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336" r:id="rId3"/>
    <p:sldId id="343" r:id="rId4"/>
    <p:sldId id="335" r:id="rId5"/>
    <p:sldId id="344" r:id="rId6"/>
    <p:sldId id="337" r:id="rId7"/>
    <p:sldId id="338" r:id="rId8"/>
    <p:sldId id="339" r:id="rId9"/>
    <p:sldId id="334" r:id="rId10"/>
    <p:sldId id="340" r:id="rId11"/>
    <p:sldId id="341" r:id="rId12"/>
    <p:sldId id="342" r:id="rId13"/>
    <p:sldId id="28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548" autoAdjust="0"/>
    <p:restoredTop sz="94660"/>
  </p:normalViewPr>
  <p:slideViewPr>
    <p:cSldViewPr>
      <p:cViewPr varScale="1">
        <p:scale>
          <a:sx n="68" d="100"/>
          <a:sy n="68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EC5760-404A-4901-9278-97DBC06FC30A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501789-5FC7-493C-964C-940C9F3F3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683F2-3F0C-4646-A6BA-5824E61B9E73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23A7-6FAA-4847-91D0-DA35B7D24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683F2-3F0C-4646-A6BA-5824E61B9E73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23A7-6FAA-4847-91D0-DA35B7D24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683F2-3F0C-4646-A6BA-5824E61B9E73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23A7-6FAA-4847-91D0-DA35B7D24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0" y="0"/>
            <a:ext cx="1752600" cy="4876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 i="0">
              <a:latin typeface="Times New Roman" pitchFamily="18" charset="0"/>
            </a:endParaRPr>
          </a:p>
        </p:txBody>
      </p:sp>
      <p:sp>
        <p:nvSpPr>
          <p:cNvPr id="121861" name="Rectangle 5"/>
          <p:cNvSpPr>
            <a:spLocks noChangeArrowheads="1"/>
          </p:cNvSpPr>
          <p:nvPr/>
        </p:nvSpPr>
        <p:spPr bwMode="ltGray">
          <a:xfrm>
            <a:off x="0" y="4953000"/>
            <a:ext cx="9144000" cy="1600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 i="0">
              <a:latin typeface="Times New Roman" pitchFamily="18" charset="0"/>
            </a:endParaRP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white">
          <a:xfrm>
            <a:off x="228600" y="5181600"/>
            <a:ext cx="8667750" cy="1203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 i="0">
              <a:latin typeface="Times New Roman" pitchFamily="18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35000" y="533400"/>
            <a:ext cx="8077200" cy="304800"/>
            <a:chOff x="400" y="336"/>
            <a:chExt cx="5088" cy="192"/>
          </a:xfrm>
        </p:grpSpPr>
        <p:sp>
          <p:nvSpPr>
            <p:cNvPr id="121865" name="Rectangle 9"/>
            <p:cNvSpPr>
              <a:spLocks noChangeArrowheads="1"/>
            </p:cNvSpPr>
            <p:nvPr/>
          </p:nvSpPr>
          <p:spPr bwMode="auto">
            <a:xfrm>
              <a:off x="3952" y="336"/>
              <a:ext cx="1536" cy="192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 i="0">
                <a:latin typeface="Times New Roman" pitchFamily="18" charset="0"/>
              </a:endParaRPr>
            </a:p>
          </p:txBody>
        </p:sp>
        <p:sp>
          <p:nvSpPr>
            <p:cNvPr id="121866" name="Line 10"/>
            <p:cNvSpPr>
              <a:spLocks noChangeShapeType="1"/>
            </p:cNvSpPr>
            <p:nvPr/>
          </p:nvSpPr>
          <p:spPr bwMode="auto">
            <a:xfrm>
              <a:off x="400" y="432"/>
              <a:ext cx="5088" cy="0"/>
            </a:xfrm>
            <a:prstGeom prst="line">
              <a:avLst/>
            </a:prstGeom>
            <a:noFill/>
            <a:ln w="4445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186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1869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1870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1871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05600" y="6019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E01B8D-4D68-4A8A-94CF-3F0AF4115A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newsflash/>
    <p:sndAc>
      <p:stSnd>
        <p:snd r:embed="rId1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683F2-3F0C-4646-A6BA-5824E61B9E73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23A7-6FAA-4847-91D0-DA35B7D24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683F2-3F0C-4646-A6BA-5824E61B9E73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23A7-6FAA-4847-91D0-DA35B7D24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683F2-3F0C-4646-A6BA-5824E61B9E73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23A7-6FAA-4847-91D0-DA35B7D24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683F2-3F0C-4646-A6BA-5824E61B9E73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23A7-6FAA-4847-91D0-DA35B7D24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683F2-3F0C-4646-A6BA-5824E61B9E73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23A7-6FAA-4847-91D0-DA35B7D24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683F2-3F0C-4646-A6BA-5824E61B9E73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23A7-6FAA-4847-91D0-DA35B7D24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683F2-3F0C-4646-A6BA-5824E61B9E73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23A7-6FAA-4847-91D0-DA35B7D24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683F2-3F0C-4646-A6BA-5824E61B9E73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23A7-6FAA-4847-91D0-DA35B7D24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FF">
            <a:alpha val="5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683F2-3F0C-4646-A6BA-5824E61B9E73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723A7-6FAA-4847-91D0-DA35B7D24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Интегрированный урок: </a:t>
            </a:r>
            <a:r>
              <a:rPr lang="en-US" b="1" i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US" b="1" i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математика и английский язык</a:t>
            </a:r>
            <a:b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4000" dirty="0" smtClean="0"/>
              <a:t>Умножение восьми, на 8 и соответствующие случаи деления.</a:t>
            </a:r>
            <a:r>
              <a:rPr lang="en-US" sz="4000" dirty="0" smtClean="0"/>
              <a:t>Division</a:t>
            </a:r>
            <a:r>
              <a:rPr lang="ru-RU" sz="4000" dirty="0" smtClean="0"/>
              <a:t>.  </a:t>
            </a:r>
            <a:r>
              <a:rPr lang="en-US" sz="4000" dirty="0" smtClean="0"/>
              <a:t>Digits in English</a:t>
            </a:r>
            <a:r>
              <a:rPr lang="ru-RU" sz="4000" dirty="0" smtClean="0"/>
              <a:t>.»</a:t>
            </a:r>
            <a:br>
              <a:rPr lang="ru-RU" sz="4000" dirty="0" smtClean="0"/>
            </a:br>
            <a:r>
              <a:rPr lang="ru-RU" sz="4000" dirty="0" smtClean="0"/>
              <a:t>2 класс</a:t>
            </a:r>
            <a:r>
              <a:rPr lang="ru-RU" sz="4000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107763" dir="18900000" algn="ctr" rotWithShape="0">
                    <a:srgbClr val="990000">
                      <a:alpha val="50000"/>
                    </a:srgbClr>
                  </a:outerShdw>
                </a:effectLst>
                <a:latin typeface="Impact"/>
              </a:rPr>
              <a:t/>
            </a:r>
            <a:br>
              <a:rPr lang="ru-RU" sz="4000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107763" dir="18900000" algn="ctr" rotWithShape="0">
                    <a:srgbClr val="990000">
                      <a:alpha val="50000"/>
                    </a:srgbClr>
                  </a:outerShdw>
                </a:effectLst>
                <a:latin typeface="Impact"/>
              </a:rPr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86322"/>
            <a:ext cx="6986614" cy="852478"/>
          </a:xfrm>
        </p:spPr>
        <p:txBody>
          <a:bodyPr>
            <a:normAutofit fontScale="77500" lnSpcReduction="20000"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ysClr val="windowText" lastClr="0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Учитель начальных классов: Бондаренко С.М.</a:t>
            </a:r>
            <a:endParaRPr lang="ru-RU" i="1" dirty="0" smtClean="0">
              <a:solidFill>
                <a:sysClr val="windowText" lastClr="000000"/>
              </a:solidFill>
              <a:latin typeface="Constantia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ysClr val="windowText" lastClr="0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Учитель английского языка: </a:t>
            </a:r>
            <a:r>
              <a:rPr lang="ru-RU" i="1" dirty="0" err="1" smtClean="0">
                <a:solidFill>
                  <a:sysClr val="windowText" lastClr="0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Кучерова</a:t>
            </a:r>
            <a:r>
              <a:rPr lang="ru-RU" i="1" dirty="0" smtClean="0">
                <a:solidFill>
                  <a:sysClr val="windowText" lastClr="0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 Н. Н.</a:t>
            </a:r>
            <a:endParaRPr lang="ru-RU" i="1" dirty="0" smtClean="0">
              <a:solidFill>
                <a:sysClr val="windowText" lastClr="000000"/>
              </a:solidFill>
              <a:latin typeface="Constantia" pitchFamily="18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52"/>
            <a:ext cx="6286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400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107763" dir="18900000" algn="ctr" rotWithShape="0">
                  <a:srgbClr val="990000">
                    <a:alpha val="50000"/>
                  </a:srgbClr>
                </a:outerShdw>
              </a:effectLst>
              <a:latin typeface="Impact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928926" y="3429000"/>
            <a:ext cx="57007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7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868" y="54292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( 32:8) х2=8                 (28:4)х2=14</a:t>
            </a:r>
          </a:p>
          <a:p>
            <a:pPr>
              <a:buNone/>
            </a:pPr>
            <a:r>
              <a:rPr lang="ru-RU" sz="4400" b="1" dirty="0" smtClean="0"/>
              <a:t>(2х8):4=4                      (3х8):4=6</a:t>
            </a:r>
            <a:endParaRPr lang="ru-RU" sz="44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4929198"/>
          <a:ext cx="6096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С П О Р Т</a:t>
                      </a:r>
                      <a:endParaRPr lang="ru-RU" sz="5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ДЕВИЗ УРОКА :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4400" b="1" i="1" dirty="0" smtClean="0"/>
              <a:t>Ученье везде найдёт    </a:t>
            </a:r>
          </a:p>
          <a:p>
            <a:pPr>
              <a:buNone/>
            </a:pPr>
            <a:r>
              <a:rPr lang="ru-RU" sz="4400" b="1" i="1" dirty="0" smtClean="0"/>
              <a:t>                                     примененье</a:t>
            </a:r>
            <a:r>
              <a:rPr lang="ru-RU" sz="4400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ТВОЯ ОЦЕНКА: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4 и более баллов – « 5»</a:t>
            </a:r>
          </a:p>
          <a:p>
            <a:r>
              <a:rPr lang="ru-RU" dirty="0" smtClean="0"/>
              <a:t>3 балла - «4»</a:t>
            </a:r>
          </a:p>
          <a:p>
            <a:r>
              <a:rPr lang="ru-RU" dirty="0" smtClean="0"/>
              <a:t>1-2 балла – «3»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2643174" y="928670"/>
            <a:ext cx="57007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000" b="1" cap="none" spc="0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Вы запомнили </a:t>
            </a:r>
          </a:p>
          <a:p>
            <a:pPr algn="ctr"/>
            <a:r>
              <a:rPr lang="ru-RU" sz="6000" b="1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таблицу </a:t>
            </a:r>
          </a:p>
          <a:p>
            <a:pPr algn="ctr"/>
            <a:r>
              <a:rPr lang="ru-RU" sz="6000" b="1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умножения</a:t>
            </a:r>
          </a:p>
          <a:p>
            <a:pPr algn="ctr"/>
            <a:r>
              <a:rPr lang="ru-RU" sz="6000" b="1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 деления на 8 ?</a:t>
            </a:r>
            <a:endParaRPr lang="ru-RU" sz="6000" b="1" cap="none" spc="0" dirty="0">
              <a:ln w="24500" cmpd="dbl">
                <a:solidFill>
                  <a:sysClr val="windowText" lastClr="000000"/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7" name="Picture 12" descr="C:\Documents and Settings\Admin\Рабочий стол\Даня\Безимени-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5357826"/>
            <a:ext cx="1500198" cy="117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286000" y="1447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2900" b="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ДЕВИЗ УРОКА: 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i="1" dirty="0" smtClean="0"/>
              <a:t> </a:t>
            </a:r>
            <a:endParaRPr lang="ru-RU" b="1" i="1" dirty="0" smtClean="0"/>
          </a:p>
          <a:p>
            <a:pPr>
              <a:buNone/>
            </a:pPr>
            <a:r>
              <a:rPr lang="ru-RU" sz="4400" b="1" i="1" dirty="0" smtClean="0"/>
              <a:t>Ученье везде найдёт    </a:t>
            </a:r>
          </a:p>
          <a:p>
            <a:pPr>
              <a:buNone/>
            </a:pPr>
            <a:r>
              <a:rPr lang="ru-RU" sz="4400" b="1" i="1" dirty="0" smtClean="0"/>
              <a:t>                                     примененье</a:t>
            </a:r>
            <a:r>
              <a:rPr lang="ru-RU" sz="4400" dirty="0" smtClean="0"/>
              <a:t>.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b="1" dirty="0" smtClean="0">
                <a:solidFill>
                  <a:srgbClr val="000000"/>
                </a:solidFill>
              </a:rPr>
              <a:t>What is drawn here? </a:t>
            </a:r>
            <a:r>
              <a:rPr lang="en-US" b="1" dirty="0" smtClean="0">
                <a:solidFill>
                  <a:srgbClr val="000000"/>
                </a:solidFill>
              </a:rPr>
              <a:t/>
            </a:r>
            <a:br>
              <a:rPr lang="en-US" b="1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4" name="Рисунок 6" descr="sport03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40044"/>
          <a:stretch>
            <a:fillRect/>
          </a:stretch>
        </p:blipFill>
        <p:spPr bwMode="auto">
          <a:xfrm>
            <a:off x="-214346" y="1357298"/>
            <a:ext cx="1433511" cy="1076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6" descr="sport033.png"/>
          <p:cNvPicPr>
            <a:picLocks noChangeAspect="1"/>
          </p:cNvPicPr>
          <p:nvPr/>
        </p:nvPicPr>
        <p:blipFill>
          <a:blip r:embed="rId2" cstate="print"/>
          <a:srcRect b="40044"/>
          <a:stretch>
            <a:fillRect/>
          </a:stretch>
        </p:blipFill>
        <p:spPr bwMode="auto">
          <a:xfrm>
            <a:off x="2000232" y="1142984"/>
            <a:ext cx="1249363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sport033.png"/>
          <p:cNvPicPr>
            <a:picLocks noChangeAspect="1"/>
          </p:cNvPicPr>
          <p:nvPr/>
        </p:nvPicPr>
        <p:blipFill>
          <a:blip r:embed="rId2" cstate="print"/>
          <a:srcRect b="40044"/>
          <a:stretch>
            <a:fillRect/>
          </a:stretch>
        </p:blipFill>
        <p:spPr bwMode="auto">
          <a:xfrm>
            <a:off x="2143108" y="2000240"/>
            <a:ext cx="1249363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sport033.png"/>
          <p:cNvPicPr>
            <a:picLocks noChangeAspect="1"/>
          </p:cNvPicPr>
          <p:nvPr/>
        </p:nvPicPr>
        <p:blipFill>
          <a:blip r:embed="rId2" cstate="print"/>
          <a:srcRect b="40044"/>
          <a:stretch>
            <a:fillRect/>
          </a:stretch>
        </p:blipFill>
        <p:spPr bwMode="auto">
          <a:xfrm>
            <a:off x="1142976" y="2357430"/>
            <a:ext cx="1249363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6" descr="sport033.png"/>
          <p:cNvPicPr>
            <a:picLocks noChangeAspect="1"/>
          </p:cNvPicPr>
          <p:nvPr/>
        </p:nvPicPr>
        <p:blipFill>
          <a:blip r:embed="rId2" cstate="print"/>
          <a:srcRect b="40044"/>
          <a:stretch>
            <a:fillRect/>
          </a:stretch>
        </p:blipFill>
        <p:spPr bwMode="auto">
          <a:xfrm>
            <a:off x="1000100" y="1428736"/>
            <a:ext cx="1249363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6" descr="sport033.png"/>
          <p:cNvPicPr>
            <a:picLocks noChangeAspect="1"/>
          </p:cNvPicPr>
          <p:nvPr/>
        </p:nvPicPr>
        <p:blipFill>
          <a:blip r:embed="rId2" cstate="print"/>
          <a:srcRect b="40044"/>
          <a:stretch>
            <a:fillRect/>
          </a:stretch>
        </p:blipFill>
        <p:spPr bwMode="auto">
          <a:xfrm>
            <a:off x="0" y="2643182"/>
            <a:ext cx="1249363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1" descr="coc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63" y="1285875"/>
            <a:ext cx="833437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1" descr="coc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857232"/>
            <a:ext cx="833437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oc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500174"/>
            <a:ext cx="833437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1" descr="coc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1357298"/>
            <a:ext cx="833437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1" descr="coc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785794"/>
            <a:ext cx="833437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F:\Мои рисунки\Детские\слоник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932040" y="2564904"/>
            <a:ext cx="1489653" cy="1000132"/>
          </a:xfrm>
          <a:prstGeom prst="rect">
            <a:avLst/>
          </a:prstGeom>
          <a:noFill/>
        </p:spPr>
      </p:pic>
      <p:pic>
        <p:nvPicPr>
          <p:cNvPr id="16" name="Picture 3" descr="F:\Мои рисунки\Детские\слоник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214810" y="3143248"/>
            <a:ext cx="1489653" cy="1000132"/>
          </a:xfrm>
          <a:prstGeom prst="rect">
            <a:avLst/>
          </a:prstGeom>
          <a:noFill/>
        </p:spPr>
      </p:pic>
      <p:pic>
        <p:nvPicPr>
          <p:cNvPr id="17" name="Picture 3" descr="F:\Мои рисунки\Детские\слоник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857620" y="2071678"/>
            <a:ext cx="1489653" cy="1000132"/>
          </a:xfrm>
          <a:prstGeom prst="rect">
            <a:avLst/>
          </a:prstGeom>
          <a:noFill/>
        </p:spPr>
      </p:pic>
      <p:pic>
        <p:nvPicPr>
          <p:cNvPr id="18" name="Picture 3" descr="F:\Мои рисунки\Детские\слоник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000364" y="3000372"/>
            <a:ext cx="1489653" cy="1000132"/>
          </a:xfrm>
          <a:prstGeom prst="rect">
            <a:avLst/>
          </a:prstGeom>
          <a:noFill/>
        </p:spPr>
      </p:pic>
      <p:pic>
        <p:nvPicPr>
          <p:cNvPr id="19" name="Picture 13" descr="C:\Documents and Settings\Admin\Рабочий стол\Новая папка (2)\n-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643446"/>
            <a:ext cx="1376875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3" descr="C:\Documents and Settings\Admin\Рабочий стол\Новая папка (2)\n-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4572008"/>
            <a:ext cx="1376875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17" descr="поросёнок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850" y="4868863"/>
            <a:ext cx="1262063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17" descr="поросёнок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4071942"/>
            <a:ext cx="1262063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19" descr="0005-004-Professii-01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679" t="3021" r="23982" b="23901"/>
          <a:stretch>
            <a:fillRect/>
          </a:stretch>
        </p:blipFill>
        <p:spPr bwMode="auto">
          <a:xfrm>
            <a:off x="1042988" y="4868863"/>
            <a:ext cx="13477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17" descr="поросёнок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1937" y="3786190"/>
            <a:ext cx="1262063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8794" y="571480"/>
            <a:ext cx="6072229" cy="6309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4000" b="1" dirty="0" smtClean="0">
                <a:solidFill>
                  <a:srgbClr val="000000"/>
                </a:solidFill>
              </a:rPr>
              <a:t>20</a:t>
            </a:r>
            <a:r>
              <a:rPr lang="en-US" sz="4000" dirty="0" smtClean="0"/>
              <a:t> </a:t>
            </a:r>
            <a:r>
              <a:rPr lang="en-US" sz="4000" dirty="0">
                <a:solidFill>
                  <a:srgbClr val="000000"/>
                </a:solidFill>
              </a:rPr>
              <a:t>-</a:t>
            </a:r>
            <a:r>
              <a:rPr lang="en-US" sz="4000" dirty="0"/>
              <a:t> </a:t>
            </a:r>
            <a:r>
              <a:rPr lang="en-US" sz="4000" dirty="0" smtClean="0"/>
              <a:t>twen</a:t>
            </a:r>
            <a:r>
              <a:rPr lang="en-US" sz="4000" dirty="0" smtClean="0">
                <a:ln>
                  <a:solidFill>
                    <a:schemeClr val="tx2"/>
                  </a:solidFill>
                </a:ln>
                <a:solidFill>
                  <a:sysClr val="windowText" lastClr="000000"/>
                </a:solidFill>
              </a:rPr>
              <a:t>ty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smtClean="0">
                <a:solidFill>
                  <a:srgbClr val="000000"/>
                </a:solidFill>
              </a:rPr>
              <a:t>[</a:t>
            </a:r>
            <a:r>
              <a:rPr lang="en-US" sz="4000" dirty="0" err="1" smtClean="0">
                <a:solidFill>
                  <a:srgbClr val="000000"/>
                </a:solidFill>
              </a:rPr>
              <a:t>twenti</a:t>
            </a:r>
            <a:r>
              <a:rPr lang="en-US" sz="4000" dirty="0" smtClean="0">
                <a:solidFill>
                  <a:srgbClr val="000000"/>
                </a:solidFill>
              </a:rPr>
              <a:t>]</a:t>
            </a:r>
            <a:endParaRPr lang="en-US" sz="4000" dirty="0">
              <a:solidFill>
                <a:srgbClr val="000000"/>
              </a:solidFill>
            </a:endParaRPr>
          </a:p>
          <a:p>
            <a:pPr algn="l">
              <a:defRPr/>
            </a:pPr>
            <a:r>
              <a:rPr lang="ru-RU" sz="4000" b="1" dirty="0" smtClean="0">
                <a:solidFill>
                  <a:srgbClr val="000000"/>
                </a:solidFill>
              </a:rPr>
              <a:t>30</a:t>
            </a:r>
            <a:r>
              <a:rPr lang="en-US" sz="4000" dirty="0" smtClean="0"/>
              <a:t> </a:t>
            </a:r>
            <a:r>
              <a:rPr lang="en-US" sz="4000" dirty="0">
                <a:solidFill>
                  <a:srgbClr val="000000"/>
                </a:solidFill>
              </a:rPr>
              <a:t>–</a:t>
            </a:r>
            <a:r>
              <a:rPr lang="en-US" sz="4000" dirty="0"/>
              <a:t> </a:t>
            </a:r>
            <a:r>
              <a:rPr lang="en-US" sz="4000" dirty="0" smtClean="0"/>
              <a:t>thir</a:t>
            </a:r>
            <a:r>
              <a:rPr lang="en-US" sz="4000" dirty="0" smtClean="0">
                <a:ln>
                  <a:solidFill>
                    <a:schemeClr val="tx2"/>
                  </a:solidFill>
                </a:ln>
                <a:solidFill>
                  <a:sysClr val="windowText" lastClr="000000"/>
                </a:solidFill>
              </a:rPr>
              <a:t>ty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smtClean="0">
                <a:solidFill>
                  <a:srgbClr val="000000"/>
                </a:solidFill>
              </a:rPr>
              <a:t>[O3:ti]</a:t>
            </a:r>
            <a:endParaRPr lang="en-US" sz="4000" dirty="0">
              <a:solidFill>
                <a:srgbClr val="000000"/>
              </a:solidFill>
            </a:endParaRPr>
          </a:p>
          <a:p>
            <a:pPr algn="l">
              <a:defRPr/>
            </a:pPr>
            <a:r>
              <a:rPr lang="ru-RU" sz="4000" b="1" dirty="0" smtClean="0">
                <a:solidFill>
                  <a:srgbClr val="000000"/>
                </a:solidFill>
              </a:rPr>
              <a:t>40</a:t>
            </a:r>
            <a:r>
              <a:rPr lang="en-US" sz="4000" dirty="0" smtClean="0"/>
              <a:t> </a:t>
            </a:r>
            <a:r>
              <a:rPr lang="en-US" sz="4000" dirty="0">
                <a:solidFill>
                  <a:srgbClr val="000000"/>
                </a:solidFill>
              </a:rPr>
              <a:t>–</a:t>
            </a:r>
            <a:r>
              <a:rPr lang="en-US" sz="4000" dirty="0"/>
              <a:t> </a:t>
            </a:r>
            <a:r>
              <a:rPr lang="en-US" sz="4000" dirty="0" err="1" smtClean="0"/>
              <a:t>four</a:t>
            </a:r>
            <a:r>
              <a:rPr lang="en-US" sz="4000" dirty="0" err="1" smtClean="0">
                <a:ln>
                  <a:solidFill>
                    <a:srgbClr val="0070C0"/>
                  </a:solidFill>
                </a:ln>
              </a:rPr>
              <a:t>ty</a:t>
            </a:r>
            <a:r>
              <a:rPr lang="en-US" sz="4000" dirty="0" smtClean="0">
                <a:ln>
                  <a:solidFill>
                    <a:srgbClr val="0070C0"/>
                  </a:solidFill>
                </a:ln>
              </a:rPr>
              <a:t> </a:t>
            </a:r>
            <a:r>
              <a:rPr lang="en-US" sz="4000" dirty="0" smtClean="0">
                <a:solidFill>
                  <a:srgbClr val="000000"/>
                </a:solidFill>
              </a:rPr>
              <a:t>[</a:t>
            </a:r>
            <a:r>
              <a:rPr lang="en-US" sz="4000" dirty="0" err="1" smtClean="0">
                <a:solidFill>
                  <a:srgbClr val="000000"/>
                </a:solidFill>
              </a:rPr>
              <a:t>foti</a:t>
            </a:r>
            <a:r>
              <a:rPr lang="en-US" sz="4000" dirty="0" smtClean="0">
                <a:solidFill>
                  <a:srgbClr val="000000"/>
                </a:solidFill>
              </a:rPr>
              <a:t>]</a:t>
            </a:r>
            <a:endParaRPr lang="en-US" sz="4000" dirty="0">
              <a:solidFill>
                <a:srgbClr val="000000"/>
              </a:solidFill>
            </a:endParaRPr>
          </a:p>
          <a:p>
            <a:pPr algn="l">
              <a:defRPr/>
            </a:pPr>
            <a:r>
              <a:rPr lang="ru-RU" sz="4000" b="1" dirty="0" smtClean="0">
                <a:solidFill>
                  <a:srgbClr val="000000"/>
                </a:solidFill>
              </a:rPr>
              <a:t>50</a:t>
            </a:r>
            <a:r>
              <a:rPr lang="en-US" sz="4000" dirty="0" smtClean="0"/>
              <a:t> </a:t>
            </a:r>
            <a:r>
              <a:rPr lang="en-US" sz="4000" dirty="0">
                <a:solidFill>
                  <a:srgbClr val="000000"/>
                </a:solidFill>
              </a:rPr>
              <a:t>–</a:t>
            </a:r>
            <a:r>
              <a:rPr lang="en-US" sz="4000" dirty="0"/>
              <a:t> </a:t>
            </a:r>
            <a:r>
              <a:rPr lang="en-US" sz="4000" dirty="0" smtClean="0"/>
              <a:t>fif</a:t>
            </a:r>
            <a:r>
              <a:rPr lang="en-US" sz="4000" dirty="0" smtClean="0">
                <a:ln>
                  <a:solidFill>
                    <a:srgbClr val="0070C0"/>
                  </a:solidFill>
                </a:ln>
              </a:rPr>
              <a:t>ty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000000"/>
                </a:solidFill>
              </a:rPr>
              <a:t>[</a:t>
            </a:r>
            <a:r>
              <a:rPr lang="en-US" sz="4000" dirty="0" err="1" smtClean="0">
                <a:solidFill>
                  <a:srgbClr val="000000"/>
                </a:solidFill>
              </a:rPr>
              <a:t>fifti</a:t>
            </a:r>
            <a:r>
              <a:rPr lang="en-US" sz="4000" dirty="0" smtClean="0">
                <a:solidFill>
                  <a:srgbClr val="000000"/>
                </a:solidFill>
              </a:rPr>
              <a:t>]</a:t>
            </a:r>
            <a:endParaRPr lang="en-US" sz="4000" dirty="0">
              <a:solidFill>
                <a:srgbClr val="000000"/>
              </a:solidFill>
            </a:endParaRPr>
          </a:p>
          <a:p>
            <a:pPr algn="l">
              <a:defRPr/>
            </a:pPr>
            <a:r>
              <a:rPr lang="ru-RU" sz="4000" b="1" dirty="0" smtClean="0">
                <a:solidFill>
                  <a:srgbClr val="000000"/>
                </a:solidFill>
              </a:rPr>
              <a:t>60</a:t>
            </a:r>
            <a:r>
              <a:rPr lang="en-US" sz="4000" dirty="0" smtClean="0"/>
              <a:t> </a:t>
            </a:r>
            <a:r>
              <a:rPr lang="en-US" sz="4000" dirty="0">
                <a:solidFill>
                  <a:srgbClr val="000000"/>
                </a:solidFill>
              </a:rPr>
              <a:t>–</a:t>
            </a:r>
            <a:r>
              <a:rPr lang="en-US" sz="4000" dirty="0"/>
              <a:t> </a:t>
            </a:r>
            <a:r>
              <a:rPr lang="en-US" sz="4000" dirty="0" smtClean="0"/>
              <a:t>six</a:t>
            </a:r>
            <a:r>
              <a:rPr lang="en-US" sz="4000" dirty="0" smtClean="0">
                <a:ln>
                  <a:solidFill>
                    <a:srgbClr val="0070C0"/>
                  </a:solidFill>
                </a:ln>
              </a:rPr>
              <a:t>ty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000000"/>
                </a:solidFill>
              </a:rPr>
              <a:t>[</a:t>
            </a:r>
            <a:r>
              <a:rPr lang="en-US" sz="4000" dirty="0" err="1" smtClean="0">
                <a:solidFill>
                  <a:srgbClr val="000000"/>
                </a:solidFill>
              </a:rPr>
              <a:t>siksti</a:t>
            </a:r>
            <a:r>
              <a:rPr lang="en-US" sz="4000" dirty="0" smtClean="0">
                <a:solidFill>
                  <a:srgbClr val="000000"/>
                </a:solidFill>
              </a:rPr>
              <a:t>]</a:t>
            </a:r>
            <a:endParaRPr lang="ru-RU" sz="4000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ru-RU" sz="4000" b="1" dirty="0" smtClean="0">
                <a:solidFill>
                  <a:srgbClr val="000000"/>
                </a:solidFill>
              </a:rPr>
              <a:t>70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000000"/>
                </a:solidFill>
              </a:rPr>
              <a:t>-</a:t>
            </a:r>
            <a:r>
              <a:rPr lang="en-US" sz="4000" dirty="0" smtClean="0"/>
              <a:t> seven</a:t>
            </a:r>
            <a:r>
              <a:rPr lang="en-US" sz="4000" dirty="0" smtClean="0">
                <a:ln>
                  <a:solidFill>
                    <a:srgbClr val="0070C0"/>
                  </a:solidFill>
                </a:ln>
              </a:rPr>
              <a:t>ty </a:t>
            </a:r>
            <a:r>
              <a:rPr lang="en-US" sz="4000" dirty="0" smtClean="0">
                <a:solidFill>
                  <a:srgbClr val="000000"/>
                </a:solidFill>
              </a:rPr>
              <a:t>[</a:t>
            </a:r>
            <a:r>
              <a:rPr lang="en-US" sz="4000" dirty="0" err="1" smtClean="0">
                <a:solidFill>
                  <a:srgbClr val="000000"/>
                </a:solidFill>
              </a:rPr>
              <a:t>seventi</a:t>
            </a:r>
            <a:r>
              <a:rPr lang="en-US" sz="4000" dirty="0" smtClean="0">
                <a:solidFill>
                  <a:srgbClr val="000000"/>
                </a:solidFill>
              </a:rPr>
              <a:t>]</a:t>
            </a:r>
            <a:endParaRPr lang="ru-RU" sz="4000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ru-RU" sz="4000" b="1" dirty="0" smtClean="0">
                <a:solidFill>
                  <a:srgbClr val="000000"/>
                </a:solidFill>
              </a:rPr>
              <a:t>80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000000"/>
                </a:solidFill>
              </a:rPr>
              <a:t>–</a:t>
            </a:r>
            <a:r>
              <a:rPr lang="en-US" sz="4000" dirty="0" smtClean="0"/>
              <a:t> eigh</a:t>
            </a:r>
            <a:r>
              <a:rPr lang="en-US" sz="4000" dirty="0" smtClean="0">
                <a:ln>
                  <a:solidFill>
                    <a:srgbClr val="0070C0"/>
                  </a:solidFill>
                </a:ln>
              </a:rPr>
              <a:t>ty </a:t>
            </a:r>
            <a:r>
              <a:rPr lang="en-US" sz="4000" dirty="0" smtClean="0">
                <a:solidFill>
                  <a:srgbClr val="000000"/>
                </a:solidFill>
              </a:rPr>
              <a:t>[</a:t>
            </a:r>
            <a:r>
              <a:rPr lang="en-US" sz="4000" dirty="0" err="1" smtClean="0">
                <a:solidFill>
                  <a:srgbClr val="000000"/>
                </a:solidFill>
              </a:rPr>
              <a:t>eiti</a:t>
            </a:r>
            <a:r>
              <a:rPr lang="en-US" sz="4000" dirty="0" smtClean="0">
                <a:solidFill>
                  <a:srgbClr val="000000"/>
                </a:solidFill>
              </a:rPr>
              <a:t>]</a:t>
            </a:r>
            <a:endParaRPr lang="ru-RU" sz="4000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ru-RU" sz="4000" b="1" dirty="0" smtClean="0">
                <a:solidFill>
                  <a:srgbClr val="000000"/>
                </a:solidFill>
              </a:rPr>
              <a:t>90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000000"/>
                </a:solidFill>
              </a:rPr>
              <a:t>–</a:t>
            </a:r>
            <a:r>
              <a:rPr lang="en-US" sz="4000" dirty="0" smtClean="0"/>
              <a:t> nine</a:t>
            </a:r>
            <a:r>
              <a:rPr lang="en-US" sz="4000" dirty="0" smtClean="0">
                <a:ln>
                  <a:solidFill>
                    <a:srgbClr val="0070C0"/>
                  </a:solidFill>
                </a:ln>
              </a:rPr>
              <a:t>ty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000000"/>
                </a:solidFill>
              </a:rPr>
              <a:t>[</a:t>
            </a:r>
            <a:r>
              <a:rPr lang="en-US" sz="4000" dirty="0" err="1" smtClean="0">
                <a:solidFill>
                  <a:srgbClr val="000000"/>
                </a:solidFill>
              </a:rPr>
              <a:t>nainti</a:t>
            </a:r>
            <a:r>
              <a:rPr lang="en-US" sz="4000" dirty="0" smtClean="0">
                <a:solidFill>
                  <a:srgbClr val="000000"/>
                </a:solidFill>
              </a:rPr>
              <a:t>]</a:t>
            </a:r>
          </a:p>
          <a:p>
            <a:pPr>
              <a:defRPr/>
            </a:pPr>
            <a:endParaRPr lang="en-US" sz="280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en-US" sz="2800" dirty="0" smtClean="0">
              <a:solidFill>
                <a:srgbClr val="000000"/>
              </a:solidFill>
            </a:endParaRPr>
          </a:p>
          <a:p>
            <a:pPr algn="l">
              <a:defRPr/>
            </a:pPr>
            <a:endParaRPr lang="en-US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300" b="1" dirty="0" smtClean="0">
                <a:ln w="28575">
                  <a:solidFill>
                    <a:schemeClr val="tx1"/>
                  </a:solidFill>
                </a:ln>
                <a:solidFill>
                  <a:srgbClr val="FFCC99"/>
                </a:solidFill>
              </a:rPr>
              <a:t>Twenty divide on ten is</a:t>
            </a:r>
            <a:r>
              <a:rPr lang="en-US" sz="4000" b="1" dirty="0" smtClean="0">
                <a:ln w="28575">
                  <a:solidFill>
                    <a:schemeClr val="tx1"/>
                  </a:solidFill>
                </a:ln>
                <a:solidFill>
                  <a:srgbClr val="FFCC99"/>
                </a:solidFill>
              </a:rPr>
              <a:t>                 </a:t>
            </a:r>
            <a:endParaRPr lang="en-US" sz="4000" b="1" dirty="0" smtClean="0">
              <a:ln w="5715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sz="4000" dirty="0" smtClean="0">
              <a:ln w="28575">
                <a:solidFill>
                  <a:schemeClr val="tx1"/>
                </a:solidFill>
              </a:ln>
              <a:solidFill>
                <a:srgbClr val="FFCC99"/>
              </a:solidFill>
            </a:endParaRPr>
          </a:p>
          <a:p>
            <a:pPr>
              <a:buNone/>
            </a:pPr>
            <a:r>
              <a:rPr lang="en-US" sz="4300" b="1" dirty="0" smtClean="0">
                <a:ln w="28575">
                  <a:solidFill>
                    <a:schemeClr val="tx1"/>
                  </a:solidFill>
                </a:ln>
                <a:solidFill>
                  <a:srgbClr val="FFCC99"/>
                </a:solidFill>
                <a:ea typeface="Calibri"/>
                <a:cs typeface="Times New Roman"/>
              </a:rPr>
              <a:t>Six multiply on ten is                                 </a:t>
            </a:r>
            <a:endParaRPr lang="en-US" sz="4300" b="1" dirty="0" smtClean="0">
              <a:ln w="381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sz="4000" dirty="0" smtClean="0">
              <a:ln w="28575">
                <a:solidFill>
                  <a:schemeClr val="tx1"/>
                </a:solidFill>
              </a:ln>
              <a:solidFill>
                <a:srgbClr val="FFCC99"/>
              </a:solidFill>
              <a:ea typeface="Calibri"/>
              <a:cs typeface="Times New Roman"/>
            </a:endParaRPr>
          </a:p>
          <a:p>
            <a:pPr>
              <a:buNone/>
            </a:pPr>
            <a:r>
              <a:rPr lang="en-US" sz="4300" b="1" dirty="0" smtClean="0">
                <a:ln w="28575">
                  <a:solidFill>
                    <a:schemeClr val="tx1"/>
                  </a:solidFill>
                </a:ln>
                <a:solidFill>
                  <a:srgbClr val="FFCC99"/>
                </a:solidFill>
              </a:rPr>
              <a:t>Ninety divide on nine is                               </a:t>
            </a:r>
            <a:endParaRPr lang="en-US" sz="4300" b="1" dirty="0" smtClean="0">
              <a:ln w="381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en-US" sz="4000" b="1" dirty="0" smtClean="0">
              <a:ln w="28575">
                <a:solidFill>
                  <a:schemeClr val="tx1"/>
                </a:solidFill>
              </a:ln>
              <a:solidFill>
                <a:srgbClr val="FFCC99"/>
              </a:solidFill>
            </a:endParaRPr>
          </a:p>
          <a:p>
            <a:pPr>
              <a:buNone/>
            </a:pPr>
            <a:r>
              <a:rPr lang="en-US" sz="4300" b="1" dirty="0" smtClean="0">
                <a:ln w="28575">
                  <a:solidFill>
                    <a:schemeClr val="tx1"/>
                  </a:solidFill>
                </a:ln>
                <a:solidFill>
                  <a:srgbClr val="FFCC99"/>
                </a:solidFill>
              </a:rPr>
              <a:t>Ten multiply on three is</a:t>
            </a:r>
            <a:endParaRPr lang="en-US" sz="4300" b="1" dirty="0" smtClean="0">
              <a:ln w="381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>
              <a:buNone/>
            </a:pPr>
            <a:endParaRPr lang="en-US" sz="4000" b="1" dirty="0" smtClean="0">
              <a:ln w="381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dirty="0" smtClean="0">
              <a:ln w="28575">
                <a:solidFill>
                  <a:schemeClr val="tx1"/>
                </a:solidFill>
              </a:ln>
              <a:solidFill>
                <a:srgbClr val="FFCC99"/>
              </a:solidFill>
            </a:endParaRPr>
          </a:p>
          <a:p>
            <a:endParaRPr lang="ru-RU" dirty="0"/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572264" y="1357298"/>
            <a:ext cx="86409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6600" b="1" dirty="0" smtClean="0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en-US" sz="6600" b="1" dirty="0">
              <a:ln w="5715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429388" y="2571744"/>
            <a:ext cx="136815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6600" b="1" dirty="0" smtClean="0">
                <a:ln w="381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60</a:t>
            </a:r>
            <a:endParaRPr lang="en-US" sz="6600" b="1" dirty="0">
              <a:ln w="381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6572264" y="3857628"/>
            <a:ext cx="136815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6600" b="1" dirty="0" smtClean="0">
                <a:ln w="381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en-US" sz="6600" b="1" dirty="0">
              <a:ln w="381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6572264" y="5143512"/>
            <a:ext cx="136815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6600" b="1" dirty="0" smtClean="0">
                <a:ln w="381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30</a:t>
            </a:r>
            <a:endParaRPr lang="en-US" sz="6600" b="1" dirty="0">
              <a:ln w="381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лишнее число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00166" y="1714488"/>
          <a:ext cx="5572164" cy="1571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3357"/>
                <a:gridCol w="1402725"/>
                <a:gridCol w="1393041"/>
                <a:gridCol w="1393041"/>
              </a:tblGrid>
              <a:tr h="78581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00164" y="3714752"/>
          <a:ext cx="5643604" cy="1571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901"/>
                <a:gridCol w="1410901"/>
                <a:gridCol w="1410901"/>
                <a:gridCol w="1410901"/>
              </a:tblGrid>
              <a:tr h="83521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</a:t>
                      </a:r>
                    </a:p>
                    <a:p>
                      <a:pPr algn="ctr"/>
                      <a:endParaRPr lang="ru-RU" dirty="0" smtClean="0"/>
                    </a:p>
                  </a:txBody>
                  <a:tcPr/>
                </a:tc>
              </a:tr>
              <a:tr h="73641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</a:t>
                      </a:r>
                    </a:p>
                    <a:p>
                      <a:pPr algn="ctr"/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3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4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6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7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8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9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З</a:t>
                      </a:r>
                    </a:p>
                    <a:p>
                      <a:pPr algn="ctr"/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Е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Р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Д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В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Ь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214414" y="4857760"/>
          <a:ext cx="6858048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З Д О Р О В Ь Е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 задачу №21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Выбери правильное решение :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8" y="2643182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 (       +       </a:t>
                      </a:r>
                      <a:r>
                        <a:rPr lang="ru-RU" sz="3600" baseline="0" dirty="0" smtClean="0"/>
                        <a:t> ) : 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1538" y="3857628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(        +       </a:t>
                      </a:r>
                      <a:r>
                        <a:rPr lang="ru-RU" sz="3600" baseline="0" dirty="0" smtClean="0"/>
                        <a:t> ) </a:t>
                      </a:r>
                      <a:r>
                        <a:rPr lang="ru-RU" sz="3600" baseline="0" dirty="0" err="1" smtClean="0"/>
                        <a:t>х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86116" y="2786058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2786058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400050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400050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2786058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400050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071538" y="5143512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                :         +         :                                       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143108" y="5286388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71802" y="5286388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357686" y="5286388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357818" y="5286388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500063" y="4000500"/>
            <a:ext cx="8643937" cy="2357438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b="1" smtClean="0"/>
              <a:t>Shake your head </a:t>
            </a:r>
          </a:p>
          <a:p>
            <a:pPr algn="ctr">
              <a:buFontTx/>
              <a:buNone/>
            </a:pPr>
            <a:endParaRPr lang="en-US" b="1" smtClean="0"/>
          </a:p>
          <a:p>
            <a:pPr algn="ctr">
              <a:buFontTx/>
              <a:buNone/>
            </a:pPr>
            <a:r>
              <a:rPr lang="en-US" b="1" smtClean="0"/>
              <a:t>and then sit down!</a:t>
            </a:r>
            <a:endParaRPr lang="ru-RU" smtClean="0"/>
          </a:p>
        </p:txBody>
      </p:sp>
      <p:pic>
        <p:nvPicPr>
          <p:cNvPr id="5" name="Рисунок 4" descr="1478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2286000"/>
            <a:ext cx="506412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489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428625"/>
            <a:ext cx="1066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1493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75" y="3500438"/>
            <a:ext cx="8667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1497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63" y="4714875"/>
            <a:ext cx="11493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214438" y="785813"/>
            <a:ext cx="6429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000000"/>
                </a:solidFill>
              </a:rPr>
              <a:t>Stand up and look around,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785813" y="1844675"/>
            <a:ext cx="7572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000000"/>
                </a:solidFill>
              </a:rPr>
              <a:t>Stamp your feet upon the ground,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357313" y="3000375"/>
            <a:ext cx="6715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000000"/>
                </a:solidFill>
              </a:rPr>
              <a:t>Clap your hands and turn around,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2000"/>
                                        <p:tgtEl>
                                          <p:spTgt spid="6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build="p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260</Words>
  <Application>Microsoft Office PowerPoint</Application>
  <PresentationFormat>Экран (4:3)</PresentationFormat>
  <Paragraphs>91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Интегрированный урок:  математика и английский язык «Умножение восьми, на 8 и соответствующие случаи деления.Division.  Digits in English.» 2 класс </vt:lpstr>
      <vt:lpstr>ДЕВИЗ УРОКА: </vt:lpstr>
      <vt:lpstr>What is drawn here?  </vt:lpstr>
      <vt:lpstr>Слайд 4</vt:lpstr>
      <vt:lpstr>Слайд 5</vt:lpstr>
      <vt:lpstr>Найди лишнее число</vt:lpstr>
      <vt:lpstr>Слайд 7</vt:lpstr>
      <vt:lpstr>Реши задачу №21</vt:lpstr>
      <vt:lpstr>Слайд 9</vt:lpstr>
      <vt:lpstr>Проверь себя!</vt:lpstr>
      <vt:lpstr>ДЕВИЗ УРОКА :</vt:lpstr>
      <vt:lpstr> ТВОЯ ОЦЕНКА: </vt:lpstr>
      <vt:lpstr>Слайд 13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Васильевна</dc:creator>
  <cp:lastModifiedBy>1</cp:lastModifiedBy>
  <cp:revision>69</cp:revision>
  <dcterms:created xsi:type="dcterms:W3CDTF">2012-02-03T16:22:45Z</dcterms:created>
  <dcterms:modified xsi:type="dcterms:W3CDTF">2013-02-09T05:34:19Z</dcterms:modified>
</cp:coreProperties>
</file>