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5"/>
  </p:notesMasterIdLst>
  <p:sldIdLst>
    <p:sldId id="256" r:id="rId3"/>
    <p:sldId id="257" r:id="rId4"/>
    <p:sldId id="260" r:id="rId5"/>
    <p:sldId id="261" r:id="rId6"/>
    <p:sldId id="262" r:id="rId7"/>
    <p:sldId id="263" r:id="rId8"/>
    <p:sldId id="279" r:id="rId9"/>
    <p:sldId id="264" r:id="rId10"/>
    <p:sldId id="272" r:id="rId11"/>
    <p:sldId id="273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81" r:id="rId30"/>
    <p:sldId id="275" r:id="rId31"/>
    <p:sldId id="274" r:id="rId32"/>
    <p:sldId id="276" r:id="rId33"/>
    <p:sldId id="27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3AE409-6814-478D-A3DB-12B46E9A81F1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D242C-7BB4-4C6F-9521-7904D2067B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D242C-7BB4-4C6F-9521-7904D2067BD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D242C-7BB4-4C6F-9521-7904D2067BD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588D5-FA6A-40E9-BEA1-FECE31362A2D}" type="datetimeFigureOut">
              <a:rPr lang="ru-RU" smtClean="0"/>
              <a:pPr/>
              <a:t>23.03.2013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707B2-0A30-4FF8-93A7-F80DB3FF5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Скругленный прямоугольник 44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928802"/>
            <a:ext cx="7816382" cy="2226548"/>
          </a:xfrm>
          <a:prstGeom prst="foldedCorner">
            <a:avLst>
              <a:gd name="adj" fmla="val 25328"/>
            </a:avLst>
          </a:prstGeom>
          <a:solidFill>
            <a:schemeClr val="bg1"/>
          </a:soli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anchor="t" anchorCtr="0">
            <a:noAutofit/>
          </a:bodyPr>
          <a:lstStyle/>
          <a:p>
            <a:r>
              <a:rPr lang="ru-RU" sz="6600" dirty="0" smtClean="0">
                <a:latin typeface="Monotype Corsiva" pitchFamily="66" charset="0"/>
              </a:rPr>
              <a:t>«Времена </a:t>
            </a:r>
            <a:r>
              <a:rPr lang="ru-RU" sz="6600" dirty="0" smtClean="0">
                <a:latin typeface="Monotype Corsiva" pitchFamily="66" charset="0"/>
              </a:rPr>
              <a:t>глагола</a:t>
            </a:r>
            <a:r>
              <a:rPr lang="ru-RU" sz="6600" dirty="0" smtClean="0">
                <a:latin typeface="Monotype Corsiva" pitchFamily="66" charset="0"/>
              </a:rPr>
              <a:t>.»</a:t>
            </a:r>
            <a:br>
              <a:rPr lang="ru-RU" sz="6600" dirty="0" smtClean="0">
                <a:latin typeface="Monotype Corsiva" pitchFamily="66" charset="0"/>
              </a:rPr>
            </a:br>
            <a:r>
              <a:rPr lang="ru-RU" sz="6600" dirty="0" smtClean="0">
                <a:latin typeface="Monotype Corsiva" pitchFamily="66" charset="0"/>
              </a:rPr>
              <a:t>«</a:t>
            </a:r>
            <a:r>
              <a:rPr lang="en-US" sz="6600" dirty="0" smtClean="0">
                <a:latin typeface="Monotype Corsiva" pitchFamily="66" charset="0"/>
              </a:rPr>
              <a:t>Verb tenses.</a:t>
            </a:r>
            <a:r>
              <a:rPr lang="ru-RU" sz="6600" dirty="0" smtClean="0">
                <a:latin typeface="Monotype Corsiva" pitchFamily="66" charset="0"/>
              </a:rPr>
              <a:t>»</a:t>
            </a:r>
            <a:endParaRPr lang="ru-RU" sz="6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971600" y="191683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25" name="Прямая соединительная линия 24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Овал 25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8316416" y="191683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31" name="Прямая соединительная линия 30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Овал 31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6" name="Овал 45"/>
          <p:cNvSpPr/>
          <p:nvPr/>
        </p:nvSpPr>
        <p:spPr>
          <a:xfrm>
            <a:off x="1714480" y="3000372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643702" y="35716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6500826" y="2857496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714348" y="285728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2428860" y="6072206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4214810" y="300037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5643570" y="6072206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8358214" y="4143380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4286248" y="42860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785786" y="5857892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8358214" y="5715016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71472" y="3786190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8143900" y="2786058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259632" y="4581128"/>
            <a:ext cx="6408712" cy="1800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51520" y="404664"/>
            <a:ext cx="8640960" cy="11521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1000100" y="4645422"/>
            <a:ext cx="6572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/>
          </a:p>
          <a:p>
            <a:pPr algn="r"/>
            <a:r>
              <a:rPr lang="ru-RU" sz="1600" dirty="0" smtClean="0"/>
              <a:t>Дата проведения: 20.03.13г. </a:t>
            </a:r>
            <a:endParaRPr lang="ru-RU" sz="1600" dirty="0" smtClean="0"/>
          </a:p>
          <a:p>
            <a:pPr algn="r"/>
            <a:r>
              <a:rPr lang="ru-RU" sz="1600" dirty="0" smtClean="0"/>
              <a:t>Дубинина Елена Валентиновна</a:t>
            </a:r>
            <a:r>
              <a:rPr lang="ru-RU" sz="1600" dirty="0" smtClean="0"/>
              <a:t>, учитель русского языка и литературы</a:t>
            </a:r>
            <a:endParaRPr lang="ru-RU" sz="1600" dirty="0" smtClean="0"/>
          </a:p>
          <a:p>
            <a:pPr algn="r"/>
            <a:r>
              <a:rPr lang="ru-RU" sz="1600" dirty="0" smtClean="0"/>
              <a:t>Кучерова Наталья </a:t>
            </a:r>
            <a:r>
              <a:rPr lang="ru-RU" sz="1600" dirty="0" smtClean="0"/>
              <a:t>Николаевна, учитель английского языка</a:t>
            </a:r>
            <a:endParaRPr lang="ru-RU" sz="1600" dirty="0" smtClean="0"/>
          </a:p>
          <a:p>
            <a:endParaRPr lang="ru-RU" sz="2400" dirty="0"/>
          </a:p>
        </p:txBody>
      </p:sp>
      <p:grpSp>
        <p:nvGrpSpPr>
          <p:cNvPr id="35" name="Группа 34"/>
          <p:cNvGrpSpPr/>
          <p:nvPr/>
        </p:nvGrpSpPr>
        <p:grpSpPr>
          <a:xfrm>
            <a:off x="1403648" y="4653136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36" name="Прямая соединительная линия 35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Овал 36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7308304" y="4653136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1" name="Прямая соединительная линия 40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Овал 41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3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1142976" y="214290"/>
            <a:ext cx="65722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/>
          </a:p>
          <a:p>
            <a:pPr algn="ctr"/>
            <a:r>
              <a:rPr lang="ru-RU" sz="2000" i="1" dirty="0" smtClean="0">
                <a:latin typeface="Constantia" pitchFamily="18" charset="0"/>
              </a:rPr>
              <a:t>Интегрированный урок русского языка и литературы </a:t>
            </a:r>
          </a:p>
          <a:p>
            <a:pPr algn="ctr"/>
            <a:r>
              <a:rPr lang="ru-RU" sz="2000" i="1" dirty="0" smtClean="0">
                <a:latin typeface="Constantia" pitchFamily="18" charset="0"/>
              </a:rPr>
              <a:t>в 5 «в» классе</a:t>
            </a:r>
            <a:endParaRPr lang="ru-RU" sz="2000" i="1" dirty="0" smtClean="0">
              <a:latin typeface="Constantia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57"/>
          <p:cNvGrpSpPr/>
          <p:nvPr/>
        </p:nvGrpSpPr>
        <p:grpSpPr>
          <a:xfrm>
            <a:off x="755576" y="486916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8316416" y="515719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3" name="Содержимое 32"/>
          <p:cNvGraphicFramePr>
            <a:graphicFrameLocks noGrp="1"/>
          </p:cNvGraphicFramePr>
          <p:nvPr>
            <p:ph idx="1"/>
          </p:nvPr>
        </p:nvGraphicFramePr>
        <p:xfrm>
          <a:off x="251520" y="332656"/>
          <a:ext cx="8712967" cy="6026946"/>
        </p:xfrm>
        <a:graphic>
          <a:graphicData uri="http://schemas.openxmlformats.org/drawingml/2006/table">
            <a:tbl>
              <a:tblPr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  <a:tableStyleId>{284E427A-3D55-4303-BF80-6455036E1DE7}</a:tableStyleId>
              </a:tblPr>
              <a:tblGrid>
                <a:gridCol w="2736304"/>
                <a:gridCol w="3168352"/>
                <a:gridCol w="2808311"/>
              </a:tblGrid>
              <a:tr h="90524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Время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Несовершенный вид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Совершенный вид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1048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Настоящее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Трепещет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Блистает и блещет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          -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451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Прошедшее 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Трепетал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Блистал 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Зазеленел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1048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Будущее 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Будет трепетать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Будет блистать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Зазеленеет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" name="Группа 47"/>
          <p:cNvGrpSpPr/>
          <p:nvPr/>
        </p:nvGrpSpPr>
        <p:grpSpPr>
          <a:xfrm>
            <a:off x="467544" y="404664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604448" y="404664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99FF33"/>
                </a:solidFill>
              </a:rPr>
              <a:t>Simple  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99FF33"/>
                </a:solidFill>
              </a:rPr>
              <a:t>(Простое)</a:t>
            </a:r>
            <a:endParaRPr lang="en-US" sz="5400" b="1" dirty="0" smtClean="0">
              <a:ln>
                <a:solidFill>
                  <a:sysClr val="windowText" lastClr="000000"/>
                </a:solidFill>
              </a:ln>
              <a:solidFill>
                <a:srgbClr val="99FF33"/>
              </a:solidFill>
            </a:endParaRPr>
          </a:p>
          <a:p>
            <a:pPr eaLnBrk="1" hangingPunct="1"/>
            <a:r>
              <a:rPr lang="en-US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66CC"/>
                </a:solidFill>
              </a:rPr>
              <a:t>Progressive</a:t>
            </a:r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66CC"/>
                </a:solidFill>
              </a:rPr>
              <a:t>  (Длительное)</a:t>
            </a:r>
            <a:endParaRPr lang="en-US" sz="4800" b="1" dirty="0" smtClean="0">
              <a:ln>
                <a:solidFill>
                  <a:sysClr val="windowText" lastClr="000000"/>
                </a:solidFill>
              </a:ln>
              <a:solidFill>
                <a:srgbClr val="FF66CC"/>
              </a:solidFill>
            </a:endParaRPr>
          </a:p>
          <a:p>
            <a:pPr eaLnBrk="1" hangingPunct="1"/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chemeClr val="folHlink"/>
                </a:solidFill>
              </a:rPr>
              <a:t>Perfect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chemeClr val="folHlink"/>
                </a:solidFill>
              </a:rPr>
              <a:t>  (Совершённое)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42852"/>
            <a:ext cx="456727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atin typeface="Monotype Corsiva" pitchFamily="66" charset="0"/>
              </a:rPr>
              <a:t>«</a:t>
            </a:r>
            <a:r>
              <a:rPr lang="en-US" sz="7200" b="1" dirty="0" smtClean="0">
                <a:latin typeface="Monotype Corsiva" pitchFamily="66" charset="0"/>
              </a:rPr>
              <a:t>Verb </a:t>
            </a:r>
            <a:r>
              <a:rPr lang="en-US" sz="7200" b="1" dirty="0" smtClean="0">
                <a:latin typeface="Monotype Corsiva" pitchFamily="66" charset="0"/>
              </a:rPr>
              <a:t>tenses</a:t>
            </a:r>
            <a:r>
              <a:rPr lang="ru-RU" sz="7200" b="1" dirty="0" smtClean="0">
                <a:latin typeface="Monotype Corsiva" pitchFamily="66" charset="0"/>
              </a:rPr>
              <a:t>»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14290"/>
            <a:ext cx="5357850" cy="22145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6000" dirty="0" smtClean="0">
                <a:solidFill>
                  <a:srgbClr val="FF5050"/>
                </a:solidFill>
              </a:rPr>
              <a:t>Present</a:t>
            </a:r>
            <a:r>
              <a:rPr lang="en-US" sz="3600" dirty="0" smtClean="0">
                <a:solidFill>
                  <a:srgbClr val="FF5050"/>
                </a:solidFill>
              </a:rPr>
              <a:t> </a:t>
            </a:r>
            <a:r>
              <a:rPr lang="en-US" sz="3600" dirty="0" smtClean="0"/>
              <a:t>   </a:t>
            </a:r>
            <a:r>
              <a:rPr lang="en-US" dirty="0" smtClean="0"/>
              <a:t>Simple</a:t>
            </a:r>
            <a:endParaRPr lang="en-US" dirty="0" smtClean="0"/>
          </a:p>
          <a:p>
            <a:pPr eaLnBrk="1" hangingPunct="1">
              <a:buFontTx/>
              <a:buNone/>
            </a:pPr>
            <a:r>
              <a:rPr lang="en-US" dirty="0" smtClean="0"/>
              <a:t>                             </a:t>
            </a:r>
            <a:r>
              <a:rPr lang="en-US" dirty="0" smtClean="0"/>
              <a:t>     Progressive</a:t>
            </a:r>
            <a:endParaRPr lang="en-US" dirty="0" smtClean="0"/>
          </a:p>
          <a:p>
            <a:pPr eaLnBrk="1" hangingPunct="1">
              <a:buFontTx/>
              <a:buNone/>
            </a:pPr>
            <a:r>
              <a:rPr lang="en-US" dirty="0" smtClean="0"/>
              <a:t>                              </a:t>
            </a:r>
            <a:r>
              <a:rPr lang="en-US" dirty="0" smtClean="0"/>
              <a:t>    Perfect</a:t>
            </a:r>
            <a:endParaRPr lang="ru-RU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771888" y="2743208"/>
            <a:ext cx="5372112" cy="2328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Past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Simple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Progressive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Perfect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14282" y="4500570"/>
            <a:ext cx="5614998" cy="2357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Future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Simple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Progressive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Perfect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hlink"/>
                </a:solidFill>
              </a:rPr>
              <a:t>Present  Simple.</a:t>
            </a:r>
            <a:r>
              <a:rPr lang="en-US" sz="4000" b="1" dirty="0" smtClean="0">
                <a:ln>
                  <a:solidFill>
                    <a:sysClr val="windowText" lastClr="000000"/>
                  </a:solidFill>
                </a:ln>
              </a:rPr>
              <a:t>  </a:t>
            </a: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66FF66"/>
                </a:solidFill>
              </a:rPr>
              <a:t>Обстоятельства  времени.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Usually</a:t>
            </a:r>
          </a:p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Often</a:t>
            </a:r>
          </a:p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Seldom</a:t>
            </a:r>
          </a:p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Every  day</a:t>
            </a:r>
          </a:p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Every  week</a:t>
            </a:r>
          </a:p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Every  month</a:t>
            </a:r>
          </a:p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Every  </a:t>
            </a:r>
            <a:r>
              <a:rPr lang="en-US" dirty="0" smtClean="0">
                <a:solidFill>
                  <a:srgbClr val="FF5050"/>
                </a:solidFill>
              </a:rPr>
              <a:t>year</a:t>
            </a:r>
          </a:p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Always</a:t>
            </a:r>
          </a:p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From time to time</a:t>
            </a:r>
            <a:endParaRPr lang="ru-RU" dirty="0" smtClean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Present  Simple</a:t>
            </a:r>
            <a:br>
              <a:rPr lang="en-US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</a:br>
            <a:endParaRPr lang="ru-RU" sz="40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Mike  is  my  friend.</a:t>
            </a:r>
          </a:p>
          <a:p>
            <a:pPr eaLnBrk="1" hangingPunct="1"/>
            <a:r>
              <a:rPr lang="en-US" dirty="0" smtClean="0"/>
              <a:t>I  get  up  at  six  o’clock  every  day.</a:t>
            </a:r>
          </a:p>
          <a:p>
            <a:pPr eaLnBrk="1" hangingPunct="1"/>
            <a:r>
              <a:rPr lang="en-US" dirty="0" smtClean="0"/>
              <a:t>My  granny  cooks  very  well.</a:t>
            </a:r>
          </a:p>
          <a:p>
            <a:pPr eaLnBrk="1" hangingPunct="1"/>
            <a:r>
              <a:rPr lang="en-US" dirty="0" smtClean="0"/>
              <a:t>Usually  I  clean  my  room  on  Saturday.</a:t>
            </a:r>
          </a:p>
          <a:p>
            <a:pPr eaLnBrk="1" hangingPunct="1"/>
            <a:r>
              <a:rPr lang="en-US" dirty="0" smtClean="0"/>
              <a:t>We  are  friends.</a:t>
            </a:r>
          </a:p>
          <a:p>
            <a:pPr eaLnBrk="1" hangingPunct="1"/>
            <a:r>
              <a:rPr lang="en-US" dirty="0" smtClean="0"/>
              <a:t>I  am  a  student.</a:t>
            </a:r>
          </a:p>
          <a:p>
            <a:pPr lvl="2" eaLnBrk="1" hangingPunct="1">
              <a:buFontTx/>
              <a:buNone/>
            </a:pPr>
            <a:r>
              <a:rPr lang="ru-RU" sz="4800" u="sng" dirty="0" smtClean="0"/>
              <a:t>Действие  или  факт???</a:t>
            </a:r>
            <a:endParaRPr lang="en-US" sz="4800" u="sng" dirty="0" smtClean="0"/>
          </a:p>
          <a:p>
            <a:pPr eaLnBrk="1" hangingPunct="1"/>
            <a:endParaRPr lang="ru-RU" sz="4800" u="sng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214290"/>
            <a:ext cx="8229600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</a:t>
            </a:r>
            <a:r>
              <a:rPr lang="ru-RU" dirty="0" smtClean="0"/>
              <a:t>Факт</a:t>
            </a:r>
            <a:endParaRPr lang="ru-RU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                       </a:t>
            </a:r>
            <a:r>
              <a:rPr lang="en-US" b="1" dirty="0" smtClean="0"/>
              <a:t>Be</a:t>
            </a:r>
            <a:r>
              <a:rPr lang="en-US" dirty="0" smtClean="0"/>
              <a:t> -  </a:t>
            </a:r>
            <a:r>
              <a:rPr lang="ru-RU" dirty="0" smtClean="0"/>
              <a:t>быть.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FF5050"/>
                </a:solidFill>
              </a:rPr>
              <a:t>      </a:t>
            </a:r>
            <a:r>
              <a:rPr lang="en-US" b="1" dirty="0" smtClean="0">
                <a:solidFill>
                  <a:srgbClr val="FF5050"/>
                </a:solidFill>
              </a:rPr>
              <a:t>IS                  ARE</a:t>
            </a:r>
            <a:r>
              <a:rPr lang="en-US" b="1" dirty="0" smtClean="0"/>
              <a:t>              </a:t>
            </a:r>
            <a:r>
              <a:rPr lang="en-US" b="1" dirty="0" smtClean="0">
                <a:solidFill>
                  <a:srgbClr val="FF5050"/>
                </a:solidFill>
              </a:rPr>
              <a:t>AM</a:t>
            </a:r>
            <a:endParaRPr lang="ru-RU" b="1" dirty="0" smtClean="0">
              <a:solidFill>
                <a:srgbClr val="FF505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dirty="0" smtClean="0">
              <a:solidFill>
                <a:srgbClr val="FF505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</a:t>
            </a:r>
            <a:r>
              <a:rPr lang="en-US" dirty="0" err="1" smtClean="0"/>
              <a:t>He/She</a:t>
            </a:r>
            <a:r>
              <a:rPr lang="en-US" dirty="0" smtClean="0"/>
              <a:t>/It -----------</a:t>
            </a:r>
            <a:r>
              <a:rPr lang="en-US" dirty="0" smtClean="0">
                <a:solidFill>
                  <a:srgbClr val="FF5050"/>
                </a:solidFill>
              </a:rPr>
              <a:t>IS </a:t>
            </a:r>
            <a:r>
              <a:rPr lang="en-US" dirty="0" smtClean="0"/>
              <a:t>                                                                               You/They/We------</a:t>
            </a:r>
            <a:r>
              <a:rPr lang="en-US" dirty="0" smtClean="0">
                <a:solidFill>
                  <a:srgbClr val="FF5050"/>
                </a:solidFill>
              </a:rPr>
              <a:t>ARE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I ----------------------</a:t>
            </a:r>
            <a:r>
              <a:rPr lang="en-US" dirty="0" smtClean="0">
                <a:solidFill>
                  <a:srgbClr val="FF5050"/>
                </a:solidFill>
              </a:rPr>
              <a:t>AM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5050"/>
                </a:solidFill>
              </a:rPr>
              <a:t>Is?   Are?  Am?</a:t>
            </a:r>
            <a:endParaRPr lang="ru-RU" smtClean="0">
              <a:solidFill>
                <a:srgbClr val="FF505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Masha  and  Vera  ……….. sisters.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  ………  a  doctor.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You  ………my  classmates.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My  Father  …………  a  driver.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They  ………..  teachers.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 ……….  twenty  eight.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 weather  ………  fine  today.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My Russian  and  Literature  teacher  ….a  very  good  specialist.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Ann  and  Jill  ……  very  good  at  Maths.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 food  in  our  canteen  </a:t>
            </a:r>
            <a:r>
              <a:rPr lang="ru-RU" sz="2400" smtClean="0"/>
              <a:t>…….  </a:t>
            </a:r>
            <a:r>
              <a:rPr lang="en-US" sz="2400" smtClean="0"/>
              <a:t>very  tasty.</a:t>
            </a: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CC00FF"/>
                </a:solidFill>
              </a:rPr>
              <a:t>Действие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Every  week  he  visit</a:t>
            </a:r>
            <a:r>
              <a:rPr lang="en-US" b="1" smtClean="0">
                <a:solidFill>
                  <a:srgbClr val="FF5050"/>
                </a:solidFill>
              </a:rPr>
              <a:t>s</a:t>
            </a:r>
            <a:r>
              <a:rPr lang="en-US" smtClean="0">
                <a:solidFill>
                  <a:srgbClr val="FF5050"/>
                </a:solidFill>
              </a:rPr>
              <a:t> </a:t>
            </a:r>
            <a:r>
              <a:rPr lang="en-US" smtClean="0"/>
              <a:t> his  grandparents.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Every  year  I  go  to  the  sea-side.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Very  often  I  help  Lena  with  Maths.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He  like</a:t>
            </a:r>
            <a:r>
              <a:rPr lang="en-US" b="1" smtClean="0">
                <a:solidFill>
                  <a:srgbClr val="FF5050"/>
                </a:solidFill>
              </a:rPr>
              <a:t>s </a:t>
            </a:r>
            <a:r>
              <a:rPr lang="en-US" smtClean="0"/>
              <a:t> sport.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Kolya  run</a:t>
            </a:r>
            <a:r>
              <a:rPr lang="en-US" b="1" smtClean="0">
                <a:solidFill>
                  <a:srgbClr val="FF5050"/>
                </a:solidFill>
              </a:rPr>
              <a:t>s</a:t>
            </a:r>
            <a:r>
              <a:rPr lang="en-US" b="1" smtClean="0"/>
              <a:t> </a:t>
            </a:r>
            <a:r>
              <a:rPr lang="en-US" smtClean="0"/>
              <a:t> very  fast.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My  sister  and  I  always  help  our  parents.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Mary  read</a:t>
            </a:r>
            <a:r>
              <a:rPr lang="en-US" b="1" smtClean="0">
                <a:solidFill>
                  <a:srgbClr val="FF5050"/>
                </a:solidFill>
              </a:rPr>
              <a:t>s</a:t>
            </a:r>
            <a:r>
              <a:rPr lang="en-US" smtClean="0">
                <a:solidFill>
                  <a:srgbClr val="FF5050"/>
                </a:solidFill>
              </a:rPr>
              <a:t> </a:t>
            </a:r>
            <a:r>
              <a:rPr lang="en-US" smtClean="0"/>
              <a:t> a  lot.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81000" y="2286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u="sng">
                <a:solidFill>
                  <a:schemeClr val="tx2"/>
                </a:solidFill>
              </a:rPr>
              <a:t>Present continuous</a:t>
            </a:r>
            <a:endParaRPr lang="ru-RU" sz="4400">
              <a:solidFill>
                <a:schemeClr val="tx2"/>
              </a:solidFill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304800" y="914400"/>
            <a:ext cx="845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0">
                <a:solidFill>
                  <a:schemeClr val="tx2"/>
                </a:solidFill>
              </a:rPr>
              <a:t>Сейчас: </a:t>
            </a:r>
            <a:r>
              <a:rPr lang="en-US" sz="2800" b="0">
                <a:solidFill>
                  <a:srgbClr val="FF0000"/>
                </a:solidFill>
              </a:rPr>
              <a:t>now, at this moment</a:t>
            </a:r>
            <a:endParaRPr lang="ru-RU" sz="2800" b="0">
              <a:solidFill>
                <a:srgbClr val="FF0000"/>
              </a:solidFill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4495800" y="1752600"/>
            <a:ext cx="3886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1.  We </a:t>
            </a:r>
            <a:r>
              <a:rPr lang="en-US">
                <a:solidFill>
                  <a:srgbClr val="FF0000"/>
                </a:solidFill>
              </a:rPr>
              <a:t>are</a:t>
            </a:r>
            <a:r>
              <a:rPr lang="en-US"/>
              <a:t> </a:t>
            </a:r>
            <a:r>
              <a:rPr lang="en-US">
                <a:solidFill>
                  <a:srgbClr val="008000"/>
                </a:solidFill>
              </a:rPr>
              <a:t>read</a:t>
            </a:r>
            <a:r>
              <a:rPr lang="en-US">
                <a:solidFill>
                  <a:srgbClr val="FF0000"/>
                </a:solidFill>
              </a:rPr>
              <a:t>ing</a:t>
            </a:r>
          </a:p>
          <a:p>
            <a:r>
              <a:rPr lang="en-US"/>
              <a:t>2. You </a:t>
            </a:r>
            <a:r>
              <a:rPr lang="en-US">
                <a:solidFill>
                  <a:srgbClr val="FF0000"/>
                </a:solidFill>
              </a:rPr>
              <a:t>are</a:t>
            </a:r>
            <a:r>
              <a:rPr lang="en-US"/>
              <a:t> </a:t>
            </a:r>
            <a:r>
              <a:rPr lang="en-US">
                <a:solidFill>
                  <a:srgbClr val="008000"/>
                </a:solidFill>
              </a:rPr>
              <a:t>read</a:t>
            </a:r>
            <a:r>
              <a:rPr lang="en-US">
                <a:solidFill>
                  <a:srgbClr val="FF0000"/>
                </a:solidFill>
              </a:rPr>
              <a:t>ing</a:t>
            </a:r>
          </a:p>
          <a:p>
            <a:r>
              <a:rPr lang="en-US"/>
              <a:t>3. They </a:t>
            </a:r>
            <a:r>
              <a:rPr lang="en-US">
                <a:solidFill>
                  <a:srgbClr val="FF0000"/>
                </a:solidFill>
              </a:rPr>
              <a:t>are</a:t>
            </a:r>
            <a:r>
              <a:rPr lang="en-US"/>
              <a:t> </a:t>
            </a:r>
            <a:r>
              <a:rPr lang="en-US">
                <a:solidFill>
                  <a:srgbClr val="008000"/>
                </a:solidFill>
              </a:rPr>
              <a:t>read</a:t>
            </a:r>
            <a:r>
              <a:rPr lang="en-US">
                <a:solidFill>
                  <a:srgbClr val="FF0000"/>
                </a:solidFill>
              </a:rPr>
              <a:t>ing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533400" y="1524000"/>
            <a:ext cx="35052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1. I </a:t>
            </a:r>
            <a:r>
              <a:rPr lang="en-US">
                <a:solidFill>
                  <a:srgbClr val="FF0000"/>
                </a:solidFill>
              </a:rPr>
              <a:t>am</a:t>
            </a:r>
            <a:r>
              <a:rPr lang="en-US"/>
              <a:t> </a:t>
            </a:r>
            <a:r>
              <a:rPr lang="en-US">
                <a:solidFill>
                  <a:srgbClr val="008000"/>
                </a:solidFill>
              </a:rPr>
              <a:t>read</a:t>
            </a:r>
            <a:r>
              <a:rPr lang="en-US">
                <a:solidFill>
                  <a:srgbClr val="FF0000"/>
                </a:solidFill>
              </a:rPr>
              <a:t>ing</a:t>
            </a:r>
          </a:p>
          <a:p>
            <a:r>
              <a:rPr lang="ru-RU"/>
              <a:t>3</a:t>
            </a:r>
            <a:r>
              <a:rPr lang="en-US"/>
              <a:t>. He </a:t>
            </a:r>
            <a:r>
              <a:rPr lang="en-US">
                <a:solidFill>
                  <a:srgbClr val="FF0000"/>
                </a:solidFill>
              </a:rPr>
              <a:t>is </a:t>
            </a:r>
            <a:r>
              <a:rPr lang="en-US">
                <a:solidFill>
                  <a:srgbClr val="008000"/>
                </a:solidFill>
              </a:rPr>
              <a:t>read</a:t>
            </a:r>
            <a:r>
              <a:rPr lang="en-US">
                <a:solidFill>
                  <a:srgbClr val="FF0000"/>
                </a:solidFill>
              </a:rPr>
              <a:t>ing</a:t>
            </a:r>
          </a:p>
          <a:p>
            <a:r>
              <a:rPr lang="en-US"/>
              <a:t>    She </a:t>
            </a:r>
            <a:r>
              <a:rPr lang="en-US">
                <a:solidFill>
                  <a:srgbClr val="FF0000"/>
                </a:solidFill>
              </a:rPr>
              <a:t>is</a:t>
            </a:r>
            <a:r>
              <a:rPr lang="en-US"/>
              <a:t> </a:t>
            </a:r>
            <a:r>
              <a:rPr lang="en-US">
                <a:solidFill>
                  <a:srgbClr val="008000"/>
                </a:solidFill>
              </a:rPr>
              <a:t>read</a:t>
            </a:r>
            <a:r>
              <a:rPr lang="en-US">
                <a:solidFill>
                  <a:srgbClr val="FF0000"/>
                </a:solidFill>
              </a:rPr>
              <a:t>ing</a:t>
            </a:r>
          </a:p>
          <a:p>
            <a:r>
              <a:rPr lang="en-US"/>
              <a:t>    It </a:t>
            </a:r>
            <a:r>
              <a:rPr lang="en-US">
                <a:solidFill>
                  <a:srgbClr val="FF0000"/>
                </a:solidFill>
              </a:rPr>
              <a:t>is</a:t>
            </a:r>
            <a:r>
              <a:rPr lang="en-US"/>
              <a:t> </a:t>
            </a:r>
            <a:r>
              <a:rPr lang="en-US">
                <a:solidFill>
                  <a:srgbClr val="008000"/>
                </a:solidFill>
              </a:rPr>
              <a:t>read</a:t>
            </a:r>
            <a:r>
              <a:rPr lang="en-US">
                <a:solidFill>
                  <a:srgbClr val="FF0000"/>
                </a:solidFill>
              </a:rPr>
              <a:t>ing</a:t>
            </a:r>
          </a:p>
        </p:txBody>
      </p:sp>
      <p:pic>
        <p:nvPicPr>
          <p:cNvPr id="6153" name="Picture 9" descr="wp0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505200"/>
            <a:ext cx="38862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0_aa0_2d40e7c0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 descr="0_abe_ddf7954e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81000" y="1524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u="sng">
                <a:solidFill>
                  <a:schemeClr val="tx2"/>
                </a:solidFill>
              </a:rPr>
              <a:t>C</a:t>
            </a:r>
            <a:r>
              <a:rPr lang="ru-RU" sz="4400" u="sng">
                <a:solidFill>
                  <a:schemeClr val="tx2"/>
                </a:solidFill>
              </a:rPr>
              <a:t>равнение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762000" y="3505200"/>
            <a:ext cx="1981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1.  We </a:t>
            </a:r>
            <a:r>
              <a:rPr lang="en-US" sz="2400">
                <a:solidFill>
                  <a:srgbClr val="008000"/>
                </a:solidFill>
              </a:rPr>
              <a:t>read</a:t>
            </a:r>
          </a:p>
          <a:p>
            <a:r>
              <a:rPr lang="en-US" sz="2400"/>
              <a:t>2. You </a:t>
            </a:r>
            <a:r>
              <a:rPr lang="en-US" sz="2400">
                <a:solidFill>
                  <a:srgbClr val="008000"/>
                </a:solidFill>
              </a:rPr>
              <a:t>read</a:t>
            </a:r>
          </a:p>
          <a:p>
            <a:r>
              <a:rPr lang="en-US" sz="2400"/>
              <a:t>3. They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endParaRPr lang="ru-RU" sz="2400">
              <a:solidFill>
                <a:srgbClr val="008000"/>
              </a:solidFill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685800" y="1524000"/>
            <a:ext cx="20574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u="sng"/>
              <a:t>Обычно</a:t>
            </a:r>
          </a:p>
          <a:p>
            <a:r>
              <a:rPr lang="en-US" sz="2400"/>
              <a:t>1. I </a:t>
            </a:r>
            <a:r>
              <a:rPr lang="en-US" sz="2400">
                <a:solidFill>
                  <a:srgbClr val="008000"/>
                </a:solidFill>
              </a:rPr>
              <a:t>read</a:t>
            </a:r>
          </a:p>
          <a:p>
            <a:r>
              <a:rPr lang="ru-RU" sz="2400"/>
              <a:t>3</a:t>
            </a:r>
            <a:r>
              <a:rPr lang="en-US" sz="2400"/>
              <a:t>. He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s</a:t>
            </a:r>
          </a:p>
          <a:p>
            <a:r>
              <a:rPr lang="en-US" sz="2400"/>
              <a:t>    She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s</a:t>
            </a:r>
          </a:p>
          <a:p>
            <a:r>
              <a:rPr lang="en-US" sz="2400"/>
              <a:t>    It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5486400" y="1676400"/>
            <a:ext cx="2667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u="sng"/>
              <a:t>Сейчас</a:t>
            </a:r>
          </a:p>
          <a:p>
            <a:r>
              <a:rPr lang="en-US" sz="2400"/>
              <a:t>1. I </a:t>
            </a:r>
            <a:r>
              <a:rPr lang="en-US" sz="2400">
                <a:solidFill>
                  <a:srgbClr val="FF0000"/>
                </a:solidFill>
              </a:rPr>
              <a:t>am</a:t>
            </a:r>
            <a:r>
              <a:rPr lang="en-US" sz="2400"/>
              <a:t>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ing</a:t>
            </a:r>
          </a:p>
          <a:p>
            <a:r>
              <a:rPr lang="ru-RU" sz="2400"/>
              <a:t>3</a:t>
            </a:r>
            <a:r>
              <a:rPr lang="en-US" sz="2400"/>
              <a:t>. He </a:t>
            </a:r>
            <a:r>
              <a:rPr lang="en-US" sz="2400">
                <a:solidFill>
                  <a:srgbClr val="FF0000"/>
                </a:solidFill>
              </a:rPr>
              <a:t>is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ing</a:t>
            </a:r>
          </a:p>
          <a:p>
            <a:r>
              <a:rPr lang="en-US" sz="2400"/>
              <a:t>    She </a:t>
            </a:r>
            <a:r>
              <a:rPr lang="en-US" sz="2400">
                <a:solidFill>
                  <a:srgbClr val="FF0000"/>
                </a:solidFill>
              </a:rPr>
              <a:t>is</a:t>
            </a:r>
            <a:r>
              <a:rPr lang="en-US" sz="2400"/>
              <a:t>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ing</a:t>
            </a:r>
          </a:p>
          <a:p>
            <a:r>
              <a:rPr lang="en-US" sz="2400"/>
              <a:t>    It </a:t>
            </a:r>
            <a:r>
              <a:rPr lang="en-US" sz="2400">
                <a:solidFill>
                  <a:srgbClr val="FF0000"/>
                </a:solidFill>
              </a:rPr>
              <a:t>is</a:t>
            </a:r>
            <a:r>
              <a:rPr lang="en-US" sz="2400"/>
              <a:t>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ing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5486400" y="3657600"/>
            <a:ext cx="2971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1.  We </a:t>
            </a:r>
            <a:r>
              <a:rPr lang="en-US" sz="2400">
                <a:solidFill>
                  <a:srgbClr val="FF0000"/>
                </a:solidFill>
              </a:rPr>
              <a:t>are</a:t>
            </a:r>
            <a:r>
              <a:rPr lang="en-US" sz="2400"/>
              <a:t>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ing</a:t>
            </a:r>
          </a:p>
          <a:p>
            <a:r>
              <a:rPr lang="en-US" sz="2400"/>
              <a:t>2. You </a:t>
            </a:r>
            <a:r>
              <a:rPr lang="en-US" sz="2400">
                <a:solidFill>
                  <a:srgbClr val="FF0000"/>
                </a:solidFill>
              </a:rPr>
              <a:t>are</a:t>
            </a:r>
            <a:r>
              <a:rPr lang="en-US" sz="2400"/>
              <a:t>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ing</a:t>
            </a:r>
          </a:p>
          <a:p>
            <a:r>
              <a:rPr lang="en-US" sz="2400"/>
              <a:t>3. They </a:t>
            </a:r>
            <a:r>
              <a:rPr lang="en-US" sz="2400">
                <a:solidFill>
                  <a:srgbClr val="FF0000"/>
                </a:solidFill>
              </a:rPr>
              <a:t>are</a:t>
            </a:r>
            <a:r>
              <a:rPr lang="en-US" sz="2400"/>
              <a:t> </a:t>
            </a:r>
            <a:r>
              <a:rPr lang="en-US" sz="2400">
                <a:solidFill>
                  <a:srgbClr val="008000"/>
                </a:solidFill>
              </a:rPr>
              <a:t>read</a:t>
            </a:r>
            <a:r>
              <a:rPr lang="en-US" sz="2400">
                <a:solidFill>
                  <a:srgbClr val="FF0000"/>
                </a:solidFill>
              </a:rPr>
              <a:t>ing</a:t>
            </a:r>
            <a:endParaRPr lang="ru-RU" sz="2400">
              <a:solidFill>
                <a:srgbClr val="FF0000"/>
              </a:solidFill>
            </a:endParaRPr>
          </a:p>
        </p:txBody>
      </p:sp>
      <p:pic>
        <p:nvPicPr>
          <p:cNvPr id="10253" name="Picture 13" descr="33-56-4b коп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3429000"/>
            <a:ext cx="26670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Picture 17" descr="0_aa2_a9d2b7b6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Picture 18" descr="0_ac1_4a618caf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0"/>
      <p:bldP spid="10249" grpId="0"/>
      <p:bldP spid="10250" grpId="0"/>
      <p:bldP spid="102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prstGeom prst="foldedCorner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/>
              <a:t>Осложненное списывание</a:t>
            </a:r>
            <a:endParaRPr lang="ru-RU" dirty="0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457200" y="1600200"/>
            <a:ext cx="6347048" cy="4925143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800" dirty="0" smtClean="0">
                <a:latin typeface="Monotype Corsiva" pitchFamily="66" charset="0"/>
              </a:rPr>
              <a:t>Уж та…т снег б…гут </a:t>
            </a:r>
            <a:r>
              <a:rPr lang="ru-RU" sz="4800" dirty="0" err="1" smtClean="0">
                <a:latin typeface="Monotype Corsiva" pitchFamily="66" charset="0"/>
              </a:rPr>
              <a:t>руч</a:t>
            </a:r>
            <a:r>
              <a:rPr lang="ru-RU" sz="4800" dirty="0" smtClean="0">
                <a:latin typeface="Monotype Corsiva" pitchFamily="66" charset="0"/>
              </a:rPr>
              <a:t>…и</a:t>
            </a:r>
          </a:p>
          <a:p>
            <a:pPr>
              <a:buNone/>
            </a:pPr>
            <a:r>
              <a:rPr lang="ru-RU" sz="4800" dirty="0" smtClean="0">
                <a:latin typeface="Monotype Corsiva" pitchFamily="66" charset="0"/>
              </a:rPr>
              <a:t>В окно </a:t>
            </a:r>
            <a:r>
              <a:rPr lang="ru-RU" sz="4800" dirty="0" err="1" smtClean="0">
                <a:latin typeface="Monotype Corsiva" pitchFamily="66" charset="0"/>
              </a:rPr>
              <a:t>пове</a:t>
            </a:r>
            <a:r>
              <a:rPr lang="ru-RU" sz="4800" dirty="0" smtClean="0">
                <a:latin typeface="Monotype Corsiva" pitchFamily="66" charset="0"/>
              </a:rPr>
              <a:t>…</a:t>
            </a:r>
            <a:r>
              <a:rPr lang="ru-RU" sz="4800" dirty="0" err="1" smtClean="0">
                <a:latin typeface="Monotype Corsiva" pitchFamily="66" charset="0"/>
              </a:rPr>
              <a:t>ло</a:t>
            </a:r>
            <a:r>
              <a:rPr lang="ru-RU" sz="4800" dirty="0" smtClean="0">
                <a:latin typeface="Monotype Corsiva" pitchFamily="66" charset="0"/>
              </a:rPr>
              <a:t> в…</a:t>
            </a:r>
            <a:r>
              <a:rPr lang="ru-RU" sz="4800" dirty="0" err="1" smtClean="0">
                <a:latin typeface="Monotype Corsiva" pitchFamily="66" charset="0"/>
              </a:rPr>
              <a:t>сною</a:t>
            </a:r>
            <a:r>
              <a:rPr lang="ru-RU" sz="4800" dirty="0" smtClean="0">
                <a:latin typeface="Monotype Corsiva" pitchFamily="66" charset="0"/>
              </a:rPr>
              <a:t>.</a:t>
            </a:r>
          </a:p>
          <a:p>
            <a:pPr>
              <a:buNone/>
            </a:pPr>
            <a:r>
              <a:rPr lang="ru-RU" sz="4800" dirty="0" err="1" smtClean="0">
                <a:latin typeface="Monotype Corsiva" pitchFamily="66" charset="0"/>
              </a:rPr>
              <a:t>Засвищ</a:t>
            </a:r>
            <a:r>
              <a:rPr lang="ru-RU" sz="4800" dirty="0" smtClean="0">
                <a:latin typeface="Monotype Corsiva" pitchFamily="66" charset="0"/>
              </a:rPr>
              <a:t>…т скоро </a:t>
            </a:r>
            <a:r>
              <a:rPr lang="ru-RU" sz="4800" dirty="0" err="1" smtClean="0">
                <a:latin typeface="Monotype Corsiva" pitchFamily="66" charset="0"/>
              </a:rPr>
              <a:t>солов</a:t>
            </a:r>
            <a:r>
              <a:rPr lang="ru-RU" sz="4800" dirty="0" smtClean="0">
                <a:latin typeface="Monotype Corsiva" pitchFamily="66" charset="0"/>
              </a:rPr>
              <a:t>…и</a:t>
            </a:r>
          </a:p>
          <a:p>
            <a:pPr>
              <a:buNone/>
            </a:pPr>
            <a:r>
              <a:rPr lang="ru-RU" sz="4800" dirty="0" smtClean="0">
                <a:latin typeface="Monotype Corsiva" pitchFamily="66" charset="0"/>
              </a:rPr>
              <a:t>И лес оденет…</a:t>
            </a:r>
            <a:r>
              <a:rPr lang="ru-RU" sz="4800" dirty="0" err="1" smtClean="0">
                <a:latin typeface="Monotype Corsiva" pitchFamily="66" charset="0"/>
              </a:rPr>
              <a:t>ся</a:t>
            </a:r>
            <a:r>
              <a:rPr lang="ru-RU" sz="4800" dirty="0" smtClean="0">
                <a:latin typeface="Monotype Corsiva" pitchFamily="66" charset="0"/>
              </a:rPr>
              <a:t> л…</a:t>
            </a:r>
            <a:r>
              <a:rPr lang="ru-RU" sz="4800" dirty="0" err="1" smtClean="0">
                <a:latin typeface="Monotype Corsiva" pitchFamily="66" charset="0"/>
              </a:rPr>
              <a:t>ствою</a:t>
            </a:r>
            <a:r>
              <a:rPr lang="ru-RU" sz="4800" dirty="0" smtClean="0">
                <a:latin typeface="Monotype Corsiva" pitchFamily="66" charset="0"/>
              </a:rPr>
              <a:t>.</a:t>
            </a:r>
          </a:p>
          <a:p>
            <a:endParaRPr lang="ru-RU" sz="4800" dirty="0" smtClean="0">
              <a:latin typeface="Monotype Corsiva" pitchFamily="66" charset="0"/>
            </a:endParaRPr>
          </a:p>
          <a:p>
            <a:pPr lvl="0"/>
            <a:r>
              <a:rPr lang="ru-RU" sz="3600" dirty="0" smtClean="0"/>
              <a:t>Вставить пропущенные буквы, расставить недостающие знаки препинания.</a:t>
            </a:r>
          </a:p>
          <a:p>
            <a:endParaRPr lang="ru-RU" sz="4800" dirty="0">
              <a:latin typeface="Monotype Corsiva" pitchFamily="66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561947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6444208" y="162880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3308">
            <a:off x="6097341" y="2493185"/>
            <a:ext cx="2754462" cy="3539484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32" name="Овал 31"/>
          <p:cNvSpPr/>
          <p:nvPr/>
        </p:nvSpPr>
        <p:spPr>
          <a:xfrm>
            <a:off x="6444208" y="2348880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8856000" y="2780928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172400" y="5949280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5724128" y="5517232"/>
            <a:ext cx="288032" cy="28803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381000" y="2286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Go to school</a:t>
            </a:r>
            <a:endParaRPr lang="ru-RU" sz="4400">
              <a:solidFill>
                <a:schemeClr val="tx2"/>
              </a:solidFill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685800" y="1447800"/>
            <a:ext cx="2598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usually …</a:t>
            </a:r>
            <a:endParaRPr lang="ru-RU" b="0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5943600" y="1447800"/>
            <a:ext cx="2417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He …   now.</a:t>
            </a:r>
            <a:endParaRPr lang="ru-RU" b="0"/>
          </a:p>
        </p:txBody>
      </p:sp>
      <p:pic>
        <p:nvPicPr>
          <p:cNvPr id="12300" name="Picture 12" descr="3841s коп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905000"/>
            <a:ext cx="38036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Picture 13" descr="0_ad3_4d37a794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2" name="Picture 14" descr="0_aa9_c14c4ece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86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7" grpId="0"/>
      <p:bldP spid="122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990600" y="1447800"/>
            <a:ext cx="2486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usually…</a:t>
            </a:r>
            <a:endParaRPr lang="ru-RU" b="0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5791200" y="1371600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…  now.</a:t>
            </a:r>
            <a:endParaRPr lang="ru-RU" b="0"/>
          </a:p>
        </p:txBody>
      </p:sp>
      <p:pic>
        <p:nvPicPr>
          <p:cNvPr id="14344" name="Picture 8" descr="donald duck 008_b коп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048000"/>
            <a:ext cx="4343400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381000" y="228600"/>
            <a:ext cx="830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Help his mother</a:t>
            </a:r>
            <a:endParaRPr lang="ru-RU" sz="4400">
              <a:solidFill>
                <a:schemeClr val="tx2"/>
              </a:solidFill>
            </a:endParaRPr>
          </a:p>
        </p:txBody>
      </p:sp>
      <p:pic>
        <p:nvPicPr>
          <p:cNvPr id="14346" name="Picture 10" descr="0_ac0_b524f81b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 descr="0_a9f_b4b55849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8600" y="3048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photo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514600"/>
            <a:ext cx="52578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81000" y="2286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Do their homework</a:t>
            </a:r>
            <a:endParaRPr lang="ru-RU" sz="4400">
              <a:solidFill>
                <a:schemeClr val="tx2"/>
              </a:solidFill>
            </a:endParaRP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914400" y="1371600"/>
            <a:ext cx="2981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They usually …</a:t>
            </a:r>
            <a:endParaRPr lang="ru-RU" b="0"/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5105400" y="1371600"/>
            <a:ext cx="2800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They …   now.</a:t>
            </a:r>
            <a:endParaRPr lang="ru-RU" b="0"/>
          </a:p>
        </p:txBody>
      </p:sp>
      <p:pic>
        <p:nvPicPr>
          <p:cNvPr id="16397" name="Picture 13" descr="0_aaa_7766985c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3048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14" descr="0_acc_2b1de528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4" grpId="0"/>
      <p:bldP spid="163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381000" y="2286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Play </a:t>
            </a:r>
            <a:r>
              <a:rPr lang="en-US" sz="4400"/>
              <a:t>basketball</a:t>
            </a:r>
            <a:endParaRPr lang="ru-RU" sz="4400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5867400" y="1447800"/>
            <a:ext cx="2417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….  now.</a:t>
            </a:r>
            <a:endParaRPr lang="ru-RU" b="0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685800" y="1447800"/>
            <a:ext cx="2598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usually …</a:t>
            </a:r>
            <a:endParaRPr lang="ru-RU" b="0"/>
          </a:p>
        </p:txBody>
      </p:sp>
      <p:pic>
        <p:nvPicPr>
          <p:cNvPr id="18444" name="Picture 12" descr="donald duck 002_b коп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447800"/>
            <a:ext cx="53149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13" descr="0_aa4_8baaf753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14" descr="0_aa6_6413dca9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8600" y="3048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1" grpId="0"/>
      <p:bldP spid="184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9" name="Picture 9" descr="c1d7a3bddaf3t коп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514600"/>
            <a:ext cx="38100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990600" y="1447800"/>
            <a:ext cx="2689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She usually…</a:t>
            </a:r>
            <a:endParaRPr lang="ru-RU" b="0"/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5791200" y="1371600"/>
            <a:ext cx="2508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She …  now.</a:t>
            </a:r>
            <a:endParaRPr lang="ru-RU" b="0"/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381000" y="3810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Water flowers</a:t>
            </a:r>
            <a:endParaRPr lang="ru-RU" sz="4400">
              <a:solidFill>
                <a:schemeClr val="tx2"/>
              </a:solidFill>
            </a:endParaRPr>
          </a:p>
        </p:txBody>
      </p:sp>
      <p:pic>
        <p:nvPicPr>
          <p:cNvPr id="20495" name="Picture 15" descr="0_aab_12f84c28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6" name="Picture 16" descr="0_ad8_988270a5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/>
      <p:bldP spid="20493" grpId="0"/>
      <p:bldP spid="2049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990600" y="1447800"/>
            <a:ext cx="2486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usually…</a:t>
            </a:r>
            <a:endParaRPr lang="ru-RU" b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791200" y="1371600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…  now.</a:t>
            </a:r>
            <a:endParaRPr lang="ru-RU" b="0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81000" y="3810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Wash Face</a:t>
            </a:r>
            <a:endParaRPr lang="ru-RU" sz="4400">
              <a:solidFill>
                <a:schemeClr val="tx2"/>
              </a:solidFill>
            </a:endParaRPr>
          </a:p>
        </p:txBody>
      </p:sp>
      <p:pic>
        <p:nvPicPr>
          <p:cNvPr id="22534" name="Picture 6" descr="p_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2590800"/>
            <a:ext cx="50292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0_aaf_747d6434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24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0_abd_8ec63209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990600" y="1447800"/>
            <a:ext cx="2486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usually…</a:t>
            </a:r>
            <a:endParaRPr lang="ru-RU" b="0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5791200" y="1371600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…  now.</a:t>
            </a:r>
            <a:endParaRPr lang="ru-RU" b="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81000" y="3810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Draw</a:t>
            </a:r>
            <a:endParaRPr lang="ru-RU" sz="4400">
              <a:solidFill>
                <a:schemeClr val="tx2"/>
              </a:solidFill>
            </a:endParaRPr>
          </a:p>
        </p:txBody>
      </p:sp>
      <p:pic>
        <p:nvPicPr>
          <p:cNvPr id="23557" name="Picture 5" descr="m_karls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667000"/>
            <a:ext cx="444500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0_ac3_43033d05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 descr="0_aa5_54ed0cf0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86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990600" y="1447800"/>
            <a:ext cx="2486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usually…</a:t>
            </a:r>
            <a:endParaRPr lang="ru-RU" b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791200" y="1371600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b="0"/>
              <a:t>He …  now.</a:t>
            </a:r>
            <a:endParaRPr lang="ru-RU" b="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81000" y="3810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Go for a walk</a:t>
            </a:r>
            <a:endParaRPr lang="ru-RU" sz="4400">
              <a:solidFill>
                <a:schemeClr val="tx2"/>
              </a:solidFill>
            </a:endParaRPr>
          </a:p>
        </p:txBody>
      </p:sp>
      <p:pic>
        <p:nvPicPr>
          <p:cNvPr id="26629" name="Picture 5" descr="6906 коп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771775"/>
            <a:ext cx="54483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0_ac9_2e1231b0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0_aa8_cb842782_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2400" y="3810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Определите основную мысль текста. Озаглавьте его. Выпишите</a:t>
            </a:r>
            <a:r>
              <a:rPr lang="ru-RU" sz="4000" dirty="0"/>
              <a:t> </a:t>
            </a:r>
            <a:r>
              <a:rPr lang="ru-RU" sz="2000" dirty="0"/>
              <a:t>из текста глаголы настоящего времени( </a:t>
            </a:r>
            <a:r>
              <a:rPr lang="en-US" sz="2000" dirty="0"/>
              <a:t>I </a:t>
            </a:r>
            <a:r>
              <a:rPr lang="ru-RU" sz="2000" dirty="0"/>
              <a:t>вариант), прошедшего времени ( </a:t>
            </a:r>
            <a:r>
              <a:rPr lang="en-US" sz="2000" dirty="0"/>
              <a:t>II </a:t>
            </a:r>
            <a:r>
              <a:rPr lang="ru-RU" sz="2000" dirty="0"/>
              <a:t>вариант). Объясните орфограмму пропущенных букв</a:t>
            </a:r>
            <a:r>
              <a:rPr lang="ru-RU" sz="4000" dirty="0"/>
              <a:t> </a:t>
            </a:r>
          </a:p>
        </p:txBody>
      </p:sp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i="1" dirty="0"/>
              <a:t>Живет в лесу птичка – завирушка. Маленькая, верткая и очень скрытная.  Но весной и ей хотелось себя показать. Сидела она на самой верхушке и пела. Голосок звонкий, громкий. И горлышко топорщит..ся, клювик открывает..ся, язычок в клювике дрожит.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457200" y="2636913"/>
            <a:ext cx="5626968" cy="3672408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10000"/>
          </a:bodyPr>
          <a:lstStyle/>
          <a:p>
            <a:pPr lvl="0"/>
            <a:r>
              <a:rPr lang="ru-RU" sz="4800" dirty="0" smtClean="0"/>
              <a:t>Ребята сделали скворечники и … .</a:t>
            </a:r>
          </a:p>
          <a:p>
            <a:pPr lvl="0"/>
            <a:r>
              <a:rPr lang="ru-RU" sz="4800" dirty="0" smtClean="0"/>
              <a:t>Каждую весну ребята ремонтировали скворечники и … .</a:t>
            </a:r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67544" y="260648"/>
            <a:ext cx="8136904" cy="20882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827584" y="260648"/>
            <a:ext cx="74168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Закончите предложения, добавив однородные глаголы-сказуемые. Глагол какого вида следует выбирать для каждого предложения? В каком времени нужно его употребить?</a:t>
            </a:r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539552" y="2780928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5796136" y="270892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65999">
            <a:off x="6022919" y="2672942"/>
            <a:ext cx="2543618" cy="337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5796136" y="5301208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588224" y="2348880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8604448" y="3068960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7740352" y="5949280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prstGeom prst="foldedCorner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Задание.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16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55000" lnSpcReduction="20000"/>
          </a:bodyPr>
          <a:lstStyle/>
          <a:p>
            <a:pPr lvl="0"/>
            <a:r>
              <a:rPr lang="ru-RU" sz="4800" dirty="0" smtClean="0"/>
              <a:t>Каким способом выразил поэт постепенное пробуждение природы? </a:t>
            </a:r>
          </a:p>
          <a:p>
            <a:pPr lvl="0">
              <a:buNone/>
            </a:pPr>
            <a:endParaRPr lang="ru-RU" sz="4800" dirty="0" smtClean="0"/>
          </a:p>
          <a:p>
            <a:r>
              <a:rPr lang="ru-RU" sz="4800" dirty="0" smtClean="0"/>
              <a:t>Что делает? </a:t>
            </a:r>
            <a:r>
              <a:rPr lang="ru-RU" sz="4800" i="1" dirty="0" smtClean="0"/>
              <a:t>Тает, бегут</a:t>
            </a:r>
            <a:r>
              <a:rPr lang="ru-RU" sz="4800" dirty="0" smtClean="0"/>
              <a:t> (</a:t>
            </a:r>
            <a:r>
              <a:rPr lang="ru-RU" sz="4800" i="1" dirty="0" smtClean="0"/>
              <a:t>сегодня;</a:t>
            </a:r>
            <a:r>
              <a:rPr lang="ru-RU" sz="4800" dirty="0" smtClean="0"/>
              <a:t> настоящее время)</a:t>
            </a:r>
          </a:p>
          <a:p>
            <a:endParaRPr lang="ru-RU" sz="4800" dirty="0" smtClean="0"/>
          </a:p>
          <a:p>
            <a:r>
              <a:rPr lang="ru-RU" sz="4800" dirty="0" smtClean="0"/>
              <a:t>Что сделало? </a:t>
            </a:r>
            <a:r>
              <a:rPr lang="ru-RU" sz="4800" i="1" dirty="0" smtClean="0"/>
              <a:t>Повеяло</a:t>
            </a:r>
            <a:r>
              <a:rPr lang="ru-RU" sz="4800" dirty="0" smtClean="0"/>
              <a:t>  (</a:t>
            </a:r>
            <a:r>
              <a:rPr lang="ru-RU" sz="4800" i="1" dirty="0" smtClean="0"/>
              <a:t>вчера;</a:t>
            </a:r>
            <a:r>
              <a:rPr lang="ru-RU" sz="4800" dirty="0" smtClean="0"/>
              <a:t> прошедшее время)</a:t>
            </a:r>
          </a:p>
          <a:p>
            <a:endParaRPr lang="ru-RU" sz="4800" dirty="0" smtClean="0"/>
          </a:p>
          <a:p>
            <a:r>
              <a:rPr lang="ru-RU" sz="4800" dirty="0" smtClean="0"/>
              <a:t>Что сделают? </a:t>
            </a:r>
            <a:r>
              <a:rPr lang="ru-RU" sz="4800" i="1" dirty="0" smtClean="0"/>
              <a:t>Засвищут, оденется (завтра;</a:t>
            </a:r>
            <a:r>
              <a:rPr lang="ru-RU" sz="4800" dirty="0" smtClean="0"/>
              <a:t> будущее время)</a:t>
            </a:r>
          </a:p>
          <a:p>
            <a:endParaRPr lang="ru-RU" sz="4800" dirty="0">
              <a:latin typeface="Monotype Corsiva" pitchFamily="66" charset="0"/>
            </a:endParaRPr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561947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8501090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467544" y="260649"/>
            <a:ext cx="8229600" cy="4464496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lvl="0"/>
            <a:r>
              <a:rPr lang="ru-RU" sz="4800" dirty="0" smtClean="0"/>
              <a:t>На заветной полянке в лесу каждую весну расцветают подснежники и … . </a:t>
            </a:r>
          </a:p>
          <a:p>
            <a:pPr lvl="0"/>
            <a:r>
              <a:rPr lang="ru-RU" sz="4800" dirty="0" smtClean="0"/>
              <a:t> Скоро в лесу расцветут подснежники и … .</a:t>
            </a:r>
          </a:p>
          <a:p>
            <a:pPr>
              <a:buNone/>
            </a:pPr>
            <a:endParaRPr lang="ru-RU" sz="4800" dirty="0" smtClean="0">
              <a:latin typeface="Monotype Corsiva" pitchFamily="66" charset="0"/>
            </a:endParaRPr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7812360" y="3645024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683568" y="4365104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94492">
            <a:off x="6158921" y="3559200"/>
            <a:ext cx="2044597" cy="308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6588224" y="3429000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244408" y="3861048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868144" y="6021288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7524328" y="6570000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 lvl="0"/>
            <a:r>
              <a:rPr lang="ru-RU" sz="4800" dirty="0" smtClean="0"/>
              <a:t>Какие три времени имеет глагол в изъявительном наклонении?</a:t>
            </a:r>
          </a:p>
          <a:p>
            <a:pPr lvl="0"/>
            <a:r>
              <a:rPr lang="ru-RU" sz="4800" dirty="0" smtClean="0"/>
              <a:t>Как вы понимаете сочетание </a:t>
            </a:r>
            <a:r>
              <a:rPr lang="ru-RU" sz="4800" i="1" dirty="0" smtClean="0"/>
              <a:t>момент речи</a:t>
            </a:r>
            <a:r>
              <a:rPr lang="ru-RU" sz="4800" dirty="0" smtClean="0"/>
              <a:t>?</a:t>
            </a:r>
          </a:p>
          <a:p>
            <a:pPr lvl="0"/>
            <a:r>
              <a:rPr lang="ru-RU" sz="4800" dirty="0" smtClean="0"/>
              <a:t>Расскажите о значении настоящего, прошедшего и будущего времени, употребляя сочетание </a:t>
            </a:r>
            <a:r>
              <a:rPr lang="ru-RU" sz="4800" i="1" dirty="0" smtClean="0"/>
              <a:t>момент речи</a:t>
            </a:r>
            <a:r>
              <a:rPr lang="ru-RU" sz="4800" dirty="0" smtClean="0"/>
              <a:t>.</a:t>
            </a:r>
          </a:p>
          <a:p>
            <a:pPr lvl="0"/>
            <a:r>
              <a:rPr lang="ru-RU" sz="4800" dirty="0" smtClean="0"/>
              <a:t>Какие глаголы не имеют</a:t>
            </a:r>
          </a:p>
          <a:p>
            <a:pPr lvl="0">
              <a:buNone/>
            </a:pPr>
            <a:r>
              <a:rPr lang="ru-RU" sz="4800" dirty="0" smtClean="0"/>
              <a:t>   настоящего времени?</a:t>
            </a:r>
          </a:p>
          <a:p>
            <a:pPr>
              <a:buNone/>
            </a:pPr>
            <a:endParaRPr lang="ru-RU" sz="4800" dirty="0">
              <a:latin typeface="Monotype Corsiva" pitchFamily="66" charset="0"/>
            </a:endParaRPr>
          </a:p>
        </p:txBody>
      </p:sp>
      <p:grpSp>
        <p:nvGrpSpPr>
          <p:cNvPr id="4" name="Группа 57"/>
          <p:cNvGrpSpPr/>
          <p:nvPr/>
        </p:nvGrpSpPr>
        <p:grpSpPr>
          <a:xfrm>
            <a:off x="561947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8501090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Заголовок 32"/>
          <p:cNvSpPr>
            <a:spLocks noGrp="1"/>
          </p:cNvSpPr>
          <p:nvPr>
            <p:ph type="title"/>
          </p:nvPr>
        </p:nvSpPr>
        <p:spPr>
          <a:xfrm>
            <a:off x="971600" y="274638"/>
            <a:ext cx="7200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95536" y="332656"/>
            <a:ext cx="8208912" cy="10801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755576" y="548680"/>
            <a:ext cx="712879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dirty="0" smtClean="0">
                <a:latin typeface="Monotype Corsiva" pitchFamily="66" charset="0"/>
              </a:rPr>
              <a:t>Подведение итогов урока.</a:t>
            </a:r>
          </a:p>
          <a:p>
            <a:endParaRPr lang="ru-RU" dirty="0"/>
          </a:p>
        </p:txBody>
      </p:sp>
      <p:grpSp>
        <p:nvGrpSpPr>
          <p:cNvPr id="3" name="Группа 52"/>
          <p:cNvGrpSpPr/>
          <p:nvPr/>
        </p:nvGrpSpPr>
        <p:grpSpPr>
          <a:xfrm>
            <a:off x="8388424" y="332656"/>
            <a:ext cx="219618" cy="254137"/>
            <a:chOff x="477242" y="3048486"/>
            <a:chExt cx="219618" cy="254137"/>
          </a:xfrm>
          <a:solidFill>
            <a:schemeClr val="tx2">
              <a:lumMod val="60000"/>
              <a:lumOff val="40000"/>
            </a:schemeClr>
          </a:solidFill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47"/>
          <p:cNvGrpSpPr/>
          <p:nvPr/>
        </p:nvGrpSpPr>
        <p:grpSpPr>
          <a:xfrm>
            <a:off x="467544" y="332656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5842" name="Picture 2" descr="C:\Users\user\Pictures\анимашки\20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149080"/>
            <a:ext cx="2045196" cy="1847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16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§ 81. Упражнения 626, 628 или составить 6 предложений так, чтобы в них глаголы оказались всех видов времени.</a:t>
            </a:r>
          </a:p>
          <a:p>
            <a:pPr algn="ctr"/>
            <a:endParaRPr lang="ru-RU" sz="4800" dirty="0" smtClean="0"/>
          </a:p>
          <a:p>
            <a:pPr algn="ctr"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>
              <a:latin typeface="Monotype Corsiva" pitchFamily="66" charset="0"/>
            </a:endParaRPr>
          </a:p>
        </p:txBody>
      </p:sp>
      <p:grpSp>
        <p:nvGrpSpPr>
          <p:cNvPr id="4" name="Группа 57"/>
          <p:cNvGrpSpPr/>
          <p:nvPr/>
        </p:nvGrpSpPr>
        <p:grpSpPr>
          <a:xfrm>
            <a:off x="561947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8501090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39552" y="260648"/>
            <a:ext cx="8352928" cy="10081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043608" y="332656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dirty="0" smtClean="0">
                <a:latin typeface="Monotype Corsiva" pitchFamily="66" charset="0"/>
              </a:rPr>
              <a:t>Домашнее задание.</a:t>
            </a:r>
          </a:p>
          <a:p>
            <a:pPr algn="ctr"/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34818" name="Picture 2" descr="C:\Users\user\Pictures\анимашки\45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369454"/>
            <a:ext cx="2154932" cy="3078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prstGeom prst="foldedCorner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/>
              <a:t>Дополнительные вопросы </a:t>
            </a:r>
            <a:endParaRPr lang="ru-RU" dirty="0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1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 lvl="0"/>
            <a:r>
              <a:rPr lang="ru-RU" sz="4800" dirty="0" smtClean="0"/>
              <a:t>В каких временах правописание личных глаголов связано со спряжением. Докажите это.</a:t>
            </a:r>
          </a:p>
          <a:p>
            <a:pPr lvl="0"/>
            <a:r>
              <a:rPr lang="ru-RU" sz="4800" dirty="0" smtClean="0"/>
              <a:t>В каких глаголах и какого времени обязательны два суффикса: инфинитива и –л-?</a:t>
            </a:r>
          </a:p>
          <a:p>
            <a:pPr lvl="0"/>
            <a:r>
              <a:rPr lang="ru-RU" sz="4800" dirty="0" smtClean="0"/>
              <a:t> (разобрать глагол </a:t>
            </a:r>
            <a:r>
              <a:rPr lang="ru-RU" sz="4800" i="1" dirty="0" smtClean="0"/>
              <a:t>повеяло</a:t>
            </a:r>
            <a:r>
              <a:rPr lang="ru-RU" sz="4800" dirty="0" smtClean="0"/>
              <a:t> по составу).</a:t>
            </a:r>
          </a:p>
          <a:p>
            <a:pPr lvl="0"/>
            <a:r>
              <a:rPr lang="ru-RU" sz="4800" dirty="0" smtClean="0"/>
              <a:t>Зачем мы подставляли наречия сегодня, вчера, завтра?</a:t>
            </a:r>
          </a:p>
          <a:p>
            <a:endParaRPr lang="ru-RU" sz="4800" dirty="0">
              <a:latin typeface="Monotype Corsiva" pitchFamily="66" charset="0"/>
            </a:endParaRPr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561947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8501090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611560" y="476672"/>
            <a:ext cx="8229600" cy="5382361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		 </a:t>
            </a:r>
            <a:endParaRPr lang="ru-RU" sz="4800" dirty="0">
              <a:latin typeface="Monotype Corsiva" pitchFamily="66" charset="0"/>
            </a:endParaRPr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683568" y="522920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8244408" y="5085184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3347864" y="2348880"/>
            <a:ext cx="2376264" cy="8002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Момент речи</a:t>
            </a:r>
            <a:endParaRPr lang="ru-RU" sz="2800" dirty="0" smtClean="0"/>
          </a:p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755576" y="2564904"/>
            <a:ext cx="1944216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Читал </a:t>
            </a:r>
            <a:endParaRPr lang="ru-RU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6084168" y="2564904"/>
            <a:ext cx="2448272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Буду читать</a:t>
            </a:r>
            <a:endParaRPr lang="ru-RU" sz="3200" dirty="0"/>
          </a:p>
        </p:txBody>
      </p:sp>
      <p:sp>
        <p:nvSpPr>
          <p:cNvPr id="37" name="TextBox 36"/>
          <p:cNvSpPr txBox="1"/>
          <p:nvPr/>
        </p:nvSpPr>
        <p:spPr>
          <a:xfrm>
            <a:off x="3635896" y="4653136"/>
            <a:ext cx="1944216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Читаю </a:t>
            </a:r>
            <a:endParaRPr lang="ru-RU" sz="3200" dirty="0"/>
          </a:p>
        </p:txBody>
      </p:sp>
      <p:sp>
        <p:nvSpPr>
          <p:cNvPr id="38" name="Развернутая стрелка 37"/>
          <p:cNvSpPr/>
          <p:nvPr/>
        </p:nvSpPr>
        <p:spPr>
          <a:xfrm>
            <a:off x="5076056" y="1844824"/>
            <a:ext cx="2520280" cy="504056"/>
          </a:xfrm>
          <a:prstGeom prst="uturnArrow">
            <a:avLst>
              <a:gd name="adj1" fmla="val 25000"/>
              <a:gd name="adj2" fmla="val 23380"/>
              <a:gd name="adj3" fmla="val 25000"/>
              <a:gd name="adj4" fmla="val 43750"/>
              <a:gd name="adj5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Развернутая стрелка 38"/>
          <p:cNvSpPr/>
          <p:nvPr/>
        </p:nvSpPr>
        <p:spPr>
          <a:xfrm flipH="1">
            <a:off x="1475656" y="1844824"/>
            <a:ext cx="2402553" cy="504056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Стрелка вниз 40"/>
          <p:cNvSpPr/>
          <p:nvPr/>
        </p:nvSpPr>
        <p:spPr>
          <a:xfrm>
            <a:off x="4427984" y="3140968"/>
            <a:ext cx="360040" cy="15121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1763688" y="908720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 о </a:t>
            </a:r>
            <a:endParaRPr lang="ru-RU" sz="4000" dirty="0"/>
          </a:p>
        </p:txBody>
      </p:sp>
      <p:sp>
        <p:nvSpPr>
          <p:cNvPr id="44" name="TextBox 43"/>
          <p:cNvSpPr txBox="1"/>
          <p:nvPr/>
        </p:nvSpPr>
        <p:spPr>
          <a:xfrm>
            <a:off x="5436096" y="980728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 о с л е </a:t>
            </a:r>
            <a:endParaRPr lang="ru-RU" sz="4000" dirty="0"/>
          </a:p>
        </p:txBody>
      </p:sp>
      <p:sp>
        <p:nvSpPr>
          <p:cNvPr id="45" name="TextBox 44"/>
          <p:cNvSpPr txBox="1"/>
          <p:nvPr/>
        </p:nvSpPr>
        <p:spPr>
          <a:xfrm>
            <a:off x="3419872" y="3573016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совп</a:t>
            </a:r>
            <a:r>
              <a:rPr lang="ru-RU" sz="4000" dirty="0" smtClean="0">
                <a:solidFill>
                  <a:schemeClr val="bg1"/>
                </a:solidFill>
              </a:rPr>
              <a:t>а</a:t>
            </a:r>
            <a:r>
              <a:rPr lang="ru-RU" sz="4000" dirty="0" smtClean="0"/>
              <a:t>дает</a:t>
            </a:r>
            <a:endParaRPr lang="ru-RU" sz="4000" dirty="0"/>
          </a:p>
        </p:txBody>
      </p:sp>
      <p:pic>
        <p:nvPicPr>
          <p:cNvPr id="2052" name="Picture 4" descr="C:\Users\user\Pictures\анимашки\44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501008"/>
            <a:ext cx="1598859" cy="2053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4950313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800" dirty="0" smtClean="0"/>
              <a:t>  Выполните упражнение 624 по образцу</a:t>
            </a:r>
          </a:p>
          <a:p>
            <a:pPr>
              <a:buNone/>
            </a:pPr>
            <a:endParaRPr lang="ru-RU" sz="4800" dirty="0">
              <a:latin typeface="Monotype Corsiva" pitchFamily="66" charset="0"/>
            </a:endParaRPr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561947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8501090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     Физминутка</a:t>
            </a:r>
          </a:p>
        </p:txBody>
      </p:sp>
      <p:sp>
        <p:nvSpPr>
          <p:cNvPr id="409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Если это:</a:t>
            </a:r>
          </a:p>
          <a:p>
            <a:r>
              <a:rPr lang="ru-RU"/>
              <a:t>глаголы настоящего времени-стойте смирно;</a:t>
            </a:r>
          </a:p>
          <a:p>
            <a:r>
              <a:rPr lang="ru-RU"/>
              <a:t>глаголы  прошедшего времени -присядьте;</a:t>
            </a:r>
          </a:p>
          <a:p>
            <a:r>
              <a:rPr lang="ru-RU"/>
              <a:t>глаголы будущего времени -ходьба на месте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prstGeom prst="foldedCorner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6000" dirty="0" smtClean="0">
                <a:latin typeface="Monotype Corsiva" pitchFamily="66" charset="0"/>
              </a:rPr>
              <a:t>Интересный вопрос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16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r>
              <a:rPr lang="ru-RU" sz="3600" i="1" dirty="0" smtClean="0"/>
              <a:t>Как вы думаете, все ли глаголы имеют все три времени</a:t>
            </a:r>
            <a:r>
              <a:rPr lang="ru-RU" sz="3600" i="1" dirty="0" smtClean="0">
                <a:latin typeface="Monotype Corsiva" pitchFamily="66" charset="0"/>
              </a:rPr>
              <a:t>?</a:t>
            </a:r>
          </a:p>
          <a:p>
            <a:r>
              <a:rPr lang="ru-RU" sz="3600" dirty="0" smtClean="0"/>
              <a:t>Подсказка: нужно вспомнить</a:t>
            </a:r>
          </a:p>
          <a:p>
            <a:r>
              <a:rPr lang="ru-RU" sz="3600" dirty="0" smtClean="0"/>
              <a:t> два вида глагола, вдумываясь </a:t>
            </a:r>
          </a:p>
          <a:p>
            <a:pPr>
              <a:buNone/>
            </a:pPr>
            <a:r>
              <a:rPr lang="ru-RU" sz="3600" dirty="0" smtClean="0"/>
              <a:t> в термины </a:t>
            </a:r>
            <a:r>
              <a:rPr lang="ru-RU" sz="3600" i="1" dirty="0" smtClean="0"/>
              <a:t>несовершенный </a:t>
            </a:r>
          </a:p>
          <a:p>
            <a:pPr>
              <a:buNone/>
            </a:pPr>
            <a:r>
              <a:rPr lang="ru-RU" sz="3600" i="1" dirty="0" smtClean="0"/>
              <a:t>вид и совершенный вид</a:t>
            </a:r>
            <a:endParaRPr lang="ru-RU" sz="3600" i="1" dirty="0">
              <a:latin typeface="Monotype Corsiva" pitchFamily="66" charset="0"/>
            </a:endParaRPr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561947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8501090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C:\Users\user\Pictures\анимашки\44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780928"/>
            <a:ext cx="1791444" cy="2756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4604"/>
            </a:avLst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одержимое 46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2116831"/>
          </a:xfrm>
          <a:prstGeom prst="foldedCorner">
            <a:avLst>
              <a:gd name="adj" fmla="val 7197"/>
            </a:avLst>
          </a:prstGeom>
          <a:gradFill flip="none" rotWithShape="1">
            <a:gsLst>
              <a:gs pos="63000">
                <a:schemeClr val="bg1"/>
              </a:gs>
              <a:gs pos="8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 lvl="0"/>
            <a:r>
              <a:rPr lang="ru-RU" sz="3600" dirty="0" smtClean="0"/>
              <a:t>Посмотрим, как изменяется глагол по времени. Образуем  все формы от глаголов </a:t>
            </a:r>
            <a:r>
              <a:rPr lang="ru-RU" sz="3600" i="1" dirty="0" smtClean="0"/>
              <a:t>трепетать, блистать, зазеленеть. Заполните таблицу.</a:t>
            </a:r>
            <a:endParaRPr lang="ru-RU" sz="3600" dirty="0" smtClean="0"/>
          </a:p>
          <a:p>
            <a:pPr>
              <a:buNone/>
            </a:pPr>
            <a:endParaRPr lang="ru-RU" sz="3600" dirty="0">
              <a:latin typeface="Monotype Corsiva" pitchFamily="66" charset="0"/>
            </a:endParaRPr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179512" y="2636912"/>
          <a:ext cx="8712968" cy="394390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07719"/>
                <a:gridCol w="3215626"/>
                <a:gridCol w="2989623"/>
              </a:tblGrid>
              <a:tr h="85397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Время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Несовершенный вид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Совершенный вид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167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Настоящее 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553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Прошедшее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752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Будущее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5" name="Группа 62"/>
          <p:cNvGrpSpPr/>
          <p:nvPr/>
        </p:nvGrpSpPr>
        <p:grpSpPr>
          <a:xfrm>
            <a:off x="8676456" y="270892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323528" y="270892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(1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6A14F20-6CB1-49E7-9546-97F319FA8A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CSC(11)</Template>
  <TotalTime>127</TotalTime>
  <Words>911</Words>
  <Application>Microsoft Office PowerPoint</Application>
  <PresentationFormat>Экран (4:3)</PresentationFormat>
  <Paragraphs>198</Paragraphs>
  <Slides>32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CSC(11)</vt:lpstr>
      <vt:lpstr>«Времена глагола.» «Verb tenses.»</vt:lpstr>
      <vt:lpstr>Осложненное списывание</vt:lpstr>
      <vt:lpstr> Задание.  </vt:lpstr>
      <vt:lpstr>Дополнительные вопросы </vt:lpstr>
      <vt:lpstr>Слайд 5</vt:lpstr>
      <vt:lpstr>Слайд 6</vt:lpstr>
      <vt:lpstr>     Физминутка</vt:lpstr>
      <vt:lpstr>Интересный вопрос</vt:lpstr>
      <vt:lpstr>Слайд 9</vt:lpstr>
      <vt:lpstr>Слайд 10</vt:lpstr>
      <vt:lpstr>Слайд 11</vt:lpstr>
      <vt:lpstr>Слайд 12</vt:lpstr>
      <vt:lpstr>Present  Simple.  Обстоятельства  времени.</vt:lpstr>
      <vt:lpstr>Present  Simple </vt:lpstr>
      <vt:lpstr>Слайд 15</vt:lpstr>
      <vt:lpstr>Is?   Are?  Am?</vt:lpstr>
      <vt:lpstr>Действие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Определите основную мысль текста. Озаглавьте его. Выпишите из текста глаголы настоящего времени( I вариант), прошедшего времени ( II вариант). Объясните орфограмму пропущенных букв 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глагола.</dc:title>
  <dc:creator>Привезенцева</dc:creator>
  <cp:lastModifiedBy>учитель</cp:lastModifiedBy>
  <cp:revision>14</cp:revision>
  <dcterms:created xsi:type="dcterms:W3CDTF">2010-10-03T17:48:51Z</dcterms:created>
  <dcterms:modified xsi:type="dcterms:W3CDTF">2013-03-23T08:49:11Z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TC030009519</vt:lpwstr>
  </property>
</Properties>
</file>