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00FF"/>
    <a:srgbClr val="FFFFCC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20.12.2013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20.12.2013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20.12.2013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t>20.12.2013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11760" y="548680"/>
            <a:ext cx="42344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70C0"/>
                </a:solidFill>
                <a:latin typeface="+mj-lt"/>
              </a:rPr>
              <a:t>Интегрированный урок </a:t>
            </a:r>
          </a:p>
          <a:p>
            <a:pPr algn="ctr"/>
            <a:r>
              <a:rPr lang="ru-RU" b="1" i="1" dirty="0" smtClean="0">
                <a:solidFill>
                  <a:srgbClr val="0070C0"/>
                </a:solidFill>
                <a:latin typeface="+mj-lt"/>
              </a:rPr>
              <a:t>математики и английского языка </a:t>
            </a:r>
          </a:p>
          <a:p>
            <a:pPr algn="ctr"/>
            <a:r>
              <a:rPr lang="ru-RU" b="1" i="1" dirty="0" smtClean="0">
                <a:solidFill>
                  <a:srgbClr val="0070C0"/>
                </a:solidFill>
                <a:latin typeface="+mj-lt"/>
              </a:rPr>
              <a:t>в 3 «А» классе по теме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68130" y="5373216"/>
            <a:ext cx="487825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i="1" dirty="0" smtClean="0">
                <a:solidFill>
                  <a:srgbClr val="C00000"/>
                </a:solidFill>
                <a:latin typeface="+mj-lt"/>
              </a:rPr>
              <a:t>Дата проведения: 20.12. 2013г.</a:t>
            </a:r>
          </a:p>
          <a:p>
            <a:pPr algn="r"/>
            <a:r>
              <a:rPr lang="ru-RU" i="1" dirty="0" smtClean="0">
                <a:solidFill>
                  <a:srgbClr val="C00000"/>
                </a:solidFill>
                <a:latin typeface="+mj-lt"/>
              </a:rPr>
              <a:t>Кучеренко Н.И., учитель начальных классов,</a:t>
            </a:r>
          </a:p>
          <a:p>
            <a:pPr algn="r"/>
            <a:r>
              <a:rPr lang="ru-RU" i="1" dirty="0" smtClean="0">
                <a:solidFill>
                  <a:srgbClr val="C00000"/>
                </a:solidFill>
                <a:latin typeface="+mj-lt"/>
              </a:rPr>
              <a:t>Кучерова Н.Н., учитель английского языка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7772" y="2420888"/>
            <a:ext cx="799667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«Числовые неравенства» </a:t>
            </a:r>
          </a:p>
          <a:p>
            <a:pPr algn="ctr"/>
            <a:r>
              <a:rPr lang="ru-RU" sz="48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– </a:t>
            </a:r>
          </a:p>
          <a:p>
            <a:pPr algn="ctr"/>
            <a:r>
              <a:rPr lang="ru-RU" sz="48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«</a:t>
            </a:r>
            <a:r>
              <a:rPr lang="en-US" sz="4800" b="1" i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Numeric </a:t>
            </a:r>
            <a:r>
              <a:rPr lang="en-US" sz="48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inequality</a:t>
            </a:r>
            <a:r>
              <a:rPr lang="ru-RU" sz="48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4183165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56321" y="4160846"/>
            <a:ext cx="271741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i="1" dirty="0">
                <a:solidFill>
                  <a:srgbClr val="AA2B1E">
                    <a:lumMod val="50000"/>
                  </a:srgbClr>
                </a:solidFill>
                <a:latin typeface="Times New Roman"/>
                <a:ea typeface="Calibri"/>
              </a:rPr>
              <a:t>inequality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836712"/>
            <a:ext cx="234070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i="1" dirty="0" smtClean="0">
                <a:solidFill>
                  <a:srgbClr val="AA2B1E">
                    <a:lumMod val="50000"/>
                  </a:srgbClr>
                </a:solidFill>
                <a:latin typeface="Times New Roman"/>
                <a:ea typeface="Calibri"/>
              </a:rPr>
              <a:t>Equality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347864" y="1069272"/>
            <a:ext cx="525015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Tx/>
              <a:buChar char="-"/>
            </a:pPr>
            <a:r>
              <a:rPr lang="en-US" sz="2800" b="1" i="1" dirty="0" smtClean="0">
                <a:solidFill>
                  <a:srgbClr val="FF0000"/>
                </a:solidFill>
                <a:latin typeface="Times New Roman"/>
                <a:ea typeface="Calibri"/>
              </a:rPr>
              <a:t>it is the same sum of two digits </a:t>
            </a:r>
          </a:p>
          <a:p>
            <a:r>
              <a:rPr lang="en-US" sz="2800" b="1" i="1" dirty="0" smtClean="0">
                <a:solidFill>
                  <a:srgbClr val="FF0000"/>
                </a:solidFill>
                <a:latin typeface="Times New Roman"/>
                <a:ea typeface="Calibri"/>
              </a:rPr>
              <a:t>or digital expressions.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46921" y="2059395"/>
            <a:ext cx="549060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>
                <a:solidFill>
                  <a:srgbClr val="0070C0"/>
                </a:solidFill>
                <a:latin typeface="Times New Roman"/>
                <a:ea typeface="Calibri"/>
              </a:rPr>
              <a:t>three plus two </a:t>
            </a:r>
            <a:r>
              <a:rPr lang="en-US" sz="2800" b="1" i="1" u="sng" dirty="0" smtClean="0">
                <a:solidFill>
                  <a:srgbClr val="0070C0"/>
                </a:solidFill>
                <a:latin typeface="Times New Roman"/>
                <a:ea typeface="Calibri"/>
              </a:rPr>
              <a:t>equals</a:t>
            </a:r>
            <a:r>
              <a:rPr lang="en-US" sz="2800" b="1" i="1" dirty="0" smtClean="0">
                <a:solidFill>
                  <a:srgbClr val="0070C0"/>
                </a:solidFill>
                <a:latin typeface="Times New Roman"/>
                <a:ea typeface="Calibri"/>
              </a:rPr>
              <a:t> one plus four</a:t>
            </a:r>
          </a:p>
          <a:p>
            <a:pPr algn="ctr"/>
            <a:r>
              <a:rPr lang="en-US" sz="2800" dirty="0" smtClean="0">
                <a:solidFill>
                  <a:srgbClr val="0070C0"/>
                </a:solidFill>
              </a:rPr>
              <a:t>3+2=1+4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6" name="Круговая стрелка 5"/>
          <p:cNvSpPr/>
          <p:nvPr/>
        </p:nvSpPr>
        <p:spPr>
          <a:xfrm rot="3766218">
            <a:off x="5346035" y="2799200"/>
            <a:ext cx="1941371" cy="1521988"/>
          </a:xfrm>
          <a:prstGeom prst="circularArrow">
            <a:avLst>
              <a:gd name="adj1" fmla="val 6537"/>
              <a:gd name="adj2" fmla="val 2669510"/>
              <a:gd name="adj3" fmla="val 20398164"/>
              <a:gd name="adj4" fmla="val 10800000"/>
              <a:gd name="adj5" fmla="val 12500"/>
            </a:avLst>
          </a:prstGeom>
          <a:solidFill>
            <a:srgbClr val="00FF00"/>
          </a:solidFill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003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836712"/>
            <a:ext cx="278473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i="1" dirty="0" smtClean="0">
                <a:solidFill>
                  <a:srgbClr val="AA2B1E">
                    <a:lumMod val="50000"/>
                  </a:srgbClr>
                </a:solidFill>
                <a:latin typeface="Times New Roman"/>
                <a:ea typeface="Calibri"/>
              </a:rPr>
              <a:t>Inequality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779912" y="1069271"/>
            <a:ext cx="487659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Tx/>
              <a:buChar char="-"/>
            </a:pPr>
            <a:r>
              <a:rPr lang="en-US" sz="2800" b="1" i="1" dirty="0" smtClean="0">
                <a:solidFill>
                  <a:srgbClr val="FF0000"/>
                </a:solidFill>
                <a:latin typeface="Times New Roman"/>
                <a:ea typeface="Calibri"/>
              </a:rPr>
              <a:t>it is the different sum of two </a:t>
            </a:r>
          </a:p>
          <a:p>
            <a:r>
              <a:rPr lang="en-US" sz="2800" b="1" i="1" dirty="0" smtClean="0">
                <a:solidFill>
                  <a:srgbClr val="FF0000"/>
                </a:solidFill>
                <a:latin typeface="Times New Roman"/>
                <a:ea typeface="Calibri"/>
              </a:rPr>
              <a:t>digits or digital expressions.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2059395"/>
            <a:ext cx="666560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>
                <a:solidFill>
                  <a:srgbClr val="0070C0"/>
                </a:solidFill>
                <a:latin typeface="Times New Roman"/>
                <a:ea typeface="Calibri"/>
              </a:rPr>
              <a:t>three plus two </a:t>
            </a:r>
            <a:r>
              <a:rPr lang="en-US" sz="2800" b="1" i="1" u="sng" dirty="0" smtClean="0">
                <a:solidFill>
                  <a:srgbClr val="0070C0"/>
                </a:solidFill>
                <a:latin typeface="Times New Roman"/>
                <a:ea typeface="Calibri"/>
              </a:rPr>
              <a:t>does not equals</a:t>
            </a:r>
            <a:r>
              <a:rPr lang="en-US" sz="2800" b="1" i="1" dirty="0" smtClean="0">
                <a:solidFill>
                  <a:srgbClr val="0070C0"/>
                </a:solidFill>
                <a:latin typeface="Times New Roman"/>
                <a:ea typeface="Calibri"/>
              </a:rPr>
              <a:t> t</a:t>
            </a:r>
            <a:r>
              <a:rPr lang="en-US" sz="2800" b="1" i="1" dirty="0">
                <a:solidFill>
                  <a:srgbClr val="0070C0"/>
                </a:solidFill>
                <a:latin typeface="Times New Roman"/>
                <a:ea typeface="Calibri"/>
              </a:rPr>
              <a:t>wo</a:t>
            </a:r>
            <a:r>
              <a:rPr lang="en-US" sz="2800" b="1" i="1" dirty="0" smtClean="0">
                <a:solidFill>
                  <a:srgbClr val="0070C0"/>
                </a:solidFill>
                <a:latin typeface="Times New Roman"/>
                <a:ea typeface="Calibri"/>
              </a:rPr>
              <a:t> plus four</a:t>
            </a:r>
          </a:p>
          <a:p>
            <a:pPr algn="ctr"/>
            <a:r>
              <a:rPr lang="en-US" sz="2800" dirty="0" smtClean="0">
                <a:solidFill>
                  <a:srgbClr val="0070C0"/>
                </a:solidFill>
              </a:rPr>
              <a:t>3+2=2+4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92498" y="3206048"/>
            <a:ext cx="3413114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i="1" dirty="0" smtClean="0">
                <a:solidFill>
                  <a:srgbClr val="0070C0"/>
                </a:solidFill>
                <a:latin typeface="Times New Roman"/>
                <a:ea typeface="Calibri"/>
              </a:rPr>
              <a:t>three multiply on two </a:t>
            </a:r>
          </a:p>
          <a:p>
            <a:pPr algn="ctr"/>
            <a:r>
              <a:rPr lang="en-US" sz="2800" b="1" i="1" u="sng" dirty="0" smtClean="0">
                <a:solidFill>
                  <a:srgbClr val="0070C0"/>
                </a:solidFill>
                <a:latin typeface="Times New Roman"/>
                <a:ea typeface="Calibri"/>
              </a:rPr>
              <a:t>does not equals</a:t>
            </a:r>
            <a:r>
              <a:rPr lang="en-US" sz="2800" b="1" i="1" dirty="0" smtClean="0">
                <a:solidFill>
                  <a:srgbClr val="0070C0"/>
                </a:solidFill>
                <a:latin typeface="Times New Roman"/>
                <a:ea typeface="Calibri"/>
              </a:rPr>
              <a:t> </a:t>
            </a:r>
          </a:p>
          <a:p>
            <a:pPr algn="ctr"/>
            <a:r>
              <a:rPr lang="en-US" sz="2800" b="1" i="1" dirty="0" smtClean="0">
                <a:solidFill>
                  <a:srgbClr val="0070C0"/>
                </a:solidFill>
                <a:latin typeface="Times New Roman"/>
                <a:ea typeface="Calibri"/>
              </a:rPr>
              <a:t>two </a:t>
            </a:r>
            <a:r>
              <a:rPr lang="en-US" sz="2800" b="1" i="1" dirty="0">
                <a:solidFill>
                  <a:srgbClr val="0070C0"/>
                </a:solidFill>
                <a:latin typeface="Times New Roman"/>
                <a:ea typeface="Calibri"/>
              </a:rPr>
              <a:t>multiply on </a:t>
            </a:r>
            <a:r>
              <a:rPr lang="en-US" sz="2800" b="1" i="1" dirty="0" smtClean="0">
                <a:solidFill>
                  <a:srgbClr val="0070C0"/>
                </a:solidFill>
                <a:latin typeface="Times New Roman"/>
                <a:ea typeface="Calibri"/>
              </a:rPr>
              <a:t>four</a:t>
            </a:r>
          </a:p>
          <a:p>
            <a:pPr algn="ctr"/>
            <a:r>
              <a:rPr lang="en-US" sz="2800" dirty="0" smtClean="0">
                <a:solidFill>
                  <a:srgbClr val="0070C0"/>
                </a:solidFill>
              </a:rPr>
              <a:t>3*2=2*4</a:t>
            </a:r>
            <a:endParaRPr lang="ru-RU" sz="2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086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836712"/>
            <a:ext cx="234070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i="1" dirty="0" smtClean="0">
                <a:solidFill>
                  <a:srgbClr val="AA2B1E">
                    <a:lumMod val="50000"/>
                  </a:srgbClr>
                </a:solidFill>
                <a:latin typeface="Times New Roman"/>
                <a:ea typeface="Calibri"/>
              </a:rPr>
              <a:t>Equality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220072" y="836712"/>
            <a:ext cx="278473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i="1" dirty="0" smtClean="0">
                <a:solidFill>
                  <a:srgbClr val="AA2B1E">
                    <a:lumMod val="50000"/>
                  </a:srgbClr>
                </a:solidFill>
                <a:latin typeface="Times New Roman"/>
                <a:ea typeface="Calibri"/>
              </a:rPr>
              <a:t>Inequality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484784"/>
            <a:ext cx="3422732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Tx/>
              <a:buChar char="-"/>
            </a:pPr>
            <a:r>
              <a:rPr lang="en-US" sz="2800" b="1" i="1" dirty="0" smtClean="0">
                <a:solidFill>
                  <a:srgbClr val="FF0000"/>
                </a:solidFill>
                <a:latin typeface="Times New Roman"/>
                <a:ea typeface="Calibri"/>
              </a:rPr>
              <a:t>it is the same </a:t>
            </a:r>
          </a:p>
          <a:p>
            <a:r>
              <a:rPr lang="en-US" sz="2800" b="1" i="1" dirty="0" smtClean="0">
                <a:solidFill>
                  <a:srgbClr val="FF0000"/>
                </a:solidFill>
                <a:latin typeface="Times New Roman"/>
                <a:ea typeface="Calibri"/>
              </a:rPr>
              <a:t>sum of two digits </a:t>
            </a:r>
          </a:p>
          <a:p>
            <a:r>
              <a:rPr lang="en-US" sz="2800" b="1" i="1" dirty="0" smtClean="0">
                <a:solidFill>
                  <a:srgbClr val="FF0000"/>
                </a:solidFill>
                <a:latin typeface="Times New Roman"/>
                <a:ea typeface="Calibri"/>
              </a:rPr>
              <a:t>or digital expressions.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74945" y="1484784"/>
            <a:ext cx="3185487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Tx/>
              <a:buChar char="-"/>
            </a:pPr>
            <a:r>
              <a:rPr lang="en-US" sz="2800" b="1" i="1" dirty="0" smtClean="0">
                <a:solidFill>
                  <a:srgbClr val="FF0000"/>
                </a:solidFill>
                <a:latin typeface="Times New Roman"/>
                <a:ea typeface="Calibri"/>
              </a:rPr>
              <a:t>it is the different </a:t>
            </a:r>
          </a:p>
          <a:p>
            <a:r>
              <a:rPr lang="en-US" sz="2800" b="1" i="1" dirty="0" smtClean="0">
                <a:solidFill>
                  <a:srgbClr val="FF0000"/>
                </a:solidFill>
                <a:latin typeface="Times New Roman"/>
                <a:ea typeface="Calibri"/>
              </a:rPr>
              <a:t>sum of two digits or </a:t>
            </a:r>
          </a:p>
          <a:p>
            <a:r>
              <a:rPr lang="en-US" sz="2800" b="1" i="1" dirty="0" smtClean="0">
                <a:solidFill>
                  <a:srgbClr val="FF0000"/>
                </a:solidFill>
                <a:latin typeface="Times New Roman"/>
                <a:ea typeface="Calibri"/>
              </a:rPr>
              <a:t>digital expressions.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6" name="Двойная стрелка влево/вправо 5"/>
          <p:cNvSpPr/>
          <p:nvPr/>
        </p:nvSpPr>
        <p:spPr>
          <a:xfrm>
            <a:off x="3675892" y="1067343"/>
            <a:ext cx="1216152" cy="484632"/>
          </a:xfrm>
          <a:prstGeom prst="leftRightArrow">
            <a:avLst/>
          </a:prstGeom>
          <a:solidFill>
            <a:srgbClr val="00FF00"/>
          </a:solidFill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3212976"/>
            <a:ext cx="79111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en-US" sz="2000" b="1" i="1" dirty="0" smtClean="0">
                <a:solidFill>
                  <a:schemeClr val="accent4">
                    <a:lumMod val="75000"/>
                  </a:schemeClr>
                </a:solidFill>
                <a:latin typeface="Times New Roman"/>
                <a:ea typeface="Calibri"/>
              </a:rPr>
              <a:t>Find the meaning of the following expressions and say what are they</a:t>
            </a:r>
            <a:endParaRPr lang="ru-RU" sz="2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63456" y="3613086"/>
            <a:ext cx="557235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>
                <a:solidFill>
                  <a:srgbClr val="0070C0"/>
                </a:solidFill>
                <a:latin typeface="Times New Roman"/>
                <a:ea typeface="Calibri"/>
              </a:rPr>
              <a:t>Six plus two </a:t>
            </a:r>
            <a:r>
              <a:rPr lang="en-US" sz="2800" b="1" i="1" u="sng" dirty="0" smtClean="0">
                <a:solidFill>
                  <a:srgbClr val="0070C0"/>
                </a:solidFill>
                <a:latin typeface="Times New Roman"/>
                <a:ea typeface="Calibri"/>
              </a:rPr>
              <a:t>…………</a:t>
            </a:r>
            <a:r>
              <a:rPr lang="en-US" sz="2800" b="1" i="1" dirty="0" smtClean="0">
                <a:solidFill>
                  <a:srgbClr val="0070C0"/>
                </a:solidFill>
                <a:latin typeface="Times New Roman"/>
                <a:ea typeface="Calibri"/>
              </a:rPr>
              <a:t> one plus four</a:t>
            </a:r>
          </a:p>
          <a:p>
            <a:pPr algn="ctr"/>
            <a:r>
              <a:rPr lang="en-US" sz="2800" dirty="0" smtClean="0">
                <a:solidFill>
                  <a:srgbClr val="0070C0"/>
                </a:solidFill>
              </a:rPr>
              <a:t>… + … = … + …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54055" y="2708920"/>
            <a:ext cx="11192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i="1" dirty="0" smtClean="0">
                <a:solidFill>
                  <a:srgbClr val="AA2B1E">
                    <a:lumMod val="50000"/>
                  </a:srgbClr>
                </a:solidFill>
                <a:latin typeface="Times New Roman"/>
                <a:ea typeface="Calibri"/>
              </a:rPr>
              <a:t>equal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052831" y="2708920"/>
            <a:ext cx="1460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i="1" dirty="0" err="1" smtClean="0">
                <a:solidFill>
                  <a:srgbClr val="AA2B1E">
                    <a:lumMod val="50000"/>
                  </a:srgbClr>
                </a:solidFill>
                <a:latin typeface="Times New Roman"/>
                <a:ea typeface="Calibri"/>
              </a:rPr>
              <a:t>inequal</a:t>
            </a:r>
            <a:endParaRPr lang="ru-RU" sz="3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40655" y="4437112"/>
            <a:ext cx="698851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</a:rPr>
              <a:t>Ten divide on two </a:t>
            </a:r>
            <a:r>
              <a:rPr lang="en-US" sz="2800" b="1" i="1" u="sng" dirty="0" smtClean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</a:rPr>
              <a:t>…………</a:t>
            </a:r>
            <a:r>
              <a:rPr lang="en-US" sz="2800" b="1" i="1" dirty="0" smtClean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</a:rPr>
              <a:t> five </a:t>
            </a:r>
            <a:r>
              <a:rPr lang="en-US" sz="2800" b="1" i="1" dirty="0">
                <a:solidFill>
                  <a:srgbClr val="CCDDEA">
                    <a:lumMod val="25000"/>
                  </a:srgbClr>
                </a:solidFill>
                <a:latin typeface="Times New Roman"/>
                <a:ea typeface="Calibri"/>
              </a:rPr>
              <a:t>divide on </a:t>
            </a:r>
            <a:r>
              <a:rPr lang="en-US" sz="2800" b="1" i="1" dirty="0" smtClean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</a:rPr>
              <a:t>one</a:t>
            </a:r>
          </a:p>
          <a:p>
            <a:pPr algn="ctr"/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</a:rPr>
              <a:t>… / … = … / …</a:t>
            </a:r>
            <a:endParaRPr lang="ru-RU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99592" y="5301208"/>
            <a:ext cx="760176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>
                <a:solidFill>
                  <a:srgbClr val="00B0F0"/>
                </a:solidFill>
                <a:latin typeface="Times New Roman"/>
                <a:ea typeface="Calibri"/>
              </a:rPr>
              <a:t>Fourteen minus three </a:t>
            </a:r>
            <a:r>
              <a:rPr lang="en-US" sz="2800" b="1" i="1" u="sng" dirty="0" smtClean="0">
                <a:solidFill>
                  <a:srgbClr val="00B0F0"/>
                </a:solidFill>
                <a:latin typeface="Times New Roman"/>
                <a:ea typeface="Calibri"/>
              </a:rPr>
              <a:t>…………</a:t>
            </a:r>
            <a:r>
              <a:rPr lang="en-US" sz="2800" b="1" i="1" dirty="0" smtClean="0">
                <a:solidFill>
                  <a:srgbClr val="00B0F0"/>
                </a:solidFill>
                <a:latin typeface="Times New Roman"/>
                <a:ea typeface="Calibri"/>
              </a:rPr>
              <a:t> eleven minus one</a:t>
            </a:r>
          </a:p>
          <a:p>
            <a:pPr algn="ctr"/>
            <a:r>
              <a:rPr lang="en-US" sz="2800" dirty="0" smtClean="0">
                <a:solidFill>
                  <a:srgbClr val="00B0F0"/>
                </a:solidFill>
              </a:rPr>
              <a:t>… - … = … - …</a:t>
            </a:r>
            <a:endParaRPr lang="ru-RU" sz="28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436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31</TotalTime>
  <Words>184</Words>
  <Application>Microsoft Office PowerPoint</Application>
  <PresentationFormat>Экран (4:3)</PresentationFormat>
  <Paragraphs>41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Кнопка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</cp:revision>
  <dcterms:created xsi:type="dcterms:W3CDTF">2013-12-20T05:32:27Z</dcterms:created>
  <dcterms:modified xsi:type="dcterms:W3CDTF">2013-12-20T06:05:13Z</dcterms:modified>
</cp:coreProperties>
</file>