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65" r:id="rId2"/>
    <p:sldId id="266" r:id="rId3"/>
    <p:sldId id="256" r:id="rId4"/>
    <p:sldId id="257" r:id="rId5"/>
    <p:sldId id="258" r:id="rId6"/>
    <p:sldId id="259" r:id="rId7"/>
    <p:sldId id="261" r:id="rId8"/>
    <p:sldId id="262" r:id="rId9"/>
    <p:sldId id="267" r:id="rId10"/>
    <p:sldId id="268" r:id="rId11"/>
    <p:sldId id="269" r:id="rId12"/>
    <p:sldId id="270" r:id="rId13"/>
    <p:sldId id="263" r:id="rId14"/>
    <p:sldId id="275" r:id="rId15"/>
    <p:sldId id="264" r:id="rId16"/>
    <p:sldId id="276" r:id="rId17"/>
    <p:sldId id="271" r:id="rId18"/>
    <p:sldId id="273" r:id="rId19"/>
    <p:sldId id="27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6600"/>
    <a:srgbClr val="FFFF99"/>
    <a:srgbClr val="FF3399"/>
    <a:srgbClr val="990000"/>
    <a:srgbClr val="CC3300"/>
    <a:srgbClr val="FF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A69DF-BB5A-4259-A7AC-14398C280567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6FE83-1E0B-4711-A785-D814F9AE7B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2826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6FE83-1E0B-4711-A785-D814F9AE7BE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034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pn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pn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56.jpe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0.jpeg"/><Relationship Id="rId10" Type="http://schemas.openxmlformats.org/officeDocument/2006/relationships/image" Target="../media/image70.png"/><Relationship Id="rId4" Type="http://schemas.openxmlformats.org/officeDocument/2006/relationships/image" Target="../media/image57.jpe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image" Target="../media/image2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570" y="673532"/>
            <a:ext cx="6112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2060"/>
                </a:solidFill>
                <a:latin typeface="Segoe Script" pitchFamily="34" charset="0"/>
              </a:rPr>
              <a:t>Проверка домашнего задания</a:t>
            </a:r>
            <a:endParaRPr lang="ru-RU" sz="2800" b="1" u="sng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852936"/>
            <a:ext cx="354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ОДНОКЛЕТОЧНЫЕ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3284984"/>
            <a:ext cx="3837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МНОГОКЛЕТОЧНЫЕ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1268760"/>
            <a:ext cx="6372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В зависимости от количества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клеток, участвующих в строении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тела, животных  делят на:</a:t>
            </a:r>
            <a:endParaRPr lang="ru-RU" sz="24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124683" y="4077072"/>
            <a:ext cx="1188527" cy="2016883"/>
            <a:chOff x="3422759" y="3469996"/>
            <a:chExt cx="1188527" cy="2016883"/>
          </a:xfrm>
        </p:grpSpPr>
        <p:pic>
          <p:nvPicPr>
            <p:cNvPr id="12" name="Picture 18" descr="одноклеточные"/>
            <p:cNvPicPr>
              <a:picLocks noChangeAspect="1" noChangeArrowheads="1"/>
            </p:cNvPicPr>
            <p:nvPr/>
          </p:nvPicPr>
          <p:blipFill rotWithShape="1">
            <a:blip r:embed="rId3" cstate="email">
              <a:lum bright="-6000"/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22759" y="4022906"/>
              <a:ext cx="1188527" cy="1463973"/>
            </a:xfrm>
            <a:prstGeom prst="rect">
              <a:avLst/>
            </a:prstGeom>
            <a:noFill/>
            <a:ln w="3175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493812" y="3469996"/>
              <a:ext cx="10775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Амёба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660232" y="3861048"/>
            <a:ext cx="1952779" cy="2294160"/>
            <a:chOff x="4905751" y="3305297"/>
            <a:chExt cx="1952779" cy="2294160"/>
          </a:xfrm>
        </p:grpSpPr>
        <p:pic>
          <p:nvPicPr>
            <p:cNvPr id="13" name="Picture 19" descr="одноклеточные"/>
            <p:cNvPicPr>
              <a:picLocks noChangeAspect="1" noChangeArrowheads="1"/>
            </p:cNvPicPr>
            <p:nvPr/>
          </p:nvPicPr>
          <p:blipFill rotWithShape="1">
            <a:blip r:embed="rId4" cstate="email">
              <a:lum bright="-6000"/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774780" y="3907912"/>
              <a:ext cx="855241" cy="1691545"/>
            </a:xfrm>
            <a:prstGeom prst="rect">
              <a:avLst/>
            </a:prstGeom>
            <a:noFill/>
            <a:ln w="3175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905751" y="3305297"/>
              <a:ext cx="19527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 smtClean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Инфузория </a:t>
              </a:r>
            </a:p>
            <a:p>
              <a:pPr algn="ctr"/>
              <a:r>
                <a:rPr lang="ru-RU" sz="2000" b="1" dirty="0" smtClean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туфелька</a:t>
              </a:r>
              <a:endParaRPr lang="ru-RU" sz="2000" b="1" dirty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88299" y="4149080"/>
            <a:ext cx="1612647" cy="1801385"/>
            <a:chOff x="251520" y="4259719"/>
            <a:chExt cx="1612647" cy="1801385"/>
          </a:xfrm>
        </p:grpSpPr>
        <p:pic>
          <p:nvPicPr>
            <p:cNvPr id="19" name="Picture 17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907791"/>
              <a:ext cx="1612647" cy="1153313"/>
            </a:xfrm>
            <a:prstGeom prst="rect">
              <a:avLst/>
            </a:prstGeom>
            <a:noFill/>
            <a:ln w="6350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14741" y="4259719"/>
              <a:ext cx="15376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Лягушка</a:t>
              </a:r>
              <a:endParaRPr lang="ru-RU" sz="2000" b="1" dirty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635896" y="4149080"/>
            <a:ext cx="1592103" cy="1946722"/>
            <a:chOff x="3635896" y="4149080"/>
            <a:chExt cx="1592103" cy="1946722"/>
          </a:xfrm>
        </p:grpSpPr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4583997"/>
              <a:ext cx="1312883" cy="151180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635896" y="4149080"/>
              <a:ext cx="15921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Стрекоза</a:t>
              </a:r>
              <a:endParaRPr lang="ru-RU" sz="2000" b="1" dirty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257473" y="4365104"/>
            <a:ext cx="1911748" cy="1729700"/>
            <a:chOff x="5257473" y="4365104"/>
            <a:chExt cx="1911748" cy="1729700"/>
          </a:xfrm>
        </p:grpSpPr>
        <p:pic>
          <p:nvPicPr>
            <p:cNvPr id="20" name="Рисунок 5" descr="00018228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473" y="4772294"/>
              <a:ext cx="1911748" cy="132251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652120" y="4365104"/>
              <a:ext cx="9444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n>
                    <a:solidFill>
                      <a:srgbClr val="000066"/>
                    </a:solidFill>
                  </a:ln>
                  <a:solidFill>
                    <a:srgbClr val="000066"/>
                  </a:solidFill>
                  <a:latin typeface="Segoe Script" pitchFamily="34" charset="0"/>
                </a:rPr>
                <a:t>Слон</a:t>
              </a:r>
              <a:endParaRPr lang="ru-RU" sz="2000" b="1" dirty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62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38099E-6 L 0.42379 -0.26718 " pathEditMode="relative" rAng="0" ptsTypes="AA">
                                      <p:cBhvr>
                                        <p:cTn id="32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1" y="-13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2639E-6 L -0.15156 -0.21027 " pathEditMode="relative" rAng="0" ptsTypes="AA">
                                      <p:cBhvr>
                                        <p:cTn id="36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87" y="-10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2.57229E-6 L 0.21962 -0.22253 " pathEditMode="relative" rAng="0" ptsTypes="AA">
                                      <p:cBhvr>
                                        <p:cTn id="40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11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7814E-6 L 0.15122 -0.23526 " pathEditMode="relative" rAng="0" ptsTypes="AA">
                                      <p:cBhvr>
                                        <p:cTn id="44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-11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33171E-6 L -0.57986 -0.20588 " pathEditMode="relative" rAng="0" ptsTypes="AA">
                                      <p:cBhvr>
                                        <p:cTn id="48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3" y="-10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0430" y="2595362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Гигантский </a:t>
            </a: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кальмар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579" y="3284984"/>
            <a:ext cx="2286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90000"/>
                </a:solidFill>
                <a:latin typeface="Segoe Script" pitchFamily="34" charset="0"/>
              </a:rPr>
              <a:t>Обладает </a:t>
            </a:r>
            <a:r>
              <a:rPr lang="ru-RU" sz="2000" b="1" dirty="0">
                <a:solidFill>
                  <a:srgbClr val="990000"/>
                </a:solidFill>
                <a:latin typeface="Segoe Script" pitchFamily="34" charset="0"/>
              </a:rPr>
              <a:t>глазами диаметром до 25 см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284984"/>
            <a:ext cx="5616624" cy="289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latin typeface="Segoe Script" pitchFamily="34" charset="0"/>
              </a:rPr>
              <a:t>А глаз верблюда устроен так, что в него не попадет даже маленькая соринка: прочные кости по краям глазниц - защита от механических повреждений и солнечных лучей, а ресницы обладают способностью сплетаться и автоматически закрывать око в момент опасности.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8104" y="2884874"/>
            <a:ext cx="1293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Верблюд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083847"/>
            <a:ext cx="3137141" cy="1395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4908" y="764704"/>
            <a:ext cx="2286000" cy="1714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1" y="476672"/>
            <a:ext cx="2767119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2107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3262" y="2686100"/>
            <a:ext cx="36583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990000"/>
                </a:solidFill>
                <a:latin typeface="Segoe Script" pitchFamily="34" charset="0"/>
              </a:rPr>
              <a:t>Для собак и кошек, как для животных-хищников характерно хорошее зрение в </a:t>
            </a:r>
            <a:r>
              <a:rPr lang="ru-RU" sz="2000" b="1" dirty="0" smtClean="0">
                <a:solidFill>
                  <a:srgbClr val="990000"/>
                </a:solidFill>
                <a:latin typeface="Segoe Script" pitchFamily="34" charset="0"/>
              </a:rPr>
              <a:t>темноте.</a:t>
            </a:r>
            <a:endParaRPr lang="ru-RU" sz="2000" b="1" dirty="0">
              <a:solidFill>
                <a:srgbClr val="990000"/>
              </a:solidFill>
              <a:latin typeface="Segoe Scrip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1554" y="2178268"/>
            <a:ext cx="46177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latin typeface="Segoe Script" pitchFamily="34" charset="0"/>
              </a:rPr>
              <a:t>Глубоководные рыбы, как известно, могут видеть в кромешной темноте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102" y="1052736"/>
            <a:ext cx="2177819" cy="16333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187579" cy="1750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76672"/>
            <a:ext cx="2664296" cy="16176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39031" y="3705494"/>
            <a:ext cx="42027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Segoe Script" pitchFamily="34" charset="0"/>
              </a:rPr>
              <a:t>Хамелеоны и морские коньки умеют смотреть сразу в двух </a:t>
            </a:r>
            <a:r>
              <a:rPr lang="ru-RU" sz="2000" b="1" dirty="0" smtClean="0">
                <a:solidFill>
                  <a:srgbClr val="0070C0"/>
                </a:solidFill>
                <a:latin typeface="Segoe Script" pitchFamily="34" charset="0"/>
              </a:rPr>
              <a:t>направлениях, этой удивительной способности они обязаны тому, что их глаза двигаются независимо друг от друга. </a:t>
            </a:r>
            <a:endParaRPr lang="ru-RU" sz="20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585" y="4532560"/>
            <a:ext cx="2121949" cy="153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42784" y="6107760"/>
            <a:ext cx="1569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Хамелеон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0990" y="4532560"/>
            <a:ext cx="2050564" cy="15379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03848" y="5953872"/>
            <a:ext cx="1433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Морской</a:t>
            </a: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конёк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13" y="35332"/>
            <a:ext cx="42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198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2091" y="836712"/>
            <a:ext cx="8127545" cy="1077218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 Script" pitchFamily="34" charset="0"/>
              </a:rPr>
              <a:t>От чего же зависят особенности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 Script" pitchFamily="34" charset="0"/>
              </a:rPr>
              <a:t>органов чувств животных?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6610" y="2420888"/>
            <a:ext cx="58737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Segoe Script" pitchFamily="34" charset="0"/>
              </a:rPr>
              <a:t>От условий их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Segoe Script" pitchFamily="34" charset="0"/>
              </a:rPr>
              <a:t>жизни и поведения.</a:t>
            </a:r>
            <a:endParaRPr lang="ru-RU" sz="40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444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695" y="404664"/>
            <a:ext cx="836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Как животные передвигаются?</a:t>
            </a:r>
            <a:endParaRPr lang="ru-RU" sz="3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2358" y="1232613"/>
            <a:ext cx="45993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90000"/>
                </a:solidFill>
                <a:latin typeface="Segoe Script" pitchFamily="34" charset="0"/>
              </a:rPr>
              <a:t>ПЕРЕДВИЖЕНИЕ</a:t>
            </a:r>
            <a:endParaRPr lang="ru-RU" sz="3600" b="1" dirty="0">
              <a:solidFill>
                <a:srgbClr val="990000"/>
              </a:solidFill>
              <a:latin typeface="Segoe Script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14969" y="1896189"/>
            <a:ext cx="390771" cy="11615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414769" y="1878944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53090" y="1919670"/>
            <a:ext cx="104216" cy="21106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12767" y="1896189"/>
            <a:ext cx="360040" cy="1178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43361" y="1878944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05530" y="3078932"/>
            <a:ext cx="202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плавают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649" y="3502749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бегают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87177" y="3078932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летают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32335" y="3555593"/>
            <a:ext cx="203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ползают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82123" y="4025969"/>
            <a:ext cx="2069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прыгают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818" y="4941169"/>
            <a:ext cx="1509338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3942057"/>
            <a:ext cx="1440160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4578" y="3518355"/>
            <a:ext cx="1468351" cy="11000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523" y="4472255"/>
            <a:ext cx="1317048" cy="9877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182322" y="5402667"/>
            <a:ext cx="1402373" cy="1024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849" y="3485415"/>
            <a:ext cx="1217712" cy="9132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9555" y="4140973"/>
            <a:ext cx="1252568" cy="8812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8040" y="4941169"/>
            <a:ext cx="1114083" cy="11382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94"/>
          <a:stretch/>
        </p:blipFill>
        <p:spPr bwMode="auto">
          <a:xfrm>
            <a:off x="6293141" y="5513684"/>
            <a:ext cx="1530340" cy="11668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2709" y="4549189"/>
            <a:ext cx="1200378" cy="1226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004698"/>
            <a:ext cx="1447383" cy="11123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60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93990" y="694437"/>
            <a:ext cx="6218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rPr>
              <a:t>How animals can move</a:t>
            </a:r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?</a:t>
            </a:r>
            <a:endParaRPr lang="ru-RU" sz="3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0083" y="1268760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990000"/>
                </a:solidFill>
                <a:latin typeface="Segoe Script" pitchFamily="34" charset="0"/>
              </a:rPr>
              <a:t>moving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990000"/>
              </a:solidFill>
              <a:latin typeface="Segoe Script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14970" y="1844824"/>
            <a:ext cx="636950" cy="121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414769" y="1700808"/>
            <a:ext cx="2149119" cy="18019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53090" y="1919670"/>
            <a:ext cx="104216" cy="21106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92080" y="1844824"/>
            <a:ext cx="580727" cy="1230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52120" y="1772816"/>
            <a:ext cx="2171361" cy="17299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07704" y="3078932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swim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6045" y="3502749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run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20186" y="3078932"/>
            <a:ext cx="71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fly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24571" y="3555593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crap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56718" y="4025969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hop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818" y="4941169"/>
            <a:ext cx="1509338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3942057"/>
            <a:ext cx="1440160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4578" y="3518355"/>
            <a:ext cx="1468351" cy="11000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523" y="4472255"/>
            <a:ext cx="1317048" cy="9877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182322" y="5402667"/>
            <a:ext cx="1402373" cy="1024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849" y="3485415"/>
            <a:ext cx="1217712" cy="9132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9555" y="4140973"/>
            <a:ext cx="1252568" cy="8812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8040" y="4941169"/>
            <a:ext cx="1114083" cy="11382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94"/>
          <a:stretch/>
        </p:blipFill>
        <p:spPr bwMode="auto">
          <a:xfrm>
            <a:off x="6293141" y="5513684"/>
            <a:ext cx="1530340" cy="11668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2709" y="4549189"/>
            <a:ext cx="1200378" cy="1226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004698"/>
            <a:ext cx="1447383" cy="11123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60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54374" y="747932"/>
            <a:ext cx="6397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Как животные дышат?</a:t>
            </a:r>
            <a:endParaRPr lang="ru-RU" sz="3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237" y="1878944"/>
            <a:ext cx="5399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90000"/>
                </a:solidFill>
                <a:latin typeface="Segoe Script" pitchFamily="34" charset="0"/>
              </a:rPr>
              <a:t>ОРГАНЫ ДЫХАНИЯ</a:t>
            </a:r>
            <a:endParaRPr lang="ru-RU" sz="3600" b="1" dirty="0">
              <a:solidFill>
                <a:srgbClr val="990000"/>
              </a:solidFill>
              <a:latin typeface="Segoe Script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69426" y="2525275"/>
            <a:ext cx="390771" cy="11615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403648" y="2525275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321626" y="2563551"/>
            <a:ext cx="360040" cy="1178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32240" y="2525275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169395" y="4156707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кожа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528" y="4149080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лёгкие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0499" y="3665227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жабры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27689" y="3733850"/>
            <a:ext cx="1683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трахея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0894" y="4878559"/>
            <a:ext cx="6595075" cy="1200329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Segoe Script" pitchFamily="34" charset="0"/>
              </a:rPr>
              <a:t>Почему у животных 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Segoe Script" pitchFamily="34" charset="0"/>
              </a:rPr>
              <a:t>разные органы дыхания?</a:t>
            </a:r>
            <a:endParaRPr lang="ru-RU" sz="3600" b="1" dirty="0">
              <a:solidFill>
                <a:srgbClr val="006600"/>
              </a:solidFill>
              <a:latin typeface="Segoe Scrip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286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01631" y="694437"/>
            <a:ext cx="6603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66"/>
                  </a:solidFill>
                </a:ln>
                <a:solidFill>
                  <a:srgbClr val="000066"/>
                </a:solidFill>
                <a:latin typeface="Segoe Script" pitchFamily="34" charset="0"/>
              </a:rPr>
              <a:t>How animals can breath</a:t>
            </a:r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?</a:t>
            </a:r>
            <a:endParaRPr lang="ru-RU" sz="3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1268760"/>
            <a:ext cx="4490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990000"/>
                </a:solidFill>
                <a:latin typeface="Segoe Script" pitchFamily="34" charset="0"/>
              </a:rPr>
              <a:t>Way of breathing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990000"/>
              </a:solidFill>
              <a:latin typeface="Segoe Script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995936" y="2060848"/>
            <a:ext cx="27691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267744" y="1916832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436096" y="1916832"/>
            <a:ext cx="72008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444208" y="1844824"/>
            <a:ext cx="43204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987824" y="2636912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skin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3648" y="2924944"/>
            <a:ext cx="1213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lungs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76256" y="2492896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gills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6016" y="3212976"/>
            <a:ext cx="1640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>
                  <a:solidFill>
                    <a:srgbClr val="FF0000"/>
                  </a:solidFill>
                </a:ln>
                <a:solidFill>
                  <a:srgbClr val="CC3300"/>
                </a:solidFill>
                <a:latin typeface="Segoe Script" pitchFamily="34" charset="0"/>
              </a:rPr>
              <a:t>trachea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CC3300"/>
              </a:solidFill>
              <a:latin typeface="Segoe Script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356992"/>
            <a:ext cx="1440160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5013176"/>
            <a:ext cx="1468351" cy="11000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93096"/>
            <a:ext cx="1217712" cy="9132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573016"/>
            <a:ext cx="1472952" cy="110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653136"/>
            <a:ext cx="1436850" cy="114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5733256"/>
            <a:ext cx="1368152" cy="95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2924944"/>
            <a:ext cx="1472952" cy="110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88224" y="3933056"/>
            <a:ext cx="1616968" cy="12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5013176"/>
            <a:ext cx="1369318" cy="1180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59832" y="3068960"/>
            <a:ext cx="1342256" cy="114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5816" y="4293096"/>
            <a:ext cx="1503611" cy="100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60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1286" y="1628800"/>
            <a:ext cx="8247771" cy="1200329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Segoe Script" pitchFamily="34" charset="0"/>
              </a:rPr>
              <a:t>Зачем зимой во льду водоёмов 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Segoe Script" pitchFamily="34" charset="0"/>
              </a:rPr>
              <a:t>делают проруби?</a:t>
            </a:r>
            <a:endParaRPr lang="ru-RU" sz="3600" b="1" dirty="0">
              <a:solidFill>
                <a:srgbClr val="00660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4701" y="569822"/>
            <a:ext cx="4600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Segoe Script" pitchFamily="34" charset="0"/>
              </a:rPr>
              <a:t>ПОДУМАЙ!</a:t>
            </a:r>
            <a:endParaRPr lang="ru-RU" sz="5400" b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7777" y="4873905"/>
            <a:ext cx="6014788" cy="1200329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Segoe Script" pitchFamily="34" charset="0"/>
              </a:rPr>
              <a:t>Что общего в дыхании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Segoe Script" pitchFamily="34" charset="0"/>
              </a:rPr>
              <a:t> всех животных?</a:t>
            </a:r>
            <a:endParaRPr lang="ru-RU" sz="36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790756"/>
            <a:ext cx="1984395" cy="1488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4068" y="2785570"/>
            <a:ext cx="2160240" cy="14986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0633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415" y="2348880"/>
            <a:ext cx="7980070" cy="2308324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6600"/>
                </a:solidFill>
                <a:latin typeface="Segoe Script" pitchFamily="34" charset="0"/>
              </a:rPr>
              <a:t>Зачем животному </a:t>
            </a:r>
          </a:p>
          <a:p>
            <a:pPr algn="ctr"/>
            <a:r>
              <a:rPr lang="ru-RU" sz="4800" b="1" dirty="0" smtClean="0">
                <a:solidFill>
                  <a:srgbClr val="006600"/>
                </a:solidFill>
                <a:latin typeface="Segoe Script" pitchFamily="34" charset="0"/>
              </a:rPr>
              <a:t>нужна 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Segoe Script" pitchFamily="34" charset="0"/>
              </a:rPr>
              <a:t>кровеносная система?</a:t>
            </a:r>
            <a:endParaRPr lang="ru-RU" sz="4800" b="1" dirty="0">
              <a:solidFill>
                <a:schemeClr val="accent6">
                  <a:lumMod val="40000"/>
                  <a:lumOff val="6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953" y="532893"/>
            <a:ext cx="89242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Segoe Script" pitchFamily="34" charset="0"/>
              </a:rPr>
              <a:t>Прочитай статью в учебнике</a:t>
            </a:r>
          </a:p>
          <a:p>
            <a:pPr algn="ctr"/>
            <a:r>
              <a:rPr lang="ru-RU" sz="4000" b="1" u="sng" dirty="0" smtClean="0">
                <a:solidFill>
                  <a:srgbClr val="FF0000"/>
                </a:solidFill>
                <a:latin typeface="Segoe Script" pitchFamily="34" charset="0"/>
              </a:rPr>
              <a:t> на с. 95.</a:t>
            </a:r>
            <a:endParaRPr lang="ru-RU" sz="4000" b="1" u="sng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13" y="353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633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06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0750" y="437760"/>
            <a:ext cx="8925841" cy="646331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Segoe Script" pitchFamily="34" charset="0"/>
              </a:rPr>
              <a:t>Кровеносная система животных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965725" y="1084091"/>
            <a:ext cx="7355889" cy="3240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8088" y="4342371"/>
            <a:ext cx="8105103" cy="2369880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Segoe Script" pitchFamily="34" charset="0"/>
              </a:rPr>
              <a:t>Переносит в разные части организма </a:t>
            </a:r>
          </a:p>
          <a:p>
            <a:pPr algn="ctr"/>
            <a:r>
              <a:rPr lang="ru-RU" sz="28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Segoe Script" pitchFamily="34" charset="0"/>
              </a:rPr>
              <a:t>животного питательные вещества</a:t>
            </a:r>
          </a:p>
          <a:p>
            <a:pPr algn="ctr"/>
            <a:r>
              <a:rPr lang="ru-RU" sz="28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Segoe Script" pitchFamily="34" charset="0"/>
              </a:rPr>
              <a:t>и кислород, «помогает» удалять из </a:t>
            </a:r>
          </a:p>
          <a:p>
            <a:pPr algn="ctr"/>
            <a:r>
              <a:rPr lang="ru-RU" sz="2800" b="1" dirty="0" smtClean="0">
                <a:ln>
                  <a:solidFill>
                    <a:srgbClr val="006600"/>
                  </a:solidFill>
                </a:ln>
                <a:solidFill>
                  <a:srgbClr val="006600"/>
                </a:solidFill>
                <a:latin typeface="Segoe Script" pitchFamily="34" charset="0"/>
              </a:rPr>
              <a:t>организма ненужные вещества.</a:t>
            </a:r>
          </a:p>
          <a:p>
            <a:pPr algn="ctr"/>
            <a:endParaRPr lang="ru-RU" sz="3600" b="1" dirty="0" smtClean="0">
              <a:solidFill>
                <a:srgbClr val="00660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045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9177" y="529862"/>
            <a:ext cx="7813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002060"/>
                </a:solidFill>
                <a:latin typeface="Segoe Script" pitchFamily="34" charset="0"/>
              </a:rPr>
              <a:t>Проверка домашнего задания</a:t>
            </a:r>
            <a:endParaRPr lang="ru-RU" sz="3600" b="1" u="sng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073621"/>
            <a:ext cx="3692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  <a:latin typeface="Segoe Script" pitchFamily="34" charset="0"/>
              </a:rPr>
              <a:t>БЕСПОЗВОНОЧНЫХ</a:t>
            </a:r>
            <a:endParaRPr lang="ru-RU" sz="24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2073621"/>
            <a:ext cx="2980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3300"/>
                </a:solidFill>
                <a:latin typeface="Segoe Script" pitchFamily="34" charset="0"/>
              </a:rPr>
              <a:t>ПОЗВОНОЧНЫХ</a:t>
            </a:r>
            <a:endParaRPr lang="ru-RU" sz="24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176193"/>
            <a:ext cx="8436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В зависимости от наличия или отсутствия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скелета, животных делят на:</a:t>
            </a:r>
            <a:endParaRPr lang="ru-RU" sz="24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pic>
        <p:nvPicPr>
          <p:cNvPr id="8" name="Рисунок 2" descr="imagesCA2W6TMW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349" y="2636912"/>
            <a:ext cx="1435312" cy="1224136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5" descr="gallery_preview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926" y="4161801"/>
            <a:ext cx="1574210" cy="11815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imagesCADE8AVI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8591" y="5502994"/>
            <a:ext cx="1241481" cy="1220208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IMAGE003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1342" y="5761980"/>
            <a:ext cx="1987949" cy="850057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3" descr="imagesCAMUY45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5367" y="4142416"/>
            <a:ext cx="1442947" cy="936036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264" y="5502994"/>
            <a:ext cx="1509872" cy="1132404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1480" y="2661722"/>
            <a:ext cx="1455598" cy="1055309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5" descr="00018677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1342" y="2661722"/>
            <a:ext cx="1603457" cy="1083233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амфибия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2984" y="4391316"/>
            <a:ext cx="1524920" cy="1057209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852936"/>
            <a:ext cx="1570375" cy="1170931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8" descr="00018092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124" y="3935147"/>
            <a:ext cx="1314948" cy="1252029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5839" y="5624236"/>
            <a:ext cx="1579210" cy="1125546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 descr="квакша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2641008"/>
            <a:ext cx="1395994" cy="1215944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5383972"/>
            <a:ext cx="1294413" cy="13392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4172" y="4075653"/>
            <a:ext cx="1540420" cy="1372871"/>
          </a:xfrm>
          <a:prstGeom prst="rect">
            <a:avLst/>
          </a:prstGeom>
          <a:noFill/>
          <a:ln w="31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241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06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33874" y="437760"/>
            <a:ext cx="6019597" cy="830997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egoe Script" pitchFamily="34" charset="0"/>
              </a:rPr>
              <a:t>Согласны ли вы?</a:t>
            </a:r>
            <a:endParaRPr lang="ru-RU" sz="4800" b="1" u="sng" dirty="0">
              <a:solidFill>
                <a:schemeClr val="accent6">
                  <a:lumMod val="60000"/>
                  <a:lumOff val="4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200" y="1700808"/>
            <a:ext cx="7378943" cy="3785652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Segoe Script" pitchFamily="34" charset="0"/>
              </a:rPr>
              <a:t>«Все вещества, которые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Segoe Script" pitchFamily="34" charset="0"/>
              </a:rPr>
              <a:t>есть в организме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Segoe Script" pitchFamily="34" charset="0"/>
              </a:rPr>
              <a:t>животного, нужны ему.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Segoe Script" pitchFamily="34" charset="0"/>
              </a:rPr>
              <a:t>Вредных веществ в </a:t>
            </a:r>
          </a:p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Segoe Script" pitchFamily="34" charset="0"/>
              </a:rPr>
              <a:t>организме не бывает.»</a:t>
            </a:r>
          </a:p>
          <a:p>
            <a:pPr algn="ctr"/>
            <a:endParaRPr lang="ru-RU" sz="4000" b="1" dirty="0" smtClean="0">
              <a:solidFill>
                <a:srgbClr val="00660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5373216"/>
            <a:ext cx="7563289" cy="646331"/>
          </a:xfrm>
          <a:prstGeom prst="rect">
            <a:avLst/>
          </a:prstGeom>
          <a:noFill/>
          <a:effectLst>
            <a:outerShdw blurRad="25400" dist="25400" dir="5400000" algn="ctr" rotWithShape="0">
              <a:schemeClr val="accent6">
                <a:lumMod val="5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Segoe Script" pitchFamily="34" charset="0"/>
              </a:rPr>
              <a:t>Прочитай статью на с. 96.</a:t>
            </a:r>
            <a:endParaRPr lang="ru-RU" sz="36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0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01409"/>
            <a:ext cx="91440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CCC"/>
                </a:solidFill>
                <a:latin typeface="Mistral" pitchFamily="66" charset="0"/>
              </a:rPr>
              <a:t>Интегрированный урок  </a:t>
            </a:r>
          </a:p>
          <a:p>
            <a:pPr algn="ctr"/>
            <a:r>
              <a:rPr lang="ru-RU" sz="2400" b="1" i="1" dirty="0" smtClean="0">
                <a:solidFill>
                  <a:srgbClr val="FFCCCC"/>
                </a:solidFill>
                <a:latin typeface="Mistral" pitchFamily="66" charset="0"/>
              </a:rPr>
              <a:t>окружающего мира и английского языка</a:t>
            </a:r>
          </a:p>
          <a:p>
            <a:pPr algn="ctr"/>
            <a:r>
              <a:rPr lang="ru-RU" sz="2400" b="1" i="1" dirty="0" smtClean="0">
                <a:solidFill>
                  <a:srgbClr val="FFCCCC"/>
                </a:solidFill>
                <a:latin typeface="Mistral" pitchFamily="66" charset="0"/>
              </a:rPr>
              <a:t>в 3 «Г» классе </a:t>
            </a:r>
            <a:endParaRPr lang="ru-RU" sz="2400" dirty="0" smtClean="0"/>
          </a:p>
          <a:p>
            <a:pPr algn="ctr"/>
            <a:endParaRPr lang="ru-RU" sz="5400" dirty="0" smtClean="0">
              <a:solidFill>
                <a:srgbClr val="FFCCCC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«Животные –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живые существа»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-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«</a:t>
            </a:r>
            <a:r>
              <a:rPr lang="en-US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Animals are alive creatures.</a:t>
            </a:r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  <a:cs typeface="FreesiaUPC" pitchFamily="34" charset="-34"/>
              </a:rPr>
              <a:t>»</a:t>
            </a:r>
            <a:endParaRPr lang="ru-RU" sz="4400" b="1" dirty="0">
              <a:solidFill>
                <a:srgbClr val="0070C0"/>
              </a:solidFill>
              <a:latin typeface="Georgia" pitchFamily="18" charset="0"/>
              <a:cs typeface="FreesiaUPC" pitchFamily="34" charset="-3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052736"/>
            <a:ext cx="2699792" cy="2047985"/>
          </a:xfrm>
          <a:prstGeom prst="roundRect">
            <a:avLst/>
          </a:prstGeom>
          <a:noFill/>
          <a:ln w="28575">
            <a:noFill/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1483204" cy="2232248"/>
          </a:xfrm>
          <a:prstGeom prst="roundRect">
            <a:avLst/>
          </a:prstGeom>
          <a:noFill/>
          <a:ln w="28575">
            <a:noFill/>
            <a:miter lim="800000"/>
            <a:headEnd/>
            <a:tailEnd/>
          </a:ln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5301208"/>
            <a:ext cx="6660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smtClean="0">
                <a:latin typeface="Georgia" pitchFamily="18" charset="0"/>
              </a:rPr>
              <a:t>Дата </a:t>
            </a:r>
            <a:r>
              <a:rPr lang="ru-RU" i="1" smtClean="0">
                <a:latin typeface="Georgia" pitchFamily="18" charset="0"/>
              </a:rPr>
              <a:t>проведения:2013г</a:t>
            </a:r>
            <a:r>
              <a:rPr lang="ru-RU" i="1" dirty="0" smtClean="0">
                <a:latin typeface="Georgia" pitchFamily="18" charset="0"/>
              </a:rPr>
              <a:t>.</a:t>
            </a:r>
          </a:p>
          <a:p>
            <a:pPr algn="r"/>
            <a:r>
              <a:rPr lang="ru-RU" i="1" dirty="0" smtClean="0">
                <a:latin typeface="Georgia" pitchFamily="18" charset="0"/>
              </a:rPr>
              <a:t>Воскобойникова Е.А., учитель начальных классов,</a:t>
            </a:r>
          </a:p>
          <a:p>
            <a:pPr algn="r"/>
            <a:r>
              <a:rPr lang="ru-RU" i="1" dirty="0" smtClean="0">
                <a:latin typeface="Georgia" pitchFamily="18" charset="0"/>
              </a:rPr>
              <a:t>Кучерова Н.Н., учитель английского языка</a:t>
            </a:r>
            <a:endParaRPr lang="ru-RU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7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1680" y="247831"/>
            <a:ext cx="61718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/>
                </a:solidFill>
                <a:latin typeface="Segoe Script" pitchFamily="34" charset="0"/>
                <a:cs typeface="FreesiaUPC" pitchFamily="34" charset="-34"/>
              </a:rPr>
              <a:t>Животное – </a:t>
            </a:r>
          </a:p>
          <a:p>
            <a:pPr algn="ctr"/>
            <a:r>
              <a:rPr lang="ru-RU" sz="4800" b="1" dirty="0" smtClean="0">
                <a:solidFill>
                  <a:schemeClr val="accent6"/>
                </a:solidFill>
                <a:latin typeface="Segoe Script" pitchFamily="34" charset="0"/>
                <a:cs typeface="FreesiaUPC" pitchFamily="34" charset="-34"/>
              </a:rPr>
              <a:t>живой организм</a:t>
            </a:r>
            <a:endParaRPr lang="ru-RU" sz="4800" b="1" dirty="0">
              <a:solidFill>
                <a:schemeClr val="accent6"/>
              </a:solidFill>
              <a:latin typeface="Segoe Script" pitchFamily="34" charset="0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831" y="2740618"/>
            <a:ext cx="7136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Segoe Script" pitchFamily="34" charset="0"/>
              </a:rPr>
              <a:t>?</a:t>
            </a:r>
            <a:endParaRPr lang="ru-RU" sz="8000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0557" y="2616059"/>
            <a:ext cx="17494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204" y="4639624"/>
            <a:ext cx="17494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335" y="4654871"/>
            <a:ext cx="17494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960" y="3402337"/>
            <a:ext cx="17494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4902" y="3409428"/>
            <a:ext cx="17494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691680" y="1628800"/>
            <a:ext cx="1008112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97063">
            <a:off x="4466709" y="1686839"/>
            <a:ext cx="1268413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899592" y="1575941"/>
            <a:ext cx="936104" cy="11646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419872" y="1628800"/>
            <a:ext cx="216024" cy="19745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1628800"/>
            <a:ext cx="565446" cy="19745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80312" y="1575941"/>
            <a:ext cx="1008112" cy="13490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0040" y="2748348"/>
            <a:ext cx="2302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питается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90959" y="3648202"/>
            <a:ext cx="1657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дышит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3111" y="4921069"/>
            <a:ext cx="1717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растёт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05067" y="2987370"/>
            <a:ext cx="2087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умирает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32356" y="3641615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стареет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07904" y="4954602"/>
            <a:ext cx="3337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размножается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1779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_(539)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4884" y="509771"/>
            <a:ext cx="4176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Segoe Script" pitchFamily="34" charset="0"/>
                <a:cs typeface="FreesiaUPC" pitchFamily="34" charset="-34"/>
              </a:rPr>
              <a:t>ВСПОМНИ!</a:t>
            </a:r>
            <a:endParaRPr lang="ru-RU" sz="4800" b="1" dirty="0">
              <a:solidFill>
                <a:srgbClr val="FF0000"/>
              </a:solidFill>
              <a:latin typeface="Segoe Script" pitchFamily="34" charset="0"/>
              <a:cs typeface="FreesiaUPC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451" y="1340768"/>
            <a:ext cx="8121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Segoe Script" pitchFamily="34" charset="0"/>
              </a:rPr>
              <a:t>Как питаются растения?</a:t>
            </a:r>
            <a:endParaRPr lang="ru-RU" sz="40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492895"/>
            <a:ext cx="4456492" cy="31924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535796"/>
            <a:ext cx="3096344" cy="3106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938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7402" y="332656"/>
            <a:ext cx="87799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Segoe Script" pitchFamily="34" charset="0"/>
              </a:rPr>
              <a:t>Могут ли  животные сами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Segoe Script" pitchFamily="34" charset="0"/>
              </a:rPr>
              <a:t>создавать вещества для своего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Segoe Script" pitchFamily="34" charset="0"/>
              </a:rPr>
              <a:t> питания?</a:t>
            </a:r>
            <a:endParaRPr lang="ru-RU" sz="40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9436" y="332656"/>
            <a:ext cx="70359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Segoe Script" pitchFamily="34" charset="0"/>
              </a:rPr>
              <a:t>Где же животные берут</a:t>
            </a:r>
          </a:p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Segoe Script" pitchFamily="34" charset="0"/>
              </a:rPr>
              <a:t> себе пищу?</a:t>
            </a:r>
            <a:endParaRPr lang="ru-RU" sz="4000" b="1" dirty="0">
              <a:solidFill>
                <a:srgbClr val="00B050"/>
              </a:solidFill>
              <a:latin typeface="Segoe Script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3195607"/>
            <a:ext cx="2149568" cy="16559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16939" y="5013176"/>
            <a:ext cx="1954835" cy="1689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3486887" y="5135158"/>
            <a:ext cx="2330014" cy="156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2326" y="3161848"/>
            <a:ext cx="1848577" cy="1851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364" y="850359"/>
            <a:ext cx="1472952" cy="22118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330" y="1602887"/>
            <a:ext cx="2008564" cy="13479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92280" y="994375"/>
            <a:ext cx="1720234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822" y="1621296"/>
            <a:ext cx="1760175" cy="1403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181" y="3686630"/>
            <a:ext cx="2100242" cy="27750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567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2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49802017"/>
              </p:ext>
            </p:extLst>
          </p:nvPr>
        </p:nvGraphicFramePr>
        <p:xfrm>
          <a:off x="294524" y="1418009"/>
          <a:ext cx="8640960" cy="2536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12680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Segoe Script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Segoe Script" pitchFamily="34" charset="0"/>
                        </a:rPr>
                        <a:t>Растительноядные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latin typeface="Segoe Script" pitchFamily="34" charset="0"/>
                      </a:endParaRPr>
                    </a:p>
                    <a:p>
                      <a:pPr algn="ctr"/>
                      <a:r>
                        <a:rPr lang="ru-RU" sz="1800" dirty="0" err="1" smtClean="0">
                          <a:latin typeface="Segoe Script" pitchFamily="34" charset="0"/>
                        </a:rPr>
                        <a:t>Насекомо-ядные</a:t>
                      </a:r>
                      <a:endParaRPr lang="ru-RU" sz="1800" dirty="0" smtClean="0">
                        <a:latin typeface="Segoe Script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Segoe Script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Segoe Script" pitchFamily="34" charset="0"/>
                        </a:rPr>
                        <a:t>Хищные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Segoe Script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Segoe Script" pitchFamily="34" charset="0"/>
                        </a:rPr>
                        <a:t>Всеядные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Segoe Script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Паразиты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Segoe Script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2680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6591" y="2686037"/>
            <a:ext cx="166564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Растения 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их части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260" y="3191137"/>
            <a:ext cx="16285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Насекомые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9963" y="2715377"/>
            <a:ext cx="1470081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Другие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животные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52309" y="2715377"/>
            <a:ext cx="14700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Кровью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других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животных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4769" y="3140968"/>
            <a:ext cx="166564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Растения 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животные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6925" y="4258867"/>
            <a:ext cx="1241339" cy="184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815533"/>
            <a:ext cx="1491785" cy="1260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680" y="4760390"/>
            <a:ext cx="1764101" cy="13402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0848" y="4819379"/>
            <a:ext cx="1688313" cy="12662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210211" y="4883150"/>
            <a:ext cx="1754278" cy="121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55576" y="404664"/>
            <a:ext cx="7590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Segoe Script" pitchFamily="34" charset="0"/>
              </a:rPr>
              <a:t>Кто чем питается?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282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8087E-7 L 0.15729 0.05552 C 0.19045 0.06801 0.23975 0.07495 0.29132 0.07495 C 0.35034 0.07495 0.39722 0.06801 0.43021 0.05552 L 0.58802 -4.88087E-7 " pathEditMode="relative" rAng="0" ptsTypes="FffFF">
                                      <p:cBhvr>
                                        <p:cTn id="3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2" y="3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578 L 0.15972 0.03031 C 0.19341 0.03863 0.24341 0.04326 0.29566 0.04326 C 0.35521 0.04326 0.40278 0.03863 0.43646 0.03031 L 0.59653 -0.00578 " pathEditMode="relative" rAng="0" ptsTypes="FffFF">
                                      <p:cBhvr>
                                        <p:cTn id="3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6" y="2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093 L -0.10243 0.04025 C -0.12378 0.0495 -0.15608 0.05482 -0.18958 0.05482 C -0.22778 0.05482 -0.25851 0.0495 -0.27986 0.04025 L -0.38229 -0.00093 " pathEditMode="relative" rAng="0" ptsTypes="FffFF">
                                      <p:cBhvr>
                                        <p:cTn id="39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32" y="27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0.03863 L -0.05816 0.06546 C -0.06806 0.07148 -0.08281 0.07495 -0.09827 0.07495 C -0.1158 0.07495 -0.12986 0.07148 -0.13976 0.06546 L -0.18698 0.03863 " pathEditMode="relative" rAng="0" ptsTypes="FffFF">
                                      <p:cBhvr>
                                        <p:cTn id="4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9" y="18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4 -0.01457 L -0.13697 0.05066 C -0.16875 0.06547 -0.21614 0.07379 -0.26579 0.07379 C -0.32222 0.07379 -0.36736 0.06547 -0.39913 0.05066 L -0.55052 -0.01457 " pathEditMode="relative" rAng="0" ptsTypes="FffFF">
                                      <p:cBhvr>
                                        <p:cTn id="47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81" y="44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04664"/>
            <a:ext cx="86453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Как животные ориентируются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Segoe Script" pitchFamily="34" charset="0"/>
              </a:rPr>
              <a:t> в окружающей среде?</a:t>
            </a:r>
            <a:endParaRPr lang="ru-RU" sz="3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6674" y="1988840"/>
            <a:ext cx="4859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990000"/>
                </a:solidFill>
                <a:latin typeface="Segoe Script" pitchFamily="34" charset="0"/>
              </a:rPr>
              <a:t>ОРГАНЫ ЧУВСТВ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03848" y="2542520"/>
            <a:ext cx="390771" cy="11615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403648" y="2525275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41969" y="2566001"/>
            <a:ext cx="104216" cy="21106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01646" y="2542520"/>
            <a:ext cx="360040" cy="1178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32240" y="2525275"/>
            <a:ext cx="1080120" cy="16238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83768" y="370948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вкуса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3528" y="4149080"/>
            <a:ext cx="1571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зрения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76041" y="3725263"/>
            <a:ext cx="136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слуха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8224" y="4201924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осязания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71002" y="4672300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  <a:latin typeface="Segoe Script" pitchFamily="34" charset="0"/>
              </a:rPr>
              <a:t>обоняния</a:t>
            </a:r>
            <a:endParaRPr lang="ru-RU" sz="2800" b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192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_(539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99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919" y="603599"/>
            <a:ext cx="2469343" cy="1852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7288" y="2456449"/>
            <a:ext cx="1535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Морской </a:t>
            </a:r>
          </a:p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гребешок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304" y="3356992"/>
            <a:ext cx="228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990000"/>
                </a:solidFill>
                <a:latin typeface="Segoe Script" pitchFamily="34" charset="0"/>
              </a:rPr>
              <a:t>Имеет около сотни глаз по краю </a:t>
            </a:r>
            <a:r>
              <a:rPr lang="ru-RU" sz="2000" b="1" dirty="0" smtClean="0">
                <a:solidFill>
                  <a:srgbClr val="990000"/>
                </a:solidFill>
                <a:latin typeface="Segoe Script" pitchFamily="34" charset="0"/>
              </a:rPr>
              <a:t>раковины. С их </a:t>
            </a:r>
            <a:r>
              <a:rPr lang="ru-RU" sz="2000" b="1" dirty="0">
                <a:solidFill>
                  <a:srgbClr val="990000"/>
                </a:solidFill>
                <a:latin typeface="Segoe Script" pitchFamily="34" charset="0"/>
              </a:rPr>
              <a:t>помощью моллюск отслеживает хищников.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496613"/>
            <a:ext cx="2790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latin typeface="Segoe Script" pitchFamily="34" charset="0"/>
              </a:rPr>
              <a:t>У морской звезды, которая к таковым и относится, светочувствительные клетки расположены на конечностях («лучах</a:t>
            </a:r>
            <a:r>
              <a:rPr lang="ru-RU" sz="2000" b="1" dirty="0" smtClean="0">
                <a:solidFill>
                  <a:srgbClr val="006600"/>
                </a:solidFill>
                <a:latin typeface="Segoe Script" pitchFamily="34" charset="0"/>
              </a:rPr>
              <a:t>»).</a:t>
            </a:r>
            <a:endParaRPr lang="ru-RU" sz="2000" b="1" dirty="0">
              <a:solidFill>
                <a:srgbClr val="006600"/>
              </a:solidFill>
              <a:latin typeface="Segoe Script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341" y="3284984"/>
            <a:ext cx="2849893" cy="21374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35896" y="5475718"/>
            <a:ext cx="1555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Морская </a:t>
            </a: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звезда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5" y="496613"/>
            <a:ext cx="2791197" cy="18607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76256" y="2378309"/>
            <a:ext cx="1569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Ящерица</a:t>
            </a:r>
          </a:p>
          <a:p>
            <a:r>
              <a:rPr lang="ru-RU" sz="2000" b="1" dirty="0" smtClean="0">
                <a:solidFill>
                  <a:srgbClr val="000066"/>
                </a:solidFill>
                <a:latin typeface="Segoe Script" pitchFamily="34" charset="0"/>
              </a:rPr>
              <a:t>туатара</a:t>
            </a:r>
            <a:endParaRPr lang="ru-RU" sz="2000" b="1" dirty="0">
              <a:solidFill>
                <a:srgbClr val="000066"/>
              </a:solidFill>
              <a:latin typeface="Segoe Scrip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76725" y="3076101"/>
            <a:ext cx="3150096" cy="322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Segoe Script" pitchFamily="34" charset="0"/>
              </a:rPr>
              <a:t>З</a:t>
            </a:r>
            <a:r>
              <a:rPr lang="ru-RU" sz="2000" b="1" dirty="0" smtClean="0">
                <a:solidFill>
                  <a:srgbClr val="0070C0"/>
                </a:solidFill>
                <a:latin typeface="Segoe Script" pitchFamily="34" charset="0"/>
              </a:rPr>
              <a:t>наменитая </a:t>
            </a:r>
            <a:r>
              <a:rPr lang="ru-RU" sz="2000" b="1" dirty="0">
                <a:solidFill>
                  <a:srgbClr val="0070C0"/>
                </a:solidFill>
                <a:latin typeface="Segoe Script" pitchFamily="34" charset="0"/>
              </a:rPr>
              <a:t>новозеландская </a:t>
            </a:r>
            <a:r>
              <a:rPr lang="ru-RU" sz="2000" b="1" dirty="0" smtClean="0">
                <a:solidFill>
                  <a:srgbClr val="0070C0"/>
                </a:solidFill>
                <a:latin typeface="Segoe Script" pitchFamily="34" charset="0"/>
              </a:rPr>
              <a:t>ящерица, </a:t>
            </a:r>
            <a:r>
              <a:rPr lang="ru-RU" sz="2000" b="1" dirty="0">
                <a:solidFill>
                  <a:srgbClr val="0070C0"/>
                </a:solidFill>
                <a:latin typeface="Segoe Script" pitchFamily="34" charset="0"/>
              </a:rPr>
              <a:t>которую считают современницей динозавров, так и называется - «трехглазая». Третий глаз ее находится во лбу!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413" y="353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618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9" grpId="0"/>
      <p:bldP spid="11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607</TotalTime>
  <Words>502</Words>
  <Application>Microsoft Office PowerPoint</Application>
  <PresentationFormat>Экран (4:3)</PresentationFormat>
  <Paragraphs>168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NewsPrint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802165</cp:lastModifiedBy>
  <cp:revision>63</cp:revision>
  <dcterms:created xsi:type="dcterms:W3CDTF">2011-12-17T16:32:18Z</dcterms:created>
  <dcterms:modified xsi:type="dcterms:W3CDTF">2013-12-29T22:11:50Z</dcterms:modified>
</cp:coreProperties>
</file>