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60" r:id="rId5"/>
    <p:sldId id="269" r:id="rId6"/>
    <p:sldId id="272" r:id="rId7"/>
    <p:sldId id="271" r:id="rId8"/>
    <p:sldId id="261" r:id="rId9"/>
    <p:sldId id="273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8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6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i="1" dirty="0" smtClean="0">
                <a:latin typeface="Curlz MT" pitchFamily="82" charset="0"/>
              </a:rPr>
              <a:t>School is fun!</a:t>
            </a:r>
            <a:endParaRPr lang="ru-RU" sz="8800" b="1" i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atin typeface="Curlz MT" pitchFamily="82" charset="0"/>
              </a:rPr>
              <a:t>From English into Russian: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write words;</a:t>
            </a:r>
          </a:p>
          <a:p>
            <a:r>
              <a:rPr lang="en-US" dirty="0" smtClean="0"/>
              <a:t>answer teacher’s questions;</a:t>
            </a:r>
          </a:p>
          <a:p>
            <a:r>
              <a:rPr lang="en-US" dirty="0" smtClean="0"/>
              <a:t>sing songs;</a:t>
            </a:r>
          </a:p>
          <a:p>
            <a:r>
              <a:rPr lang="en-US" dirty="0" smtClean="0"/>
              <a:t>discuss the problem;</a:t>
            </a:r>
          </a:p>
          <a:p>
            <a:r>
              <a:rPr lang="en-US" dirty="0" smtClean="0"/>
              <a:t>retell the fairy-tales.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b="0" i="1" dirty="0" smtClean="0"/>
          </a:p>
          <a:p>
            <a:endParaRPr lang="en-US" dirty="0" smtClean="0"/>
          </a:p>
          <a:p>
            <a:r>
              <a:rPr lang="ru-RU" dirty="0" smtClean="0"/>
              <a:t>писать слова;</a:t>
            </a:r>
          </a:p>
          <a:p>
            <a:r>
              <a:rPr lang="ru-RU" dirty="0" smtClean="0"/>
              <a:t>отвечать на вопросы учителя;</a:t>
            </a:r>
          </a:p>
          <a:p>
            <a:r>
              <a:rPr lang="ru-RU" dirty="0" smtClean="0"/>
              <a:t>петь песни;</a:t>
            </a:r>
          </a:p>
          <a:p>
            <a:r>
              <a:rPr lang="ru-RU" dirty="0" smtClean="0"/>
              <a:t>обсуждать проблему;</a:t>
            </a:r>
          </a:p>
          <a:p>
            <a:r>
              <a:rPr lang="ru-RU" dirty="0" smtClean="0"/>
              <a:t>пересказывать сказки.</a:t>
            </a: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smtClean="0">
                <a:latin typeface="Curlz MT" pitchFamily="82" charset="0"/>
              </a:rPr>
              <a:t>F</a:t>
            </a:r>
            <a:r>
              <a:rPr lang="ru-RU" b="1" i="1" dirty="0" smtClean="0"/>
              <a:t>rom Russian into English:</a:t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 numCol="2">
            <a:normAutofit fontScale="92500" lnSpcReduction="10000"/>
          </a:bodyPr>
          <a:lstStyle/>
          <a:p>
            <a:r>
              <a:rPr lang="ru-RU" dirty="0" smtClean="0"/>
              <a:t>задавать вопросы;</a:t>
            </a:r>
          </a:p>
          <a:p>
            <a:r>
              <a:rPr lang="ru-RU" dirty="0" smtClean="0"/>
              <a:t>читать тексты;</a:t>
            </a:r>
          </a:p>
          <a:p>
            <a:r>
              <a:rPr lang="ru-RU" dirty="0" smtClean="0"/>
              <a:t>говорить по-английски;</a:t>
            </a:r>
          </a:p>
          <a:p>
            <a:r>
              <a:rPr lang="ru-RU" dirty="0" smtClean="0"/>
              <a:t>учить наизусть;</a:t>
            </a:r>
          </a:p>
          <a:p>
            <a:r>
              <a:rPr lang="ru-RU" dirty="0" smtClean="0"/>
              <a:t>рисовать картину.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ask questions;</a:t>
            </a:r>
          </a:p>
          <a:p>
            <a:r>
              <a:rPr lang="en-US" dirty="0" smtClean="0"/>
              <a:t>read texts;</a:t>
            </a:r>
          </a:p>
          <a:p>
            <a:r>
              <a:rPr lang="en-US" dirty="0" smtClean="0"/>
              <a:t>speak English;</a:t>
            </a:r>
          </a:p>
          <a:p>
            <a:endParaRPr lang="en-US" dirty="0" smtClean="0"/>
          </a:p>
          <a:p>
            <a:r>
              <a:rPr lang="en-US" dirty="0" smtClean="0"/>
              <a:t>learn by heart;</a:t>
            </a:r>
          </a:p>
          <a:p>
            <a:r>
              <a:rPr lang="en-US" dirty="0" smtClean="0"/>
              <a:t>draw picture</a:t>
            </a:r>
          </a:p>
          <a:p>
            <a:endParaRPr lang="en-US" dirty="0" smtClean="0"/>
          </a:p>
          <a:p>
            <a:pPr>
              <a:buNone/>
            </a:pP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atin typeface="Curlz MT" pitchFamily="82" charset="0"/>
              </a:rPr>
              <a:t>Find </a:t>
            </a:r>
            <a:r>
              <a:rPr lang="en-US" b="1" i="1" dirty="0" smtClean="0">
                <a:latin typeface="Curlz MT" pitchFamily="82" charset="0"/>
              </a:rPr>
              <a:t>16 </a:t>
            </a:r>
            <a:r>
              <a:rPr lang="en-US" b="1" i="1" dirty="0" smtClean="0">
                <a:latin typeface="Curlz MT" pitchFamily="82" charset="0"/>
              </a:rPr>
              <a:t>words on topic “School”</a:t>
            </a:r>
            <a:endParaRPr lang="ru-RU" b="1" i="1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58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  <a:gridCol w="54863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DRAWING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DICTIONARIES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INTERESTING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FAVOURITE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FUNNY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GREAT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LESSONS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BREAKS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SWEETS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QUESTIONS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PHONES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JUMPING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TRANSLATING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RUNNING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ANSWERING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READING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endParaRPr lang="en-US" b="1" i="1" dirty="0" smtClean="0">
              <a:latin typeface="Curlz MT" pitchFamily="82" charset="0"/>
            </a:endParaRPr>
          </a:p>
          <a:p>
            <a:pPr>
              <a:buFont typeface="Wingdings" pitchFamily="2" charset="2"/>
              <a:buChar char="ü"/>
            </a:pP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atin typeface="Curlz MT" pitchFamily="82" charset="0"/>
              </a:rPr>
              <a:t>DIAMOND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1 существительное</a:t>
            </a:r>
          </a:p>
          <a:p>
            <a:pPr algn="ctr">
              <a:buNone/>
            </a:pPr>
            <a:r>
              <a:rPr lang="ru-RU" dirty="0" smtClean="0"/>
              <a:t>2 </a:t>
            </a:r>
            <a:r>
              <a:rPr lang="ru-RU" dirty="0" err="1" smtClean="0"/>
              <a:t>прил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3 глагола с </a:t>
            </a:r>
            <a:r>
              <a:rPr lang="en-US" dirty="0" err="1" smtClean="0"/>
              <a:t>ing</a:t>
            </a:r>
            <a:r>
              <a:rPr lang="en-US" dirty="0" smtClean="0"/>
              <a:t> </a:t>
            </a:r>
            <a:r>
              <a:rPr lang="ru-RU" dirty="0" smtClean="0"/>
              <a:t>окончанием</a:t>
            </a:r>
          </a:p>
          <a:p>
            <a:pPr algn="ctr">
              <a:buNone/>
            </a:pPr>
            <a:r>
              <a:rPr lang="ru-RU" dirty="0" smtClean="0"/>
              <a:t>2 </a:t>
            </a:r>
            <a:r>
              <a:rPr lang="ru-RU" dirty="0" err="1" smtClean="0"/>
              <a:t>сущ</a:t>
            </a:r>
            <a:r>
              <a:rPr lang="ru-RU" dirty="0" smtClean="0"/>
              <a:t> + 2 </a:t>
            </a:r>
            <a:r>
              <a:rPr lang="ru-RU" dirty="0" err="1" smtClean="0"/>
              <a:t>сущ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3 глагола с </a:t>
            </a:r>
            <a:r>
              <a:rPr lang="en-US" dirty="0" err="1" smtClean="0"/>
              <a:t>ing</a:t>
            </a:r>
            <a:r>
              <a:rPr lang="en-US" dirty="0" smtClean="0"/>
              <a:t> </a:t>
            </a:r>
            <a:r>
              <a:rPr lang="ru-RU" dirty="0" smtClean="0"/>
              <a:t>окончанием</a:t>
            </a:r>
          </a:p>
          <a:p>
            <a:pPr algn="ctr">
              <a:buNone/>
            </a:pPr>
            <a:r>
              <a:rPr lang="ru-RU" dirty="0" smtClean="0"/>
              <a:t>2 </a:t>
            </a:r>
            <a:r>
              <a:rPr lang="ru-RU" dirty="0" err="1" smtClean="0"/>
              <a:t>прил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1 существительное</a:t>
            </a:r>
          </a:p>
          <a:p>
            <a:pPr algn="ctr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57200"/>
          <a:ext cx="8229600" cy="624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248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ru-RU" sz="2400" dirty="0" smtClean="0"/>
                    </a:p>
                    <a:p>
                      <a:pPr algn="ctr">
                        <a:buNone/>
                      </a:pPr>
                      <a:endParaRPr lang="ru-RU" sz="2400" dirty="0" smtClean="0"/>
                    </a:p>
                    <a:p>
                      <a:pPr algn="ctr">
                        <a:buNone/>
                      </a:pPr>
                      <a:endParaRPr lang="ru-RU" sz="2400" dirty="0" smtClean="0"/>
                    </a:p>
                    <a:p>
                      <a:pPr algn="ctr">
                        <a:buNone/>
                      </a:pPr>
                      <a:r>
                        <a:rPr lang="ru-RU" sz="2400" dirty="0" smtClean="0"/>
                        <a:t>1 существительное</a:t>
                      </a:r>
                    </a:p>
                    <a:p>
                      <a:pPr algn="ctr">
                        <a:buNone/>
                      </a:pPr>
                      <a:r>
                        <a:rPr lang="ru-RU" sz="2400" dirty="0" smtClean="0"/>
                        <a:t>2 </a:t>
                      </a:r>
                      <a:r>
                        <a:rPr lang="ru-RU" sz="2400" dirty="0" err="1" smtClean="0"/>
                        <a:t>прил</a:t>
                      </a:r>
                      <a:endParaRPr lang="ru-RU" sz="2400" dirty="0" smtClean="0"/>
                    </a:p>
                    <a:p>
                      <a:pPr algn="ctr">
                        <a:buNone/>
                      </a:pPr>
                      <a:r>
                        <a:rPr lang="ru-RU" sz="2400" dirty="0" smtClean="0"/>
                        <a:t>3 глагола с </a:t>
                      </a:r>
                      <a:r>
                        <a:rPr lang="en-US" sz="2400" dirty="0" err="1" smtClean="0"/>
                        <a:t>ing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400" dirty="0" smtClean="0"/>
                        <a:t>окончанием</a:t>
                      </a:r>
                    </a:p>
                    <a:p>
                      <a:pPr algn="ctr">
                        <a:buNone/>
                      </a:pPr>
                      <a:r>
                        <a:rPr lang="ru-RU" sz="2400" dirty="0" smtClean="0"/>
                        <a:t>2 </a:t>
                      </a:r>
                      <a:r>
                        <a:rPr lang="ru-RU" sz="2400" dirty="0" err="1" smtClean="0"/>
                        <a:t>сущ</a:t>
                      </a:r>
                      <a:r>
                        <a:rPr lang="ru-RU" sz="2400" dirty="0" smtClean="0"/>
                        <a:t> + 2 </a:t>
                      </a:r>
                      <a:r>
                        <a:rPr lang="ru-RU" sz="2400" dirty="0" err="1" smtClean="0"/>
                        <a:t>сущ</a:t>
                      </a:r>
                      <a:endParaRPr lang="ru-RU" sz="2400" dirty="0" smtClean="0"/>
                    </a:p>
                    <a:p>
                      <a:pPr algn="ctr">
                        <a:buNone/>
                      </a:pPr>
                      <a:r>
                        <a:rPr lang="ru-RU" sz="2400" dirty="0" smtClean="0"/>
                        <a:t>3 глагола с </a:t>
                      </a:r>
                      <a:r>
                        <a:rPr lang="en-US" sz="2400" dirty="0" err="1" smtClean="0"/>
                        <a:t>ing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400" dirty="0" smtClean="0"/>
                        <a:t>окончанием</a:t>
                      </a:r>
                    </a:p>
                    <a:p>
                      <a:pPr algn="ctr">
                        <a:buNone/>
                      </a:pPr>
                      <a:r>
                        <a:rPr lang="ru-RU" sz="2400" dirty="0" smtClean="0"/>
                        <a:t>2 </a:t>
                      </a:r>
                      <a:r>
                        <a:rPr lang="ru-RU" sz="2400" dirty="0" err="1" smtClean="0"/>
                        <a:t>прил</a:t>
                      </a:r>
                      <a:endParaRPr lang="ru-RU" sz="2400" dirty="0" smtClean="0"/>
                    </a:p>
                    <a:p>
                      <a:pPr algn="ctr">
                        <a:buNone/>
                      </a:pPr>
                      <a:r>
                        <a:rPr lang="ru-RU" sz="2400" dirty="0" smtClean="0"/>
                        <a:t>1 существительное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endParaRPr lang="ru-RU" sz="2000" dirty="0" smtClean="0"/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endParaRPr lang="ru-RU" sz="2000" dirty="0" smtClean="0"/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DRAWING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DICTIONARIES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INTERESTING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FAVOURITE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FUNNY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GREAT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LESSONS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BREAKS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SWEETS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QUESTIONS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PHONES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JUMPING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TRANSLATING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RUNNING</a:t>
                      </a:r>
                      <a:endParaRPr lang="ru-RU" sz="2000" dirty="0" smtClean="0"/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ANSWERING</a:t>
                      </a:r>
                    </a:p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2000" dirty="0" smtClean="0"/>
                        <a:t>READING</a:t>
                      </a:r>
                      <a:endParaRPr lang="en-US" sz="20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Lessons</a:t>
            </a:r>
          </a:p>
          <a:p>
            <a:pPr algn="ctr">
              <a:buNone/>
            </a:pPr>
            <a:r>
              <a:rPr lang="en-US" dirty="0" smtClean="0"/>
              <a:t>Interesting and </a:t>
            </a:r>
            <a:r>
              <a:rPr lang="en-US" dirty="0" err="1" smtClean="0"/>
              <a:t>favourite</a:t>
            </a:r>
            <a:endParaRPr lang="en-US" dirty="0" smtClean="0"/>
          </a:p>
          <a:p>
            <a:pPr algn="ctr">
              <a:buNone/>
            </a:pPr>
            <a:r>
              <a:rPr lang="en-US" dirty="0" smtClean="0"/>
              <a:t>Answering ,translating, reading</a:t>
            </a:r>
          </a:p>
          <a:p>
            <a:pPr algn="ctr">
              <a:buNone/>
            </a:pPr>
            <a:r>
              <a:rPr lang="en-US" dirty="0" smtClean="0"/>
              <a:t>Questions, dictionaries, sweets, phones</a:t>
            </a:r>
          </a:p>
          <a:p>
            <a:pPr algn="ctr">
              <a:buNone/>
            </a:pPr>
            <a:r>
              <a:rPr lang="en-US" dirty="0" smtClean="0"/>
              <a:t>Jumping ,running, drawing</a:t>
            </a:r>
          </a:p>
          <a:p>
            <a:pPr algn="ctr">
              <a:buNone/>
            </a:pPr>
            <a:r>
              <a:rPr lang="en-US" dirty="0" smtClean="0"/>
              <a:t>Funny and great</a:t>
            </a:r>
          </a:p>
          <a:p>
            <a:pPr algn="ctr">
              <a:buNone/>
            </a:pPr>
            <a:r>
              <a:rPr lang="en-US" dirty="0" smtClean="0"/>
              <a:t>Breaks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i="1" dirty="0" smtClean="0">
                <a:latin typeface="Curlz MT" pitchFamily="82" charset="0"/>
              </a:rPr>
              <a:t>PASCAL</a:t>
            </a:r>
            <a:endParaRPr lang="ru-RU" sz="4800" b="1" i="1" dirty="0">
              <a:latin typeface="+mn-lt"/>
            </a:endParaRPr>
          </a:p>
        </p:txBody>
      </p:sp>
      <p:pic>
        <p:nvPicPr>
          <p:cNvPr id="4" name="Содержимое 3" descr="tangled-pascal-photo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792065"/>
            <a:ext cx="7086600" cy="41422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i="1" dirty="0" smtClean="0">
                <a:latin typeface="Curlz MT" pitchFamily="82" charset="0"/>
              </a:rPr>
              <a:t>What do we use at the lessons</a:t>
            </a:r>
            <a:r>
              <a:rPr lang="ru-RU" sz="4800" b="1" i="1" dirty="0" smtClean="0">
                <a:latin typeface="+mn-lt"/>
              </a:rPr>
              <a:t>?</a:t>
            </a:r>
            <a:endParaRPr lang="ru-RU" sz="4800" b="1" i="1" dirty="0">
              <a:latin typeface="+mn-lt"/>
            </a:endParaRPr>
          </a:p>
        </p:txBody>
      </p:sp>
      <p:pic>
        <p:nvPicPr>
          <p:cNvPr id="4" name="Содержимое 3" descr="default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3200400" cy="1600200"/>
          </a:xfrm>
        </p:spPr>
      </p:pic>
      <p:pic>
        <p:nvPicPr>
          <p:cNvPr id="5" name="Рисунок 4" descr="my_workbo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3276600"/>
            <a:ext cx="2129487" cy="1752600"/>
          </a:xfrm>
          <a:prstGeom prst="rect">
            <a:avLst/>
          </a:prstGeom>
        </p:spPr>
      </p:pic>
      <p:pic>
        <p:nvPicPr>
          <p:cNvPr id="6" name="Рисунок 5" descr="i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1676400"/>
            <a:ext cx="1428750" cy="1595438"/>
          </a:xfrm>
          <a:prstGeom prst="rect">
            <a:avLst/>
          </a:prstGeom>
        </p:spPr>
      </p:pic>
      <p:pic>
        <p:nvPicPr>
          <p:cNvPr id="7" name="Рисунок 6" descr="i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6600" y="5029200"/>
            <a:ext cx="1428750" cy="1428750"/>
          </a:xfrm>
          <a:prstGeom prst="rect">
            <a:avLst/>
          </a:prstGeom>
        </p:spPr>
      </p:pic>
      <p:pic>
        <p:nvPicPr>
          <p:cNvPr id="8" name="Рисунок 7" descr="i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00" y="3962400"/>
            <a:ext cx="1428750" cy="942975"/>
          </a:xfrm>
          <a:prstGeom prst="rect">
            <a:avLst/>
          </a:prstGeom>
        </p:spPr>
      </p:pic>
      <p:pic>
        <p:nvPicPr>
          <p:cNvPr id="9" name="Рисунок 8" descr="i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29400" y="2209800"/>
            <a:ext cx="1905000" cy="1435100"/>
          </a:xfrm>
          <a:prstGeom prst="rect">
            <a:avLst/>
          </a:prstGeom>
        </p:spPr>
      </p:pic>
      <p:pic>
        <p:nvPicPr>
          <p:cNvPr id="10" name="Рисунок 9" descr="i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24400" y="2438400"/>
            <a:ext cx="1428750" cy="1428750"/>
          </a:xfrm>
          <a:prstGeom prst="rect">
            <a:avLst/>
          </a:prstGeom>
        </p:spPr>
      </p:pic>
      <p:pic>
        <p:nvPicPr>
          <p:cNvPr id="11" name="Рисунок 10" descr="i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15200" y="5181600"/>
            <a:ext cx="1009650" cy="1428750"/>
          </a:xfrm>
          <a:prstGeom prst="rect">
            <a:avLst/>
          </a:prstGeom>
        </p:spPr>
      </p:pic>
      <p:pic>
        <p:nvPicPr>
          <p:cNvPr id="12" name="Рисунок 11" descr="i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76800" y="4724400"/>
            <a:ext cx="1905000" cy="1422400"/>
          </a:xfrm>
          <a:prstGeom prst="rect">
            <a:avLst/>
          </a:prstGeom>
        </p:spPr>
      </p:pic>
      <p:pic>
        <p:nvPicPr>
          <p:cNvPr id="13" name="Рисунок 12" descr="i.jpe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4800" y="4953000"/>
            <a:ext cx="1885950" cy="1657350"/>
          </a:xfrm>
          <a:prstGeom prst="rect">
            <a:avLst/>
          </a:prstGeom>
        </p:spPr>
      </p:pic>
      <p:pic>
        <p:nvPicPr>
          <p:cNvPr id="14" name="Рисунок 13" descr="i.jpe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3200400"/>
            <a:ext cx="14287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i="1" dirty="0" smtClean="0">
                <a:latin typeface="Curlz MT" pitchFamily="82" charset="0"/>
              </a:rPr>
              <a:t>We use …</a:t>
            </a:r>
            <a:endParaRPr lang="ru-RU" sz="4800" b="1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 lnSpcReduction="10000"/>
          </a:bodyPr>
          <a:lstStyle/>
          <a:p>
            <a:r>
              <a:rPr lang="en-US" dirty="0" smtClean="0"/>
              <a:t>pen</a:t>
            </a:r>
          </a:p>
          <a:p>
            <a:r>
              <a:rPr lang="en-US" dirty="0" smtClean="0"/>
              <a:t>picture</a:t>
            </a:r>
          </a:p>
          <a:p>
            <a:r>
              <a:rPr lang="en-US" dirty="0" smtClean="0"/>
              <a:t>book</a:t>
            </a:r>
          </a:p>
          <a:p>
            <a:r>
              <a:rPr lang="en-US" dirty="0" smtClean="0"/>
              <a:t>cassette recorder</a:t>
            </a:r>
          </a:p>
          <a:p>
            <a:r>
              <a:rPr lang="en-US" dirty="0" smtClean="0"/>
              <a:t>dictionary</a:t>
            </a:r>
          </a:p>
          <a:p>
            <a:r>
              <a:rPr lang="en-US" dirty="0" smtClean="0"/>
              <a:t>computer</a:t>
            </a:r>
          </a:p>
          <a:p>
            <a:r>
              <a:rPr lang="en-US" dirty="0" smtClean="0"/>
              <a:t>rubber</a:t>
            </a:r>
          </a:p>
          <a:p>
            <a:r>
              <a:rPr lang="en-US" dirty="0" smtClean="0"/>
              <a:t>paints</a:t>
            </a:r>
            <a:endParaRPr lang="ru-RU" dirty="0" smtClean="0"/>
          </a:p>
          <a:p>
            <a:r>
              <a:rPr lang="en-US" dirty="0" smtClean="0"/>
              <a:t>for translating</a:t>
            </a:r>
          </a:p>
          <a:p>
            <a:r>
              <a:rPr lang="en-US" dirty="0" smtClean="0"/>
              <a:t>for drawing</a:t>
            </a:r>
          </a:p>
          <a:p>
            <a:r>
              <a:rPr lang="en-US" dirty="0" smtClean="0"/>
              <a:t>for writing</a:t>
            </a:r>
          </a:p>
          <a:p>
            <a:r>
              <a:rPr lang="en-US" dirty="0" smtClean="0"/>
              <a:t>for reading</a:t>
            </a:r>
          </a:p>
          <a:p>
            <a:r>
              <a:rPr lang="en-US" dirty="0" smtClean="0"/>
              <a:t>for listening</a:t>
            </a:r>
          </a:p>
          <a:p>
            <a:r>
              <a:rPr lang="en-US" dirty="0" smtClean="0"/>
              <a:t>for playing</a:t>
            </a:r>
          </a:p>
          <a:p>
            <a:r>
              <a:rPr lang="en-US" dirty="0" smtClean="0"/>
              <a:t>for cleaning</a:t>
            </a:r>
          </a:p>
          <a:p>
            <a:r>
              <a:rPr lang="en-US" dirty="0" smtClean="0"/>
              <a:t>for watching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68562"/>
          </a:xfrm>
        </p:spPr>
        <p:txBody>
          <a:bodyPr>
            <a:normAutofit/>
          </a:bodyPr>
          <a:lstStyle/>
          <a:p>
            <a:r>
              <a:rPr lang="en-US" sz="4800" b="1" i="0" dirty="0" smtClean="0">
                <a:latin typeface="Curlz MT" pitchFamily="82" charset="0"/>
              </a:rPr>
              <a:t>What must and mustn’t we do to be a good pupil</a:t>
            </a:r>
            <a:r>
              <a:rPr lang="ru-RU" sz="4800" b="1" i="0" dirty="0" smtClean="0"/>
              <a:t>?</a:t>
            </a:r>
            <a:endParaRPr lang="ru-RU" sz="4800" b="1" i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6576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You must    ……………….     .</a:t>
            </a:r>
          </a:p>
          <a:p>
            <a:r>
              <a:rPr lang="en-US" dirty="0" smtClean="0"/>
              <a:t>You mustn’t…………………  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057400"/>
            <a:ext cx="9144000" cy="20574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Are they good pupils</a:t>
            </a:r>
            <a:r>
              <a:rPr lang="ru-RU" sz="4400" dirty="0" smtClean="0">
                <a:solidFill>
                  <a:schemeClr val="tx1"/>
                </a:solidFill>
              </a:rPr>
              <a:t>?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What did they do at their lessons</a:t>
            </a:r>
            <a:r>
              <a:rPr lang="ru-RU" sz="4400" dirty="0" smtClean="0">
                <a:solidFill>
                  <a:schemeClr val="tx1"/>
                </a:solidFill>
              </a:rPr>
              <a:t>?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i="0" dirty="0" smtClean="0">
                <a:latin typeface="Curlz MT" pitchFamily="82" charset="0"/>
              </a:rPr>
              <a:t>What do you usually do at the lesson</a:t>
            </a:r>
            <a:r>
              <a:rPr lang="ru-RU" sz="4800" b="1" i="0" dirty="0" smtClean="0"/>
              <a:t>?</a:t>
            </a:r>
            <a:endParaRPr lang="ru-RU" sz="4800" b="1" i="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1000" y="2362200"/>
          <a:ext cx="8305800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/>
                <a:gridCol w="2768600"/>
                <a:gridCol w="2768600"/>
              </a:tblGrid>
              <a:tr h="446294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RUSSIAN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ENGLISH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READING</a:t>
                      </a:r>
                      <a:endParaRPr lang="ru-RU" sz="3200" b="1" dirty="0"/>
                    </a:p>
                  </a:txBody>
                  <a:tcPr/>
                </a:tc>
              </a:tr>
              <a:tr h="446294"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446294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PE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MUSIC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MATHS</a:t>
                      </a:r>
                      <a:endParaRPr lang="ru-RU" sz="3200" b="1" dirty="0"/>
                    </a:p>
                  </a:txBody>
                  <a:tcPr/>
                </a:tc>
              </a:tr>
              <a:tr h="4932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728164"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E.g.</a:t>
                      </a:r>
                      <a:r>
                        <a:rPr lang="en-US" sz="2800" baseline="0" dirty="0" smtClean="0"/>
                        <a:t>  We usually ___________________at the English lesson.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At, read, we, Russian, usually, lesson.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Like, the break, to play, we, during.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Many, are, our, in, there, desks, classroom,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Bag, I, different, have, my, paints, in.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English, from, translate, into, usually, we, Russian,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usually read at Russian lesson.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like to play during the break.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There are many desks in our classroom.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have paints in my bag.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 usually translate from English into Russian.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565</Words>
  <Application>Microsoft Office PowerPoint</Application>
  <PresentationFormat>Экран (4:3)</PresentationFormat>
  <Paragraphs>319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School is fun!</vt:lpstr>
      <vt:lpstr>PASCAL</vt:lpstr>
      <vt:lpstr>What do we use at the lessons?</vt:lpstr>
      <vt:lpstr>We use …</vt:lpstr>
      <vt:lpstr>What must and mustn’t we do to be a good pupil?</vt:lpstr>
      <vt:lpstr>Слайд 6</vt:lpstr>
      <vt:lpstr>What do you usually do at the lesson?</vt:lpstr>
      <vt:lpstr>Слайд 8</vt:lpstr>
      <vt:lpstr>Слайд 9</vt:lpstr>
      <vt:lpstr>From English into Russian:</vt:lpstr>
      <vt:lpstr> From Russian into English: </vt:lpstr>
      <vt:lpstr>Find 16 words on topic “School”</vt:lpstr>
      <vt:lpstr>Слайд 13</vt:lpstr>
      <vt:lpstr>DIAMOND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Komp_sosh103</cp:lastModifiedBy>
  <cp:revision>26</cp:revision>
  <dcterms:created xsi:type="dcterms:W3CDTF">2012-05-13T08:40:13Z</dcterms:created>
  <dcterms:modified xsi:type="dcterms:W3CDTF">2012-05-18T05:43:10Z</dcterms:modified>
</cp:coreProperties>
</file>