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9" r:id="rId4"/>
    <p:sldId id="257" r:id="rId5"/>
    <p:sldId id="258" r:id="rId6"/>
    <p:sldId id="260" r:id="rId7"/>
    <p:sldId id="262"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2A34F6"/>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17.03.2012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060848"/>
            <a:ext cx="7851648" cy="1828800"/>
          </a:xfrm>
        </p:spPr>
        <p:txBody>
          <a:bodyPr>
            <a:noAutofit/>
          </a:bodyPr>
          <a:lstStyle/>
          <a:p>
            <a:pPr algn="ctr"/>
            <a:r>
              <a:rPr lang="en-US" sz="8000" dirty="0" smtClean="0">
                <a:solidFill>
                  <a:srgbClr val="0070C0"/>
                </a:solidFill>
              </a:rPr>
              <a:t>A Big Step into the Space</a:t>
            </a:r>
            <a:endParaRPr lang="ru-RU" sz="8000" dirty="0">
              <a:solidFill>
                <a:srgbClr val="0070C0"/>
              </a:solidFill>
            </a:endParaRPr>
          </a:p>
        </p:txBody>
      </p:sp>
      <p:sp>
        <p:nvSpPr>
          <p:cNvPr id="3" name="Подзаголовок 2"/>
          <p:cNvSpPr>
            <a:spLocks noGrp="1"/>
          </p:cNvSpPr>
          <p:nvPr>
            <p:ph type="subTitle" idx="1"/>
          </p:nvPr>
        </p:nvSpPr>
        <p:spPr>
          <a:xfrm>
            <a:off x="6012160" y="5942112"/>
            <a:ext cx="3131840" cy="915888"/>
          </a:xfrm>
        </p:spPr>
        <p:txBody>
          <a:bodyPr>
            <a:normAutofit lnSpcReduction="10000"/>
          </a:bodyPr>
          <a:lstStyle/>
          <a:p>
            <a:pPr algn="ctr"/>
            <a:r>
              <a:rPr lang="en-US" dirty="0" smtClean="0">
                <a:solidFill>
                  <a:schemeClr val="accent6">
                    <a:lumMod val="50000"/>
                  </a:schemeClr>
                </a:solidFill>
              </a:rPr>
              <a:t>By </a:t>
            </a:r>
            <a:r>
              <a:rPr lang="en-US" dirty="0" err="1" smtClean="0">
                <a:solidFill>
                  <a:schemeClr val="accent6">
                    <a:lumMod val="50000"/>
                  </a:schemeClr>
                </a:solidFill>
              </a:rPr>
              <a:t>Nikol</a:t>
            </a:r>
            <a:r>
              <a:rPr lang="en-US" dirty="0" smtClean="0">
                <a:solidFill>
                  <a:schemeClr val="accent6">
                    <a:lumMod val="50000"/>
                  </a:schemeClr>
                </a:solidFill>
              </a:rPr>
              <a:t> </a:t>
            </a:r>
            <a:r>
              <a:rPr lang="en-US" dirty="0" err="1" smtClean="0">
                <a:solidFill>
                  <a:schemeClr val="accent6">
                    <a:lumMod val="50000"/>
                  </a:schemeClr>
                </a:solidFill>
              </a:rPr>
              <a:t>Khoang</a:t>
            </a:r>
            <a:r>
              <a:rPr lang="en-US" dirty="0" smtClean="0">
                <a:solidFill>
                  <a:schemeClr val="accent6">
                    <a:lumMod val="50000"/>
                  </a:schemeClr>
                </a:solidFill>
              </a:rPr>
              <a:t>, 11</a:t>
            </a:r>
          </a:p>
          <a:p>
            <a:pPr algn="ctr"/>
            <a:r>
              <a:rPr lang="en-US" dirty="0" smtClean="0">
                <a:solidFill>
                  <a:schemeClr val="accent6">
                    <a:lumMod val="50000"/>
                  </a:schemeClr>
                </a:solidFill>
              </a:rPr>
              <a:t>School </a:t>
            </a:r>
            <a:r>
              <a:rPr lang="ru-RU" dirty="0" smtClean="0">
                <a:solidFill>
                  <a:schemeClr val="accent6">
                    <a:lumMod val="50000"/>
                  </a:schemeClr>
                </a:solidFill>
              </a:rPr>
              <a:t>№</a:t>
            </a:r>
            <a:r>
              <a:rPr lang="en-US" dirty="0" smtClean="0">
                <a:solidFill>
                  <a:schemeClr val="accent6">
                    <a:lumMod val="50000"/>
                  </a:schemeClr>
                </a:solidFill>
              </a:rPr>
              <a:t>14</a:t>
            </a:r>
            <a:endParaRPr lang="ru-RU" dirty="0">
              <a:solidFill>
                <a:schemeClr val="accent6">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
        <p:nvSpPr>
          <p:cNvPr id="4" name="Заголовок 3"/>
          <p:cNvSpPr>
            <a:spLocks noGrp="1"/>
          </p:cNvSpPr>
          <p:nvPr>
            <p:ph type="title"/>
          </p:nvPr>
        </p:nvSpPr>
        <p:spPr/>
        <p:txBody>
          <a:bodyPr/>
          <a:lstStyle/>
          <a:p>
            <a:r>
              <a:rPr lang="en-US" dirty="0" smtClean="0"/>
              <a:t>    </a:t>
            </a:r>
            <a:br>
              <a:rPr lang="en-US" dirty="0" smtClean="0"/>
            </a:br>
            <a:r>
              <a:rPr lang="en-US" dirty="0" smtClean="0"/>
              <a:t>   </a:t>
            </a:r>
            <a:endParaRPr lang="ru-RU" dirty="0"/>
          </a:p>
        </p:txBody>
      </p:sp>
      <p:sp>
        <p:nvSpPr>
          <p:cNvPr id="6" name="Текст 5"/>
          <p:cNvSpPr>
            <a:spLocks noGrp="1"/>
          </p:cNvSpPr>
          <p:nvPr>
            <p:ph type="body" idx="2"/>
          </p:nvPr>
        </p:nvSpPr>
        <p:spPr>
          <a:xfrm>
            <a:off x="683568" y="1268760"/>
            <a:ext cx="7414592" cy="3899520"/>
          </a:xfrm>
        </p:spPr>
        <p:txBody>
          <a:bodyPr>
            <a:noAutofit/>
          </a:bodyPr>
          <a:lstStyle/>
          <a:p>
            <a:pPr algn="just"/>
            <a:r>
              <a:rPr lang="en-US" sz="3200" dirty="0" smtClean="0">
                <a:solidFill>
                  <a:srgbClr val="FF0000"/>
                </a:solidFill>
                <a:latin typeface="Bodoni MT Black" pitchFamily="18" charset="0"/>
              </a:rPr>
              <a:t> I like to watch</a:t>
            </a:r>
            <a:r>
              <a:rPr lang="ru-RU" sz="3200" dirty="0" smtClean="0">
                <a:solidFill>
                  <a:srgbClr val="FF0000"/>
                </a:solidFill>
              </a:rPr>
              <a:t> </a:t>
            </a:r>
            <a:r>
              <a:rPr lang="en-US" sz="3200" dirty="0" smtClean="0">
                <a:solidFill>
                  <a:srgbClr val="FF0000"/>
                </a:solidFill>
                <a:latin typeface="Bodoni MT Black" pitchFamily="18" charset="0"/>
              </a:rPr>
              <a:t>the stars in the evening. Their  beauty  immediately impresses me. The sky is dark and mysterious with its bright stars and the streaming Milky Way.  The stars seem so bright and close that you want to reach out and touch them.</a:t>
            </a:r>
            <a:endParaRPr lang="ru-RU" sz="32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4" name="Текст 3"/>
          <p:cNvSpPr>
            <a:spLocks noGrp="1"/>
          </p:cNvSpPr>
          <p:nvPr>
            <p:ph type="body" idx="2"/>
          </p:nvPr>
        </p:nvSpPr>
        <p:spPr/>
        <p:txBody>
          <a:bodyPr>
            <a:normAutofit/>
          </a:bodyPr>
          <a:lstStyle/>
          <a:p>
            <a:pPr algn="just"/>
            <a:r>
              <a:rPr lang="en-US" sz="2000" dirty="0" smtClean="0">
                <a:solidFill>
                  <a:srgbClr val="660033"/>
                </a:solidFill>
              </a:rPr>
              <a:t> Many years ago people knew nothing about stars and planets. Mankind always dreamed of overcoming gravitation and reaching other planets. But it was only in the 1960ies that this dream became reality.</a:t>
            </a:r>
            <a:endParaRPr lang="ru-RU" sz="2000" dirty="0">
              <a:solidFill>
                <a:srgbClr val="660033"/>
              </a:solidFill>
            </a:endParaRPr>
          </a:p>
        </p:txBody>
      </p:sp>
      <p:pic>
        <p:nvPicPr>
          <p:cNvPr id="13" name="Содержимое 12" descr="Solar_system_eng.jpg"/>
          <p:cNvPicPr>
            <a:picLocks noGrp="1" noChangeAspect="1"/>
          </p:cNvPicPr>
          <p:nvPr>
            <p:ph sz="half" idx="1"/>
          </p:nvPr>
        </p:nvPicPr>
        <p:blipFill>
          <a:blip r:embed="rId2" cstate="print"/>
          <a:stretch>
            <a:fillRect/>
          </a:stretch>
        </p:blipFill>
        <p:spPr>
          <a:xfrm>
            <a:off x="3500430" y="692696"/>
            <a:ext cx="5417714" cy="5760640"/>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     </a:t>
            </a:r>
            <a:endParaRPr lang="ru-RU" dirty="0"/>
          </a:p>
        </p:txBody>
      </p:sp>
      <p:sp>
        <p:nvSpPr>
          <p:cNvPr id="7" name="Текст 6"/>
          <p:cNvSpPr>
            <a:spLocks noGrp="1"/>
          </p:cNvSpPr>
          <p:nvPr>
            <p:ph type="body" idx="2"/>
          </p:nvPr>
        </p:nvSpPr>
        <p:spPr>
          <a:xfrm>
            <a:off x="683568" y="1340768"/>
            <a:ext cx="2743200" cy="4572000"/>
          </a:xfrm>
        </p:spPr>
        <p:txBody>
          <a:bodyPr>
            <a:noAutofit/>
          </a:bodyPr>
          <a:lstStyle/>
          <a:p>
            <a:pPr algn="just"/>
            <a:r>
              <a:rPr lang="en-US" sz="2000" dirty="0" smtClean="0"/>
              <a:t> </a:t>
            </a:r>
            <a:r>
              <a:rPr lang="en-US" sz="2000" dirty="0" smtClean="0">
                <a:solidFill>
                  <a:srgbClr val="660033"/>
                </a:solidFill>
              </a:rPr>
              <a:t>On the 12th of April 1961 the spaceship "</a:t>
            </a:r>
            <a:r>
              <a:rPr lang="en-US" sz="2000" dirty="0" err="1" smtClean="0">
                <a:solidFill>
                  <a:srgbClr val="660033"/>
                </a:solidFill>
              </a:rPr>
              <a:t>Vostok</a:t>
            </a:r>
            <a:r>
              <a:rPr lang="en-US" sz="2000" dirty="0" smtClean="0">
                <a:solidFill>
                  <a:srgbClr val="660033"/>
                </a:solidFill>
              </a:rPr>
              <a:t>" was launched into space with a man on board and after orbiting our planet successfully returned to the Earth. The first man to overcome gravitation and orbit the Earth was Yuri Gagarin. This day went down in history of mankind as an outstanding achievement, opening the space era.</a:t>
            </a:r>
            <a:endParaRPr lang="ru-RU" sz="2000" dirty="0">
              <a:solidFill>
                <a:srgbClr val="660033"/>
              </a:solidFill>
            </a:endParaRPr>
          </a:p>
        </p:txBody>
      </p:sp>
      <p:pic>
        <p:nvPicPr>
          <p:cNvPr id="8" name="Содержимое 7" descr="gagarin.jpg"/>
          <p:cNvPicPr>
            <a:picLocks noGrp="1" noChangeAspect="1"/>
          </p:cNvPicPr>
          <p:nvPr>
            <p:ph sz="half" idx="1"/>
          </p:nvPr>
        </p:nvPicPr>
        <p:blipFill>
          <a:blip r:embed="rId2" cstate="print"/>
          <a:stretch>
            <a:fillRect/>
          </a:stretch>
        </p:blipFill>
        <p:spPr>
          <a:xfrm>
            <a:off x="3851920" y="836712"/>
            <a:ext cx="4918075" cy="5643578"/>
          </a:xfrm>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    </a:t>
            </a:r>
            <a:endParaRPr lang="ru-RU" dirty="0"/>
          </a:p>
        </p:txBody>
      </p:sp>
      <p:sp>
        <p:nvSpPr>
          <p:cNvPr id="7" name="Текст 6"/>
          <p:cNvSpPr>
            <a:spLocks noGrp="1"/>
          </p:cNvSpPr>
          <p:nvPr>
            <p:ph type="body" idx="2"/>
          </p:nvPr>
        </p:nvSpPr>
        <p:spPr>
          <a:xfrm>
            <a:off x="467544" y="1052736"/>
            <a:ext cx="2743200" cy="4572000"/>
          </a:xfrm>
        </p:spPr>
        <p:txBody>
          <a:bodyPr>
            <a:noAutofit/>
          </a:bodyPr>
          <a:lstStyle/>
          <a:p>
            <a:pPr algn="just"/>
            <a:r>
              <a:rPr lang="en-US" sz="2000" dirty="0" smtClean="0">
                <a:solidFill>
                  <a:srgbClr val="660033"/>
                </a:solidFill>
              </a:rPr>
              <a:t>In the course of space exploration there have been lots of achievements of world science and technology. This period saw the launching of many earth satellites, numerous space laboratories. Among the achievements we may enumerate the landing of automatic stations on the Moon, the flights of space laboratories towards the Venus and Mars.</a:t>
            </a:r>
            <a:endParaRPr lang="ru-RU" sz="2000" dirty="0">
              <a:solidFill>
                <a:srgbClr val="660033"/>
              </a:solidFill>
            </a:endParaRPr>
          </a:p>
        </p:txBody>
      </p:sp>
      <p:pic>
        <p:nvPicPr>
          <p:cNvPr id="8" name="Содержимое 7" descr="1289159000_22.jpg"/>
          <p:cNvPicPr>
            <a:picLocks noGrp="1" noChangeAspect="1"/>
          </p:cNvPicPr>
          <p:nvPr>
            <p:ph sz="half" idx="1"/>
          </p:nvPr>
        </p:nvPicPr>
        <p:blipFill>
          <a:blip r:embed="rId2" cstate="print"/>
          <a:stretch>
            <a:fillRect/>
          </a:stretch>
        </p:blipFill>
        <p:spPr>
          <a:xfrm>
            <a:off x="3500430" y="785794"/>
            <a:ext cx="5320042" cy="5724106"/>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Текст 2"/>
          <p:cNvSpPr>
            <a:spLocks noGrp="1"/>
          </p:cNvSpPr>
          <p:nvPr>
            <p:ph type="body" idx="2"/>
          </p:nvPr>
        </p:nvSpPr>
        <p:spPr>
          <a:xfrm>
            <a:off x="685800" y="1676400"/>
            <a:ext cx="2743200" cy="2472680"/>
          </a:xfrm>
        </p:spPr>
        <p:txBody>
          <a:bodyPr>
            <a:normAutofit/>
          </a:bodyPr>
          <a:lstStyle/>
          <a:p>
            <a:pPr algn="just"/>
            <a:r>
              <a:rPr lang="en-US" sz="2000" dirty="0" smtClean="0">
                <a:solidFill>
                  <a:srgbClr val="660033"/>
                </a:solidFill>
              </a:rPr>
              <a:t>Now I look at the sky again and I am proud of the fact that  a rocket undertaking the first flight into space departed from my country.</a:t>
            </a:r>
            <a:endParaRPr lang="ru-RU" sz="2000" dirty="0">
              <a:solidFill>
                <a:srgbClr val="660033"/>
              </a:solidFill>
            </a:endParaRPr>
          </a:p>
        </p:txBody>
      </p:sp>
      <p:pic>
        <p:nvPicPr>
          <p:cNvPr id="6" name="Содержимое 5" descr="71d9cd0232911f9e6f777f58766.jpg"/>
          <p:cNvPicPr>
            <a:picLocks noGrp="1" noChangeAspect="1"/>
          </p:cNvPicPr>
          <p:nvPr>
            <p:ph sz="half" idx="1"/>
          </p:nvPr>
        </p:nvPicPr>
        <p:blipFill>
          <a:blip r:embed="rId2" cstate="print"/>
          <a:stretch>
            <a:fillRect/>
          </a:stretch>
        </p:blipFill>
        <p:spPr>
          <a:xfrm>
            <a:off x="3563888" y="692696"/>
            <a:ext cx="5389438" cy="5787357"/>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
        <p:nvSpPr>
          <p:cNvPr id="2" name="Заголовок 1"/>
          <p:cNvSpPr>
            <a:spLocks noGrp="1"/>
          </p:cNvSpPr>
          <p:nvPr>
            <p:ph type="title"/>
          </p:nvPr>
        </p:nvSpPr>
        <p:spPr>
          <a:xfrm>
            <a:off x="683568" y="1700808"/>
            <a:ext cx="7558608" cy="2554608"/>
          </a:xfrm>
        </p:spPr>
        <p:txBody>
          <a:bodyPr/>
          <a:lstStyle/>
          <a:p>
            <a:pPr algn="ctr"/>
            <a:r>
              <a:rPr lang="en-US" sz="9600" dirty="0" smtClean="0">
                <a:solidFill>
                  <a:srgbClr val="FF0000"/>
                </a:solidFill>
                <a:latin typeface="Bodoni MT Black" pitchFamily="18" charset="0"/>
              </a:rPr>
              <a:t>Thank you!</a:t>
            </a:r>
            <a:endParaRPr lang="ru-RU" sz="9600" dirty="0">
              <a:solidFill>
                <a:srgbClr val="FF0000"/>
              </a:solidFill>
            </a:endParaRPr>
          </a:p>
        </p:txBody>
      </p:sp>
      <p:sp>
        <p:nvSpPr>
          <p:cNvPr id="6" name="Содержимое 5"/>
          <p:cNvSpPr>
            <a:spLocks noGrp="1"/>
          </p:cNvSpPr>
          <p:nvPr>
            <p:ph sz="half" idx="1"/>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062664" cy="682400"/>
          </a:xfrm>
        </p:spPr>
        <p:txBody>
          <a:bodyPr/>
          <a:lstStyle/>
          <a:p>
            <a:pPr algn="ctr"/>
            <a:r>
              <a:rPr lang="ru-RU" sz="4000" dirty="0" smtClean="0">
                <a:solidFill>
                  <a:schemeClr val="accent3">
                    <a:lumMod val="50000"/>
                  </a:schemeClr>
                </a:solidFill>
              </a:rPr>
              <a:t>Список использованных ресурсов:</a:t>
            </a:r>
            <a:endParaRPr lang="ru-RU" sz="4000" dirty="0">
              <a:solidFill>
                <a:schemeClr val="accent3">
                  <a:lumMod val="50000"/>
                </a:schemeClr>
              </a:solidFill>
            </a:endParaRPr>
          </a:p>
        </p:txBody>
      </p:sp>
      <p:sp>
        <p:nvSpPr>
          <p:cNvPr id="3" name="Текст 2"/>
          <p:cNvSpPr>
            <a:spLocks noGrp="1"/>
          </p:cNvSpPr>
          <p:nvPr>
            <p:ph type="body" idx="2"/>
          </p:nvPr>
        </p:nvSpPr>
        <p:spPr>
          <a:xfrm>
            <a:off x="685800" y="1268760"/>
            <a:ext cx="8062664" cy="4979640"/>
          </a:xfrm>
        </p:spPr>
        <p:txBody>
          <a:bodyPr>
            <a:normAutofit/>
          </a:bodyPr>
          <a:lstStyle/>
          <a:p>
            <a:pPr marL="342900" indent="-342900">
              <a:buAutoNum type="arabicParenR"/>
            </a:pPr>
            <a:r>
              <a:rPr lang="en-US" sz="1800" dirty="0" smtClean="0"/>
              <a:t>http</a:t>
            </a:r>
            <a:r>
              <a:rPr lang="en-US" sz="1800" dirty="0" smtClean="0"/>
              <a:t>://www.liveinternet.ru/users/michel1102/post100823227</a:t>
            </a:r>
            <a:r>
              <a:rPr lang="en-US" sz="1800" dirty="0" smtClean="0"/>
              <a:t>/</a:t>
            </a:r>
            <a:endParaRPr lang="ru-RU" sz="1800" dirty="0" smtClean="0"/>
          </a:p>
          <a:p>
            <a:pPr marL="342900" indent="-342900">
              <a:buAutoNum type="arabicParenR"/>
            </a:pPr>
            <a:r>
              <a:rPr lang="en-US" sz="1800" dirty="0" smtClean="0"/>
              <a:t>http://fotoku.org.ua/2010/04/06/solnechnaya-sistema-dva-kollazha</a:t>
            </a:r>
            <a:r>
              <a:rPr lang="en-US" sz="1800" dirty="0" smtClean="0"/>
              <a:t>/</a:t>
            </a:r>
            <a:endParaRPr lang="ru-RU" sz="1800" dirty="0" smtClean="0"/>
          </a:p>
          <a:p>
            <a:pPr marL="342900" indent="-342900">
              <a:buAutoNum type="arabicParenR"/>
            </a:pPr>
            <a:r>
              <a:rPr lang="en-US" sz="1800" dirty="0" smtClean="0"/>
              <a:t>http</a:t>
            </a:r>
            <a:r>
              <a:rPr lang="en-US" sz="1800" dirty="0" smtClean="0"/>
              <a:t>://www.inquisitr.com/112948/yuri-gagarin-monument-mumbai-india</a:t>
            </a:r>
            <a:r>
              <a:rPr lang="en-US" sz="1800" dirty="0" smtClean="0"/>
              <a:t>/</a:t>
            </a:r>
            <a:endParaRPr lang="ru-RU" sz="1800" dirty="0" smtClean="0"/>
          </a:p>
          <a:p>
            <a:pPr marL="342900" indent="-342900">
              <a:buAutoNum type="arabicParenR"/>
            </a:pPr>
            <a:r>
              <a:rPr lang="en-US" sz="1800" dirty="0" smtClean="0"/>
              <a:t>http://</a:t>
            </a:r>
            <a:r>
              <a:rPr lang="en-US" sz="1800" dirty="0" smtClean="0"/>
              <a:t>www.inosmi.ru/world/20090720/250843.html</a:t>
            </a:r>
            <a:endParaRPr lang="ru-RU" sz="1800" dirty="0" smtClean="0"/>
          </a:p>
          <a:p>
            <a:pPr marL="342900" indent="-342900">
              <a:buAutoNum type="arabicParenR"/>
            </a:pPr>
            <a:r>
              <a:rPr lang="ru-RU" sz="1800" dirty="0" smtClean="0"/>
              <a:t>Рогова Г.В., Ф.М. Рожкова. </a:t>
            </a:r>
            <a:r>
              <a:rPr lang="en-US" sz="1800" dirty="0" smtClean="0"/>
              <a:t>English in two years. – </a:t>
            </a:r>
            <a:r>
              <a:rPr lang="ru-RU" sz="1800" dirty="0" smtClean="0"/>
              <a:t>М.: Просвещение, 1996.</a:t>
            </a:r>
          </a:p>
          <a:p>
            <a:pPr marL="342900" indent="-342900">
              <a:buAutoNum type="arabicParenR"/>
            </a:pPr>
            <a:endParaRPr lang="ru-RU" sz="1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TotalTime>
  <Words>296</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A Big Step into the Space</vt:lpstr>
      <vt:lpstr>        </vt:lpstr>
      <vt:lpstr>      </vt:lpstr>
      <vt:lpstr>     </vt:lpstr>
      <vt:lpstr>    </vt:lpstr>
      <vt:lpstr>    </vt:lpstr>
      <vt:lpstr>Thank you!</vt:lpstr>
      <vt:lpstr>Список использованных ресурсов: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Инна</cp:lastModifiedBy>
  <cp:revision>16</cp:revision>
  <dcterms:modified xsi:type="dcterms:W3CDTF">2012-03-17T06:14:05Z</dcterms:modified>
</cp:coreProperties>
</file>