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6" r:id="rId2"/>
    <p:sldId id="280" r:id="rId3"/>
    <p:sldId id="258" r:id="rId4"/>
    <p:sldId id="260" r:id="rId5"/>
    <p:sldId id="268" r:id="rId6"/>
    <p:sldId id="264" r:id="rId7"/>
    <p:sldId id="279" r:id="rId8"/>
    <p:sldId id="267" r:id="rId9"/>
    <p:sldId id="270" r:id="rId10"/>
    <p:sldId id="275" r:id="rId11"/>
    <p:sldId id="284" r:id="rId12"/>
    <p:sldId id="283" r:id="rId13"/>
    <p:sldId id="281" r:id="rId14"/>
    <p:sldId id="28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0" autoAdjust="0"/>
    <p:restoredTop sz="95227" autoAdjust="0"/>
  </p:normalViewPr>
  <p:slideViewPr>
    <p:cSldViewPr>
      <p:cViewPr varScale="1">
        <p:scale>
          <a:sx n="84" d="100"/>
          <a:sy n="84" d="100"/>
        </p:scale>
        <p:origin x="-138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48CC2-6334-47D1-8C26-E8D123E3AB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261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A23E6-5FB5-49A2-858A-1A7858F91F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221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873D4-C55A-4473-A8E8-9BDF3549A2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862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D99AC-F496-4395-B5C4-70B03C5DE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665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042BA1-6842-4055-9D4A-CDC1789519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773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BB04B-B6A7-4347-8900-959849C57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951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27E2A3-6B2F-499C-B713-5C1205EEFF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381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851DF-58EF-4151-89F9-23BC5EAC8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431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A1EBB-4C76-4199-9CDF-3F7872C51A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815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A71A2-3C66-43BC-867C-1FD128CD40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0011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4516438" y="993775"/>
            <a:ext cx="1846262" cy="1530350"/>
            <a:chOff x="4718762" y="993075"/>
            <a:chExt cx="1847138" cy="1530439"/>
          </a:xfrm>
        </p:grpSpPr>
        <p:sp>
          <p:nvSpPr>
            <p:cNvPr id="6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 rtlCol="0">
            <a:normAutofit/>
          </a:bodyPr>
          <a:lstStyle/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0355C-9455-47B9-82BD-F1E2769845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865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113" y="4941888"/>
            <a:ext cx="611187" cy="6111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400" y="482600"/>
            <a:ext cx="598488" cy="904875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475" y="1887538"/>
            <a:ext cx="609600" cy="60960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588" y="282575"/>
            <a:ext cx="1128712" cy="11287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775" y="1327150"/>
            <a:ext cx="608013" cy="6080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525" y="5611813"/>
            <a:ext cx="738188" cy="7381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588" y="4927600"/>
            <a:ext cx="738187" cy="738188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59" name="Title Placeholder 1"/>
          <p:cNvSpPr>
            <a:spLocks noGrp="1"/>
          </p:cNvSpPr>
          <p:nvPr>
            <p:ph type="title"/>
          </p:nvPr>
        </p:nvSpPr>
        <p:spPr bwMode="auto">
          <a:xfrm>
            <a:off x="1009650" y="676275"/>
            <a:ext cx="71247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16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09650" y="1806575"/>
            <a:ext cx="7124700" cy="405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13" y="59515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1100" y="5951538"/>
            <a:ext cx="5256213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3088" y="5951538"/>
            <a:ext cx="60801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F6E63BA-2F8E-4CC1-9006-BB2C56ED8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3988" y="2698750"/>
            <a:ext cx="468312" cy="46831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663" y="3167063"/>
            <a:ext cx="458787" cy="45878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4" r:id="rId9"/>
    <p:sldLayoutId id="2147483732" r:id="rId10"/>
    <p:sldLayoutId id="2147483733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fontAlgn="base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+mj-lt"/>
          <a:ea typeface="Trebuchet MS" pitchFamily="34" charset="0"/>
          <a:cs typeface="Trebuchet MS"/>
        </a:defRPr>
      </a:lvl1pPr>
      <a:lvl2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Verdana" pitchFamily="34" charset="0"/>
          <a:ea typeface="Trebuchet MS" pitchFamily="34" charset="0"/>
          <a:cs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ts val="600"/>
        </a:spcAft>
        <a:buClr>
          <a:schemeClr val="tx2"/>
        </a:buClr>
        <a:buFont typeface="Wingdings 2" pitchFamily="18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agaryova.ru/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anglyaz.ru/pismo/lichnoepismo.html" TargetMode="External"/><Relationship Id="rId2" Type="http://schemas.openxmlformats.org/officeDocument/2006/relationships/hyperlink" Target="http://www.english-na-5.ru/letter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8" descr="http://www.kudzu.com/content/includes_kudzu/category/editing-and-writing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74"/>
          <a:stretch/>
        </p:blipFill>
        <p:spPr bwMode="auto">
          <a:xfrm>
            <a:off x="-39687" y="2554545"/>
            <a:ext cx="9183687" cy="4303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28354" y="0"/>
            <a:ext cx="9184465" cy="25545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80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Writing </a:t>
            </a:r>
          </a:p>
          <a:p>
            <a:pPr algn="ctr">
              <a:defRPr/>
            </a:pPr>
            <a:r>
              <a:rPr lang="en-US" sz="8000" b="1" dirty="0" smtClean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personal letter</a:t>
            </a:r>
            <a:endParaRPr lang="ru-RU" sz="8000" b="1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6165198"/>
            <a:ext cx="562365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Script MT Bold" pitchFamily="66" charset="0"/>
              </a:rPr>
              <a:t>Created by </a:t>
            </a:r>
            <a:r>
              <a:rPr lang="en-US" sz="3200" b="1" dirty="0" err="1" smtClean="0">
                <a:latin typeface="Script MT Bold" pitchFamily="66" charset="0"/>
              </a:rPr>
              <a:t>Ludmila</a:t>
            </a:r>
            <a:r>
              <a:rPr lang="en-US" sz="3200" b="1" dirty="0" smtClean="0">
                <a:latin typeface="Script MT Bold" pitchFamily="66" charset="0"/>
              </a:rPr>
              <a:t> A. </a:t>
            </a:r>
            <a:r>
              <a:rPr lang="en-US" sz="3200" b="1" dirty="0" err="1" smtClean="0">
                <a:latin typeface="Script MT Bold" pitchFamily="66" charset="0"/>
              </a:rPr>
              <a:t>Agaryova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09650" y="676275"/>
            <a:ext cx="7123113" cy="923925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Слова-связки</a:t>
            </a:r>
          </a:p>
        </p:txBody>
      </p:sp>
      <p:sp>
        <p:nvSpPr>
          <p:cNvPr id="36869" name="Rectangle 5"/>
          <p:cNvSpPr>
            <a:spLocks noGrp="1" noRot="1" noChangeArrowheads="1"/>
          </p:cNvSpPr>
          <p:nvPr>
            <p:ph sz="half" idx="2"/>
          </p:nvPr>
        </p:nvSpPr>
        <p:spPr>
          <a:xfrm>
            <a:off x="683568" y="1844824"/>
            <a:ext cx="3240360" cy="40513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Well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By the way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I think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In fact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Hope,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Anyway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As you know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Grp="1" noRot="1" noChangeArrowheads="1"/>
          </p:cNvSpPr>
          <p:nvPr>
            <p:ph sz="half" idx="2"/>
          </p:nvPr>
        </p:nvSpPr>
        <p:spPr>
          <a:xfrm>
            <a:off x="3995936" y="1844824"/>
            <a:ext cx="3744416" cy="40513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также, 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кстати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думаю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в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действительности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н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адеюсь,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что…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 любом случае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ты знаешь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</a:t>
            </a:r>
            <a:endParaRPr lang="ru-RU" sz="28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6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68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8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268760"/>
            <a:ext cx="9036496" cy="5589240"/>
          </a:xfrm>
        </p:spPr>
        <p:txBody>
          <a:bodyPr/>
          <a:lstStyle/>
          <a:p>
            <a:r>
              <a:rPr lang="en-US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Dear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имя),</a:t>
            </a:r>
            <a:br>
              <a:rPr lang="ru-RU" sz="2200" dirty="0" smtClean="0"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latin typeface="Arial" pitchFamily="34" charset="0"/>
                <a:cs typeface="Arial" pitchFamily="34" charset="0"/>
              </a:rPr>
            </a:br>
            <a:r>
              <a:rPr lang="en-US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Thanks for your letter, it was nice to hear from you. I'm sorry I couldn't reply straightaway. I was busy with my schoolwork.</a:t>
            </a: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You asked me about</a:t>
            </a:r>
            <a:r>
              <a:rPr lang="en-US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пишем о теме, которой интересуется написавший нам письмо). </a:t>
            </a:r>
            <a:r>
              <a:rPr lang="en-US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Well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, (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отвечаем на его вопросы).</a:t>
            </a:r>
            <a:br>
              <a:rPr lang="ru-RU" sz="2200" dirty="0" smtClean="0"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latin typeface="Arial" pitchFamily="34" charset="0"/>
                <a:cs typeface="Arial" pitchFamily="34" charset="0"/>
              </a:rPr>
            </a:br>
            <a:r>
              <a:rPr lang="en-US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By the way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задаем три своих вопроса в отдельных предложениях)</a:t>
            </a:r>
            <a:br>
              <a:rPr lang="ru-RU" sz="2200" dirty="0" smtClean="0"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latin typeface="Arial" pitchFamily="34" charset="0"/>
                <a:cs typeface="Arial" pitchFamily="34" charset="0"/>
              </a:rPr>
            </a:br>
            <a:r>
              <a:rPr lang="en-US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Oh, I have to go now. I promised my Mum to clean the kitchen. </a:t>
            </a: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Looking forward to hearing from you soon.</a:t>
            </a: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All the best,</a:t>
            </a:r>
            <a: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2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200" dirty="0" smtClean="0">
                <a:latin typeface="Arial" pitchFamily="34" charset="0"/>
                <a:cs typeface="Arial" pitchFamily="34" charset="0"/>
              </a:rPr>
              <a:t>Твоё имя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200" dirty="0" smtClean="0">
                <a:latin typeface="Arial" pitchFamily="34" charset="0"/>
                <a:cs typeface="Arial" pitchFamily="34" charset="0"/>
              </a:rPr>
            </a:b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 txBox="1">
            <a:spLocks noRot="1" noChangeArrowheads="1"/>
          </p:cNvSpPr>
          <p:nvPr/>
        </p:nvSpPr>
        <p:spPr bwMode="auto">
          <a:xfrm>
            <a:off x="1031534" y="42532"/>
            <a:ext cx="71231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Trebuchet MS" pitchFamily="34" charset="0"/>
                <a:cs typeface="Trebuchet M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Шаблон</a:t>
            </a:r>
          </a:p>
        </p:txBody>
      </p:sp>
    </p:spTree>
    <p:extLst>
      <p:ext uri="{BB962C8B-B14F-4D97-AF65-F5344CB8AC3E}">
        <p14:creationId xmlns:p14="http://schemas.microsoft.com/office/powerpoint/2010/main" val="158684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153" y="1988840"/>
            <a:ext cx="8208912" cy="1108760"/>
          </a:xfrm>
        </p:spPr>
        <p:txBody>
          <a:bodyPr/>
          <a:lstStyle/>
          <a:p>
            <a:pPr algn="l"/>
            <a:r>
              <a:rPr lang="en-US" sz="2800" dirty="0" smtClean="0">
                <a:latin typeface="Arial" pitchFamily="34" charset="0"/>
                <a:cs typeface="Arial" pitchFamily="34" charset="0"/>
              </a:rPr>
              <a:t>1.http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://auspost.com.au/education/letterwriting/media/interactives/pers-letter-dragdrop.asp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8251" y="3356992"/>
            <a:ext cx="7848872" cy="860400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2.http</a:t>
            </a:r>
            <a:r>
              <a:rPr lang="en-US" sz="2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://auspost.com.au/education/letterwriting/media/interactives/lw-letter-writing.asp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 txBox="1">
            <a:spLocks noRot="1" noChangeArrowheads="1"/>
          </p:cNvSpPr>
          <p:nvPr/>
        </p:nvSpPr>
        <p:spPr bwMode="auto">
          <a:xfrm>
            <a:off x="428153" y="548680"/>
            <a:ext cx="828092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Trebuchet MS" pitchFamily="34" charset="0"/>
                <a:cs typeface="Trebuchet M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Тренажёры написания письма </a:t>
            </a:r>
            <a:r>
              <a:rPr lang="en-US" sz="4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on-line:</a:t>
            </a:r>
            <a:endParaRPr lang="ru-RU" sz="48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4509120"/>
            <a:ext cx="10081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или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521" y="5157192"/>
            <a:ext cx="4317092" cy="70788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dirty="0" smtClean="0">
                <a:latin typeface="Arial" pitchFamily="34" charset="0"/>
                <a:cs typeface="Arial" pitchFamily="34" charset="0"/>
                <a:hlinkClick r:id="rId2"/>
              </a:rPr>
              <a:t>http://agaryova.ru</a:t>
            </a:r>
            <a:r>
              <a:rPr lang="en-US" sz="4000" dirty="0" smtClean="0">
                <a:latin typeface="Arial" pitchFamily="34" charset="0"/>
                <a:cs typeface="Arial" pitchFamily="34" charset="0"/>
              </a:rPr>
              <a:t>     </a:t>
            </a:r>
            <a:endParaRPr lang="ru-RU" sz="4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Стрелка вправо 6"/>
          <p:cNvSpPr/>
          <p:nvPr/>
        </p:nvSpPr>
        <p:spPr>
          <a:xfrm>
            <a:off x="4568613" y="5229200"/>
            <a:ext cx="795475" cy="504055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353833" y="4849415"/>
            <a:ext cx="3742723" cy="1323439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Игры </a:t>
            </a:r>
            <a:r>
              <a:rPr lang="en-US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on-line:</a:t>
            </a:r>
            <a:endParaRPr lang="ru-RU" sz="40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sz="4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4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ишем письмо</a:t>
            </a:r>
            <a:endParaRPr lang="ru-RU" sz="40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29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1859" y="3274507"/>
            <a:ext cx="6811095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  <a:hlinkClick r:id="rId2"/>
              </a:rPr>
              <a:t>http://www.english-na-5.ru/letter.html</a:t>
            </a:r>
            <a:endParaRPr lang="en-US" sz="3200" dirty="0" smtClean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94743" y="2492896"/>
            <a:ext cx="76446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latin typeface="Arial" pitchFamily="34" charset="0"/>
                <a:cs typeface="Arial" pitchFamily="34" charset="0"/>
                <a:hlinkClick r:id="rId3"/>
              </a:rPr>
              <a:t>http://anglyaz.ru/pismo/lichnoepismo.html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 txBox="1">
            <a:spLocks noRot="1" noChangeArrowheads="1"/>
          </p:cNvSpPr>
          <p:nvPr/>
        </p:nvSpPr>
        <p:spPr bwMode="auto">
          <a:xfrm>
            <a:off x="1055517" y="620688"/>
            <a:ext cx="71231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Trebuchet MS" pitchFamily="34" charset="0"/>
                <a:cs typeface="Trebuchet M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60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Используемые источники:</a:t>
            </a:r>
          </a:p>
        </p:txBody>
      </p:sp>
      <p:pic>
        <p:nvPicPr>
          <p:cNvPr id="1026" name="Picture 2" descr="&amp;Acy;&amp;ncy;&amp;icy;&amp;mcy;&amp;acy;&amp;shcy;&amp;kcy;&amp;icy; &amp;vcy; &amp;vcy;&amp;icy;&amp;dcy;&amp;iecy; &amp;kcy;&amp;ncy;&amp;icy;&amp;gcy;, &amp;acy;&amp;ncy;&amp;icy;&amp;mcy;&amp;icy;&amp;rcy;&amp;ocy;&amp;vcy;&amp;acy;&amp;ncy;&amp;ncy;&amp;ycy;&amp;iecy; &amp;kcy;&amp;ncy;&amp;icy;&amp;gcy;&amp;icy; &amp;icy; &amp;ucy;&amp;chcy;&amp;iecy;&amp;bcy;&amp;ncy;&amp;icy;&amp;kcy;&amp;icy; | smiles24.ru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509120"/>
            <a:ext cx="1428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937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Zcy;&amp;acy;&amp;mcy;&amp;iecy;&amp;chcy;&amp;acy;&amp;tcy;&amp;iecy;&amp;lcy;&amp;softcy;&amp;ncy;&amp;acy;&amp;yacy; &amp;kcy;&amp;acy;&amp;rcy;&amp;tcy;&amp;icy;&amp;ncy;&amp;kcy;&amp;acy;, &amp;ocy;&amp;tcy;&amp;kcy;&amp;rcy;&amp;ycy;&amp;tcy;&amp;kcy;&amp;acy; &amp;scy;&amp;pcy;&amp;acy;&amp;scy;&amp;icy;&amp;bcy;&amp;ocy;, &amp;bcy;&amp;lcy;&amp;acy;&amp;gcy;&amp;ocy;&amp;dcy;&amp;acy;&amp;rcy;&amp;yucy; &amp;Scy;&amp;icy;&amp;ncy;&amp;yacy;&amp;yacy; &amp;ncy;&amp;acy;&amp;dcy;&amp;pcy;&amp;icy;&amp;scy;&amp;softcy; &amp;ncy;&amp;acy; &amp;bcy;&amp;iecy;&amp;lcy;&amp;ocy;&amp;mcy; &amp;lcy;&amp;icy;&amp;scy;&amp;tcy;&amp;iecy; &amp;bcy;&amp;ucy;&amp;mcy;&amp;acy;&amp;gcy;&amp;i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764704"/>
            <a:ext cx="7067659" cy="493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4016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&amp;iecy;&amp;gcy;&amp;ecy; 2012 &amp;pcy;&amp;icy;&amp;scy;&amp;softcy;&amp;mcy;&amp;ocy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933" y="1196752"/>
            <a:ext cx="7933561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 txBox="1">
            <a:spLocks noRot="1" noChangeArrowheads="1"/>
          </p:cNvSpPr>
          <p:nvPr/>
        </p:nvSpPr>
        <p:spPr>
          <a:xfrm>
            <a:off x="1258888" y="188913"/>
            <a:ext cx="7123112" cy="503237"/>
          </a:xfrm>
          <a:prstGeom prst="rect">
            <a:avLst/>
          </a:prstGeom>
        </p:spPr>
        <p:txBody>
          <a:bodyPr rtlCol="0">
            <a:normAutofit fontScale="25000" lnSpcReduction="20000"/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Trebuchet MS" pitchFamily="34" charset="0"/>
                <a:cs typeface="Trebuchet M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4000" dirty="0" smtClean="0">
                <a:ea typeface="+mj-ea"/>
              </a:rPr>
              <a:t/>
            </a:r>
            <a:br>
              <a:rPr lang="en-US" sz="4000" dirty="0" smtClean="0">
                <a:ea typeface="+mj-ea"/>
              </a:rPr>
            </a:br>
            <a:r>
              <a:rPr lang="ru-RU" sz="20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Структура письма</a:t>
            </a:r>
            <a:endParaRPr lang="ru-RU" sz="200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9474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1258888" y="188913"/>
            <a:ext cx="7123112" cy="503237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000" dirty="0">
                <a:ea typeface="+mj-ea"/>
              </a:rPr>
              <a:t/>
            </a:r>
            <a:br>
              <a:rPr lang="en-US" sz="4000" dirty="0">
                <a:ea typeface="+mj-ea"/>
              </a:rPr>
            </a:br>
            <a:endParaRPr lang="ru-RU" sz="67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174" name="Rectangle 6"/>
          <p:cNvSpPr>
            <a:spLocks noGrp="1" noRot="1" noChangeArrowheads="1"/>
          </p:cNvSpPr>
          <p:nvPr>
            <p:ph sz="half" idx="2"/>
          </p:nvPr>
        </p:nvSpPr>
        <p:spPr>
          <a:xfrm>
            <a:off x="3707904" y="908720"/>
            <a:ext cx="5341987" cy="2742401"/>
          </a:xfrm>
        </p:spPr>
        <p:txBody>
          <a:bodyPr rtlCol="0">
            <a:normAutofit/>
          </a:bodyPr>
          <a:lstStyle/>
          <a:p>
            <a:pPr marL="0" indent="0" fontAlgn="auto">
              <a:buFont typeface="Wingdings 2" charset="2"/>
              <a:buNone/>
              <a:defRPr/>
            </a:pPr>
            <a:r>
              <a:rPr lang="en-US" sz="2400" dirty="0" smtClean="0"/>
              <a:t>       </a:t>
            </a:r>
          </a:p>
          <a:p>
            <a:pPr fontAlgn="auto">
              <a:buFont typeface="Arial" charset="0"/>
              <a:buNone/>
              <a:defRPr/>
            </a:pPr>
            <a:r>
              <a:rPr lang="en-US" sz="2400" dirty="0" smtClean="0"/>
              <a:t>                            </a:t>
            </a:r>
            <a:r>
              <a:rPr lang="en-US" sz="3600" dirty="0" err="1" smtClean="0">
                <a:latin typeface="Arial" pitchFamily="34" charset="0"/>
                <a:cs typeface="Arial" pitchFamily="34" charset="0"/>
              </a:rPr>
              <a:t>Domodedovo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smtClean="0">
                <a:latin typeface="Arial" pitchFamily="34" charset="0"/>
                <a:cs typeface="Arial" pitchFamily="34" charset="0"/>
              </a:rPr>
              <a:t>Russia</a:t>
            </a:r>
          </a:p>
          <a:p>
            <a:pPr fontAlgn="auto">
              <a:buFont typeface="Arial" charset="0"/>
              <a:buNone/>
              <a:defRPr/>
            </a:pPr>
            <a:r>
              <a:rPr lang="en-US" sz="3600" dirty="0" smtClean="0">
                <a:latin typeface="Arial" pitchFamily="34" charset="0"/>
                <a:cs typeface="Arial" pitchFamily="34" charset="0"/>
              </a:rPr>
              <a:t>   January, 23</a:t>
            </a:r>
            <a:endParaRPr lang="ru-RU" sz="36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03848" y="476672"/>
            <a:ext cx="25453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дрес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71600" y="260648"/>
            <a:ext cx="7738814" cy="9239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6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en-US" sz="66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О</a:t>
            </a:r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бращение</a:t>
            </a:r>
            <a:r>
              <a:rPr lang="en-US" sz="6000" b="1" i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:</a:t>
            </a:r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b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en-US" sz="60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Dear + </a:t>
            </a:r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имя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883095" y="2227019"/>
            <a:ext cx="3130302" cy="4052888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en-US" sz="4000" dirty="0" smtClean="0">
                <a:latin typeface="Arial" charset="0"/>
                <a:cs typeface="Arial" charset="0"/>
              </a:rPr>
              <a:t>Dear Carol,</a:t>
            </a:r>
          </a:p>
          <a:p>
            <a:pPr>
              <a:buFont typeface="Arial" charset="0"/>
              <a:buNone/>
            </a:pPr>
            <a:r>
              <a:rPr lang="en-US" sz="4000" dirty="0" smtClean="0">
                <a:latin typeface="Arial" charset="0"/>
                <a:cs typeface="Arial" charset="0"/>
              </a:rPr>
              <a:t>Hi Tania,</a:t>
            </a:r>
          </a:p>
          <a:p>
            <a:pPr>
              <a:buFont typeface="Arial" charset="0"/>
              <a:buNone/>
            </a:pPr>
            <a:r>
              <a:rPr lang="en-US" sz="4000" dirty="0" smtClean="0">
                <a:latin typeface="Arial" charset="0"/>
                <a:cs typeface="Arial" charset="0"/>
              </a:rPr>
              <a:t>Hello Bill,</a:t>
            </a:r>
          </a:p>
          <a:p>
            <a:pPr>
              <a:buFont typeface="Arial" charset="0"/>
              <a:buNone/>
            </a:pPr>
            <a:endParaRPr lang="ru-RU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4322100" y="3664188"/>
            <a:ext cx="3960440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p3d extrusionH="57150">
              <a:bevelT w="57150" h="38100" prst="artDeco"/>
            </a:sp3d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Запятая обязательна</a:t>
            </a:r>
            <a:endParaRPr lang="ru-RU" sz="2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H="1" flipV="1">
            <a:off x="3632453" y="3463742"/>
            <a:ext cx="689647" cy="325298"/>
          </a:xfrm>
          <a:prstGeom prst="straightConnector1">
            <a:avLst/>
          </a:prstGeom>
          <a:ln w="41275">
            <a:tailEnd type="arrow"/>
          </a:ln>
          <a:effectLst>
            <a:outerShdw blurRad="50800" dist="50800" dir="5400000" algn="ctr" rotWithShape="0">
              <a:srgbClr val="FFFF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stCxn id="2" idx="1"/>
          </p:cNvCxnSpPr>
          <p:nvPr/>
        </p:nvCxnSpPr>
        <p:spPr>
          <a:xfrm flipH="1">
            <a:off x="2987824" y="3925798"/>
            <a:ext cx="1334276" cy="243110"/>
          </a:xfrm>
          <a:prstGeom prst="straightConnector1">
            <a:avLst/>
          </a:prstGeom>
          <a:ln w="41275">
            <a:tailEnd type="arrow"/>
          </a:ln>
          <a:effectLst>
            <a:outerShdw blurRad="50800" dist="50800" dir="5400000" algn="ctr" rotWithShape="0">
              <a:srgbClr val="FFFF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3131840" y="4181367"/>
            <a:ext cx="1190260" cy="831809"/>
          </a:xfrm>
          <a:prstGeom prst="straightConnector1">
            <a:avLst/>
          </a:prstGeom>
          <a:ln w="41275">
            <a:tailEnd type="arrow"/>
          </a:ln>
          <a:effectLst>
            <a:outerShdw blurRad="50800" dist="50800" dir="5400000" algn="ctr" rotWithShape="0">
              <a:srgbClr val="FFFF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368580" y="4581128"/>
            <a:ext cx="5261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ru-RU" sz="96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6012160" y="4869160"/>
            <a:ext cx="1368152" cy="936104"/>
          </a:xfrm>
          <a:prstGeom prst="line">
            <a:avLst/>
          </a:prstGeom>
          <a:ln w="762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2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7504" y="620688"/>
            <a:ext cx="8857928" cy="923925"/>
          </a:xfrm>
        </p:spPr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US" sz="4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en-US" sz="48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</a:t>
            </a: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ервое предложение:</a:t>
            </a:r>
            <a:b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короткое предложение,</a:t>
            </a:r>
            <a:b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sz="36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обращённое к адресату</a:t>
            </a:r>
            <a: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lang="ru-RU" sz="60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endParaRPr lang="ru-RU" sz="4800" b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662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3528" y="3717032"/>
            <a:ext cx="8496300" cy="40513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sz="3600" dirty="0" smtClean="0">
                <a:cs typeface="Tahoma" pitchFamily="34" charset="0"/>
              </a:rPr>
              <a:t>Thanks for you</a:t>
            </a:r>
            <a:r>
              <a:rPr lang="en-US" sz="3600" dirty="0">
                <a:cs typeface="Tahoma" pitchFamily="34" charset="0"/>
              </a:rPr>
              <a:t>r</a:t>
            </a:r>
            <a:r>
              <a:rPr lang="en-US" sz="3600" dirty="0" smtClean="0">
                <a:cs typeface="Tahoma" pitchFamily="34" charset="0"/>
              </a:rPr>
              <a:t> recent letter </a:t>
            </a:r>
            <a:r>
              <a:rPr lang="en-US" sz="3600" dirty="0" smtClean="0"/>
              <a:t>…</a:t>
            </a:r>
            <a:endParaRPr lang="en-US" sz="3600" dirty="0"/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sz="3600" dirty="0" smtClean="0">
                <a:cs typeface="Tahoma" pitchFamily="34" charset="0"/>
              </a:rPr>
              <a:t> T</a:t>
            </a:r>
            <a:r>
              <a:rPr lang="en-US" sz="3600" dirty="0" smtClean="0"/>
              <a:t>hanks </a:t>
            </a:r>
            <a:r>
              <a:rPr lang="en-US" sz="3600" dirty="0"/>
              <a:t>for writing back so quickly…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sz="3600" dirty="0">
                <a:solidFill>
                  <a:schemeClr val="hlink"/>
                </a:solidFill>
                <a:cs typeface="Tahoma" pitchFamily="34" charset="0"/>
              </a:rPr>
              <a:t> </a:t>
            </a:r>
            <a:r>
              <a:rPr lang="en-US" sz="3600" dirty="0" smtClean="0"/>
              <a:t>I </a:t>
            </a:r>
            <a:r>
              <a:rPr lang="en-US" sz="3600" dirty="0"/>
              <a:t>just wanted to let you know…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sz="3600" dirty="0">
                <a:solidFill>
                  <a:schemeClr val="hlink"/>
                </a:solidFill>
                <a:cs typeface="Tahoma" pitchFamily="34" charset="0"/>
              </a:rPr>
              <a:t> </a:t>
            </a:r>
            <a:r>
              <a:rPr lang="en-US" sz="3600" dirty="0" smtClean="0"/>
              <a:t>Sorry </a:t>
            </a:r>
            <a:r>
              <a:rPr lang="en-US" sz="3600" dirty="0"/>
              <a:t>I haven’t written for ages…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r>
              <a:rPr lang="en-US" sz="3600" dirty="0">
                <a:solidFill>
                  <a:schemeClr val="hlink"/>
                </a:solidFill>
                <a:cs typeface="Tahoma" pitchFamily="34" charset="0"/>
              </a:rPr>
              <a:t> </a:t>
            </a:r>
            <a:r>
              <a:rPr lang="en-US" sz="3600" dirty="0" smtClean="0">
                <a:cs typeface="Tahoma" pitchFamily="34" charset="0"/>
              </a:rPr>
              <a:t>I haven’t heard from you for some time…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ru-RU" sz="2800" dirty="0" smtClean="0">
              <a:cs typeface="Tahoma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en-US" sz="2800" dirty="0" smtClean="0">
              <a:cs typeface="Tahoma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en-US" sz="2800" dirty="0" smtClean="0">
              <a:cs typeface="Tahoma" pitchFamily="34" charset="0"/>
            </a:endParaRPr>
          </a:p>
          <a:p>
            <a:pPr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Wingdings" pitchFamily="2" charset="2"/>
              <a:buChar char="Ø"/>
              <a:defRPr/>
            </a:pPr>
            <a:endParaRPr lang="en-US" sz="2800" dirty="0"/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en-US" sz="2800" dirty="0"/>
          </a:p>
          <a:p>
            <a:pPr marL="274320" indent="-274320" fontAlgn="auto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Arial" charset="0"/>
              <a:buNone/>
              <a:defRPr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7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Прямая со стрелкой 15"/>
          <p:cNvCxnSpPr/>
          <p:nvPr/>
        </p:nvCxnSpPr>
        <p:spPr>
          <a:xfrm flipH="1" flipV="1">
            <a:off x="3563888" y="5517232"/>
            <a:ext cx="2734684" cy="440236"/>
          </a:xfrm>
          <a:prstGeom prst="straightConnector1">
            <a:avLst/>
          </a:prstGeom>
          <a:ln w="41275">
            <a:tailEnd type="arrow"/>
          </a:ln>
          <a:effectLst>
            <a:outerShdw blurRad="50800" dist="50800" dir="5400000" algn="ctr" rotWithShape="0">
              <a:srgbClr val="FFFF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stCxn id="6" idx="1"/>
          </p:cNvCxnSpPr>
          <p:nvPr/>
        </p:nvCxnSpPr>
        <p:spPr>
          <a:xfrm flipH="1" flipV="1">
            <a:off x="5508104" y="3717032"/>
            <a:ext cx="792088" cy="280799"/>
          </a:xfrm>
          <a:prstGeom prst="straightConnector1">
            <a:avLst/>
          </a:prstGeom>
          <a:ln w="41275">
            <a:tailEnd type="arrow"/>
          </a:ln>
          <a:effectLst>
            <a:outerShdw blurRad="50800" dist="50800" dir="5400000" algn="ctr" rotWithShape="0">
              <a:srgbClr val="FFFF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6300192" y="3336111"/>
            <a:ext cx="2646789" cy="132343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p3d extrusionH="57150">
              <a:bevelT w="57150" h="38100" prst="artDeco"/>
            </a:sp3d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Помни о времени, в котором происходит действие!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89699" y="1453783"/>
            <a:ext cx="2646789" cy="1508105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p3d extrusionH="57150">
              <a:bevelT w="57150" h="38100" prst="artDeco"/>
            </a:sp3d>
          </a:bodyPr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Один абзац содержит информацию по одному вопросу</a:t>
            </a:r>
            <a:endParaRPr lang="ru-RU" sz="23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7544" y="116632"/>
            <a:ext cx="8280920" cy="923925"/>
          </a:xfrm>
        </p:spPr>
        <p:txBody>
          <a:bodyPr/>
          <a:lstStyle/>
          <a:p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</a:t>
            </a:r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одержание письма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51520" y="1124744"/>
            <a:ext cx="5807527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I’m glad to hear from you. Thanks for your letter. How are you getting on?</a:t>
            </a:r>
          </a:p>
          <a:p>
            <a:endParaRPr lang="en-US" sz="2400" dirty="0" smtClean="0"/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I’m having a great time here in London. </a:t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latin typeface="Arial" pitchFamily="34" charset="0"/>
                <a:cs typeface="Arial" pitchFamily="34" charset="0"/>
              </a:rPr>
              <a:t>We are staying at a nice hotel. 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dirty="0" smtClean="0">
                <a:latin typeface="Arial" pitchFamily="34" charset="0"/>
                <a:cs typeface="Arial" pitchFamily="34" charset="0"/>
              </a:rPr>
              <a:t>I have a lot of things to do. </a:t>
            </a:r>
            <a:r>
              <a:rPr lang="en-US" sz="2400" b="1" i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Yesterday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we visited the Tower of London and walked along the streets.</a:t>
            </a:r>
          </a:p>
          <a:p>
            <a:endParaRPr lang="en-US" sz="2400" dirty="0">
              <a:latin typeface="Arial" pitchFamily="34" charset="0"/>
              <a:cs typeface="Arial" pitchFamily="34" charset="0"/>
            </a:endParaRPr>
          </a:p>
          <a:p>
            <a:r>
              <a:rPr lang="en-US" sz="2400" b="1" i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Tomorrow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we are going to the Covent Garden where I hope </a:t>
            </a:r>
            <a:r>
              <a:rPr lang="en-US" sz="2400" b="1" i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I’ll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 buy some presents for you. On Saturday we are going to a party near Wimbledon. I think it will be great</a:t>
            </a:r>
            <a:r>
              <a:rPr lang="ru-RU" sz="24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sz="2400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547664" y="4221088"/>
            <a:ext cx="4814044" cy="576064"/>
          </a:xfrm>
          <a:prstGeom prst="straightConnector1">
            <a:avLst/>
          </a:prstGeom>
          <a:ln w="41275">
            <a:tailEnd type="arrow"/>
          </a:ln>
          <a:effectLst>
            <a:outerShdw blurRad="50800" dist="50800" dir="5400000" algn="ctr" rotWithShape="0">
              <a:srgbClr val="FFFF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300192" y="5049180"/>
            <a:ext cx="2646789" cy="163121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  <a:sp3d extrusionH="57150">
              <a:bevelT w="57150" h="38100" prst="artDeco"/>
            </a:sp3d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Черты неофициального стиля: краткие формы, восклицания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2339752" y="6414152"/>
            <a:ext cx="4021955" cy="0"/>
          </a:xfrm>
          <a:prstGeom prst="straightConnector1">
            <a:avLst/>
          </a:prstGeom>
          <a:ln w="41275">
            <a:tailEnd type="arrow"/>
          </a:ln>
          <a:effectLst>
            <a:outerShdw blurRad="50800" dist="50800" dir="5400000" algn="ctr" rotWithShape="0">
              <a:srgbClr val="FFFF00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20482" grpId="0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Заключение:</a:t>
            </a:r>
            <a:br>
              <a:rPr lang="ru-RU" sz="6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приветы другим людям,</a:t>
            </a:r>
            <a:b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</a:br>
            <a:r>
              <a:rPr lang="ru-RU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подпись – ваше имя</a:t>
            </a:r>
            <a:endParaRPr lang="ru-RU" sz="6000" b="1" i="1" dirty="0">
              <a:solidFill>
                <a:schemeClr val="accent6">
                  <a:lumMod val="50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403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01625" y="1600200"/>
            <a:ext cx="8540750" cy="478155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US" sz="3200" dirty="0" smtClean="0">
                <a:latin typeface="Arial" pitchFamily="34" charset="0"/>
                <a:cs typeface="Arial" pitchFamily="34" charset="0"/>
              </a:rPr>
              <a:t>Please give my regards to…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ru-RU" sz="3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Give my love to Tom…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All the best,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Love,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Best wishes,</a:t>
            </a: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r>
              <a:rPr lang="en-US" sz="3200" dirty="0" smtClean="0">
                <a:solidFill>
                  <a:schemeClr val="hlin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dirty="0" smtClean="0">
                <a:latin typeface="Arial" pitchFamily="34" charset="0"/>
                <a:cs typeface="Arial" pitchFamily="34" charset="0"/>
              </a:rPr>
              <a:t>With love from,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0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0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0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0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Grp="1" noRot="1" noChangeArrowheads="1"/>
          </p:cNvSpPr>
          <p:nvPr>
            <p:ph sz="half" idx="2"/>
          </p:nvPr>
        </p:nvSpPr>
        <p:spPr>
          <a:xfrm>
            <a:off x="755576" y="2060848"/>
            <a:ext cx="4248472" cy="3024336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</a:pPr>
            <a:r>
              <a:rPr lang="en-US" sz="4800" dirty="0" smtClean="0">
                <a:latin typeface="Arial" pitchFamily="34" charset="0"/>
                <a:cs typeface="Arial" pitchFamily="34" charset="0"/>
              </a:rPr>
              <a:t>All the best,</a:t>
            </a:r>
          </a:p>
          <a:p>
            <a:pPr>
              <a:buFont typeface="Arial" charset="0"/>
              <a:buNone/>
            </a:pPr>
            <a:r>
              <a:rPr lang="en-US" sz="4800" dirty="0" smtClean="0">
                <a:latin typeface="Arial" pitchFamily="34" charset="0"/>
                <a:cs typeface="Arial" pitchFamily="34" charset="0"/>
              </a:rPr>
              <a:t>Olga</a:t>
            </a:r>
            <a:endParaRPr lang="ru-RU" sz="4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09650" y="676275"/>
            <a:ext cx="7123113" cy="923925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Подпись:</a:t>
            </a:r>
            <a:br>
              <a:rPr lang="ru-RU" sz="54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пишите имя,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никнейм</a:t>
            </a:r>
            <a:endParaRPr lang="ru-RU" sz="5400" b="1" dirty="0" smtClean="0">
              <a:solidFill>
                <a:schemeClr val="accent6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Rot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endParaRPr lang="ru-RU" smtClean="0"/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6516216" y="923925"/>
            <a:ext cx="224317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en-US" dirty="0" err="1" smtClean="0"/>
              <a:t>Domodedovo,Russia</a:t>
            </a:r>
            <a:endParaRPr lang="en-US" dirty="0"/>
          </a:p>
          <a:p>
            <a:pPr eaLnBrk="1" hangingPunct="1"/>
            <a:r>
              <a:rPr lang="en-US" dirty="0" smtClean="0"/>
              <a:t>January, 23</a:t>
            </a:r>
            <a:endParaRPr lang="ru-RU" dirty="0"/>
          </a:p>
        </p:txBody>
      </p:sp>
      <p:sp>
        <p:nvSpPr>
          <p:cNvPr id="10245" name="Text Box 6"/>
          <p:cNvSpPr txBox="1">
            <a:spLocks noChangeArrowheads="1"/>
          </p:cNvSpPr>
          <p:nvPr/>
        </p:nvSpPr>
        <p:spPr bwMode="auto">
          <a:xfrm>
            <a:off x="539750" y="22764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251520" y="1412776"/>
            <a:ext cx="8784976" cy="535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en-US" dirty="0">
                <a:latin typeface="Arial" pitchFamily="34" charset="0"/>
                <a:cs typeface="Arial" pitchFamily="34" charset="0"/>
              </a:rPr>
              <a:t>Dear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Carol,</a:t>
            </a:r>
          </a:p>
          <a:p>
            <a:pPr eaLnBrk="1" hangingPunct="1"/>
            <a:endParaRPr lang="en-US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dirty="0">
                <a:latin typeface="Arial" pitchFamily="34" charset="0"/>
                <a:cs typeface="Arial" pitchFamily="34" charset="0"/>
              </a:rPr>
              <a:t>   I’m glad to hear from you. Thanks for your letter. How are you getting on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eaLnBrk="1" hangingPunct="1"/>
            <a:endParaRPr lang="en-US" dirty="0">
              <a:latin typeface="Arial" pitchFamily="34" charset="0"/>
              <a:cs typeface="Arial" pitchFamily="34" charset="0"/>
            </a:endParaRPr>
          </a:p>
          <a:p>
            <a:r>
              <a:rPr lang="en-US" i="1" u="sng" dirty="0" smtClean="0">
                <a:latin typeface="Arial" pitchFamily="34" charset="0"/>
                <a:cs typeface="Arial" pitchFamily="34" charset="0"/>
              </a:rPr>
              <a:t>In fact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 I enjoy staying here </a:t>
            </a:r>
            <a:r>
              <a:rPr lang="en-US" dirty="0">
                <a:latin typeface="Arial" pitchFamily="34" charset="0"/>
                <a:cs typeface="Arial" pitchFamily="34" charset="0"/>
              </a:rPr>
              <a:t>in London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. </a:t>
            </a:r>
            <a:r>
              <a:rPr lang="en-US" b="1" i="1" dirty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Yesterday</a:t>
            </a:r>
            <a:r>
              <a:rPr lang="en-US" dirty="0">
                <a:latin typeface="Arial" pitchFamily="34" charset="0"/>
                <a:cs typeface="Arial" pitchFamily="34" charset="0"/>
              </a:rPr>
              <a:t> we visited the Tower of London and walked along the streets.</a:t>
            </a:r>
          </a:p>
          <a:p>
            <a:endParaRPr lang="en-US" dirty="0">
              <a:latin typeface="Arial" pitchFamily="34" charset="0"/>
              <a:cs typeface="Arial" pitchFamily="34" charset="0"/>
            </a:endParaRPr>
          </a:p>
          <a:p>
            <a:r>
              <a:rPr lang="en-US" b="1" i="1" dirty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Tomorrow</a:t>
            </a:r>
            <a:r>
              <a:rPr lang="en-US" dirty="0">
                <a:latin typeface="Arial" pitchFamily="34" charset="0"/>
                <a:cs typeface="Arial" pitchFamily="34" charset="0"/>
              </a:rPr>
              <a:t> we are going to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visit Lego Land. </a:t>
            </a:r>
            <a:r>
              <a:rPr lang="en-US" dirty="0">
                <a:latin typeface="Arial" pitchFamily="34" charset="0"/>
                <a:cs typeface="Arial" pitchFamily="34" charset="0"/>
              </a:rPr>
              <a:t>On Saturday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we’ll </a:t>
            </a:r>
            <a:r>
              <a:rPr lang="en-US" dirty="0">
                <a:latin typeface="Arial" pitchFamily="34" charset="0"/>
                <a:cs typeface="Arial" pitchFamily="34" charset="0"/>
              </a:rPr>
              <a:t>going to a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party. </a:t>
            </a:r>
            <a:r>
              <a:rPr lang="en-US" dirty="0">
                <a:latin typeface="Arial" pitchFamily="34" charset="0"/>
                <a:cs typeface="Arial" pitchFamily="34" charset="0"/>
              </a:rPr>
              <a:t>I think it will be great</a:t>
            </a:r>
            <a:r>
              <a:rPr lang="ru-RU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en-US" b="1" dirty="0" smtClean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b="1" dirty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b="1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u="sng" dirty="0" smtClean="0">
                <a:latin typeface="Arial" pitchFamily="34" charset="0"/>
                <a:cs typeface="Arial" pitchFamily="34" charset="0"/>
              </a:rPr>
              <a:t>By </a:t>
            </a:r>
            <a:r>
              <a:rPr lang="en-US" u="sng" dirty="0">
                <a:latin typeface="Arial" pitchFamily="34" charset="0"/>
                <a:cs typeface="Arial" pitchFamily="34" charset="0"/>
              </a:rPr>
              <a:t>the way</a:t>
            </a:r>
            <a:r>
              <a:rPr lang="en-US" dirty="0">
                <a:latin typeface="Arial" pitchFamily="34" charset="0"/>
                <a:cs typeface="Arial" pitchFamily="34" charset="0"/>
              </a:rPr>
              <a:t>, did you enjoy your trip to Scotland?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Have </a:t>
            </a:r>
            <a:r>
              <a:rPr lang="en-US" dirty="0">
                <a:latin typeface="Arial" pitchFamily="34" charset="0"/>
                <a:cs typeface="Arial" pitchFamily="34" charset="0"/>
              </a:rPr>
              <a:t>you seen the Loch Ness monster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latin typeface="Arial" pitchFamily="34" charset="0"/>
                <a:cs typeface="Arial" pitchFamily="34" charset="0"/>
              </a:rPr>
              <a:t>I’m sorry but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I’ m short in time.</a:t>
            </a:r>
          </a:p>
          <a:p>
            <a:pPr eaLnBrk="1" hangingPunct="1"/>
            <a:endParaRPr lang="en-US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dirty="0">
                <a:latin typeface="Arial" pitchFamily="34" charset="0"/>
                <a:cs typeface="Arial" pitchFamily="34" charset="0"/>
              </a:rPr>
              <a:t>Best wishes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,</a:t>
            </a:r>
          </a:p>
          <a:p>
            <a:pPr eaLnBrk="1" hangingPunct="1"/>
            <a:endParaRPr lang="en-US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Tom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en-US" dirty="0"/>
              <a:t>    </a:t>
            </a:r>
            <a:endParaRPr lang="ru-RU" dirty="0"/>
          </a:p>
        </p:txBody>
      </p:sp>
      <p:sp>
        <p:nvSpPr>
          <p:cNvPr id="7" name="Rectangle 2"/>
          <p:cNvSpPr txBox="1">
            <a:spLocks noRot="1" noChangeArrowheads="1"/>
          </p:cNvSpPr>
          <p:nvPr/>
        </p:nvSpPr>
        <p:spPr bwMode="auto">
          <a:xfrm>
            <a:off x="428153" y="0"/>
            <a:ext cx="828092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200" kern="1200">
                <a:solidFill>
                  <a:schemeClr val="tx1"/>
                </a:solidFill>
                <a:latin typeface="+mj-lt"/>
                <a:ea typeface="Trebuchet MS" pitchFamily="34" charset="0"/>
                <a:cs typeface="Trebuchet MS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Verdana" pitchFamily="34" charset="0"/>
                <a:ea typeface="Trebuchet MS" pitchFamily="34" charset="0"/>
                <a:cs typeface="Trebuchet MS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Образец письма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7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7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7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7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72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7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72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Лето</Template>
  <TotalTime>985</TotalTime>
  <Words>346</Words>
  <Application>Microsoft Office PowerPoint</Application>
  <PresentationFormat>Экран (4:3)</PresentationFormat>
  <Paragraphs>92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Summer</vt:lpstr>
      <vt:lpstr>Презентация PowerPoint</vt:lpstr>
      <vt:lpstr>Презентация PowerPoint</vt:lpstr>
      <vt:lpstr> </vt:lpstr>
      <vt:lpstr> Обращение:  Dear + имя</vt:lpstr>
      <vt:lpstr> Первое предложение: короткое предложение,  обращённое к адресату </vt:lpstr>
      <vt:lpstr>Содержание письма</vt:lpstr>
      <vt:lpstr>Заключение: приветы другим людям, подпись – ваше имя</vt:lpstr>
      <vt:lpstr>Подпись: пишите имя, никнейм</vt:lpstr>
      <vt:lpstr>Презентация PowerPoint</vt:lpstr>
      <vt:lpstr>Слова-связки</vt:lpstr>
      <vt:lpstr>Dear (имя),  Thanks for your letter, it was nice to hear from you. I'm sorry I couldn't reply straightaway. I was busy with my schoolwork.  You asked me about (пишем о теме, которой интересуется написавший нам письмо). Well, (отвечаем на его вопросы).  By the way, (задаем три своих вопроса в отдельных предложениях)  Oh, I have to go now. I promised my Mum to clean the kitchen.   Looking forward to hearing from you soon.  All the best,  Твоё имя </vt:lpstr>
      <vt:lpstr>1.http://auspost.com.au/education/letterwriting/media/interactives/pers-letter-dragdrop.asp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Letters</dc:title>
  <dc:creator>Lena</dc:creator>
  <cp:lastModifiedBy>Людмила</cp:lastModifiedBy>
  <cp:revision>49</cp:revision>
  <dcterms:created xsi:type="dcterms:W3CDTF">2011-02-28T08:47:35Z</dcterms:created>
  <dcterms:modified xsi:type="dcterms:W3CDTF">2013-01-18T06:21:40Z</dcterms:modified>
</cp:coreProperties>
</file>