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3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7D726-2EBE-4FBB-90E2-3AB9803550A6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4B250-7511-42B7-A2DF-FC091042C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Скороговорка</a:t>
            </a:r>
            <a:r>
              <a:rPr lang="ru-RU" baseline="0" dirty="0" smtClean="0"/>
              <a:t> произносится в быстром темпе.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4B250-7511-42B7-A2DF-FC091042C2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0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B79-3D7F-43EF-9260-C6375854D590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9679-2C21-4E67-9B75-099CFE9238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B79-3D7F-43EF-9260-C6375854D590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9679-2C21-4E67-9B75-099CFE92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B79-3D7F-43EF-9260-C6375854D590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9679-2C21-4E67-9B75-099CFE92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B79-3D7F-43EF-9260-C6375854D590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9679-2C21-4E67-9B75-099CFE9238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B79-3D7F-43EF-9260-C6375854D590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9679-2C21-4E67-9B75-099CFE92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B79-3D7F-43EF-9260-C6375854D590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9679-2C21-4E67-9B75-099CFE9238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B79-3D7F-43EF-9260-C6375854D590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9679-2C21-4E67-9B75-099CFE9238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B79-3D7F-43EF-9260-C6375854D590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9679-2C21-4E67-9B75-099CFE92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B79-3D7F-43EF-9260-C6375854D590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9679-2C21-4E67-9B75-099CFE92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B79-3D7F-43EF-9260-C6375854D590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9679-2C21-4E67-9B75-099CFE92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B79-3D7F-43EF-9260-C6375854D590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9679-2C21-4E67-9B75-099CFE9238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70FB79-3D7F-43EF-9260-C6375854D590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539679-2C21-4E67-9B75-099CFE9238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293096"/>
            <a:ext cx="6512511" cy="2081168"/>
          </a:xfrm>
        </p:spPr>
        <p:txBody>
          <a:bodyPr/>
          <a:lstStyle/>
          <a:p>
            <a:pPr algn="just"/>
            <a:r>
              <a:rPr lang="en-US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EnglishAlphabet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ru-RU" sz="20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ЗоринаСветлана</a:t>
            </a:r>
            <a:r>
              <a:rPr lang="ru-RU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ru-RU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по материалам </a:t>
            </a: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Thomson </a:t>
            </a:r>
            <a:r>
              <a:rPr lang="en-US" sz="20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Heinle</a:t>
            </a: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 Jennifer Heath</a:t>
            </a:r>
            <a:endParaRPr lang="ru-RU" sz="2000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06" y="1124744"/>
            <a:ext cx="482453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3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77855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Ingrid is an insect,</a:t>
            </a:r>
          </a:p>
          <a:p>
            <a:r>
              <a:rPr lang="en-US" sz="2800" b="1" dirty="0" smtClean="0"/>
              <a:t>And she is always cold.</a:t>
            </a:r>
          </a:p>
          <a:p>
            <a:r>
              <a:rPr lang="en-US" sz="2800" b="1" dirty="0" smtClean="0"/>
              <a:t>She lives in an igloo,</a:t>
            </a:r>
          </a:p>
          <a:p>
            <a:r>
              <a:rPr lang="en-US" sz="2800" b="1" dirty="0" smtClean="0"/>
              <a:t>At the North Pole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accent6"/>
                </a:solidFill>
              </a:rPr>
              <a:t>I </a:t>
            </a:r>
            <a:r>
              <a:rPr lang="en-US" sz="6000" dirty="0" err="1" smtClean="0">
                <a:solidFill>
                  <a:schemeClr val="accent6"/>
                </a:solidFill>
              </a:rPr>
              <a:t>i</a:t>
            </a:r>
            <a:endParaRPr lang="ru-RU" sz="6000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38437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90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529883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Johnny`s a jester. He comes from France.</a:t>
            </a:r>
          </a:p>
          <a:p>
            <a:r>
              <a:rPr lang="en-US" sz="2000" b="1" dirty="0" smtClean="0"/>
              <a:t>He loves to sing and jump and dance.</a:t>
            </a:r>
          </a:p>
          <a:p>
            <a:r>
              <a:rPr lang="en-US" sz="2000" b="1" dirty="0" smtClean="0"/>
              <a:t>H makes the children laugh and laugh.</a:t>
            </a:r>
          </a:p>
          <a:p>
            <a:r>
              <a:rPr lang="en-US" sz="2000" b="1" dirty="0" smtClean="0"/>
              <a:t>He`s a jolly jester with a long red scarf!</a:t>
            </a:r>
          </a:p>
          <a:p>
            <a:endParaRPr lang="en-US" sz="2000" b="1" dirty="0"/>
          </a:p>
          <a:p>
            <a:r>
              <a:rPr lang="en-US" sz="2000" b="1" dirty="0" smtClean="0"/>
              <a:t>Oh Jonny, jolly Jonny!</a:t>
            </a:r>
          </a:p>
          <a:p>
            <a:r>
              <a:rPr lang="en-US" sz="2000" b="1" dirty="0" smtClean="0"/>
              <a:t>Jonny makes the children laugh.</a:t>
            </a:r>
          </a:p>
          <a:p>
            <a:r>
              <a:rPr lang="en-US" sz="2000" b="1" dirty="0"/>
              <a:t>Oh Jonny, jolly Jonny!</a:t>
            </a:r>
          </a:p>
          <a:p>
            <a:r>
              <a:rPr lang="en-US" sz="2000" b="1" dirty="0"/>
              <a:t>He`s a jolly jester with a long red scarf!</a:t>
            </a:r>
          </a:p>
          <a:p>
            <a:endParaRPr lang="en-US" sz="2000" dirty="0"/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5373216"/>
            <a:ext cx="6383538" cy="936103"/>
          </a:xfrm>
        </p:spPr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</a:rPr>
              <a:t>J </a:t>
            </a:r>
            <a:r>
              <a:rPr lang="en-US" sz="6000" dirty="0" err="1" smtClean="0">
                <a:solidFill>
                  <a:srgbClr val="FF0000"/>
                </a:solidFill>
              </a:rPr>
              <a:t>j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38437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37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-99392"/>
            <a:ext cx="3694114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Kylie the kangaroo likes the king`s kite!</a:t>
            </a:r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92D050"/>
                </a:solidFill>
              </a:rPr>
              <a:t>K </a:t>
            </a:r>
            <a:r>
              <a:rPr lang="en-US" sz="6000" dirty="0" err="1" smtClean="0">
                <a:solidFill>
                  <a:srgbClr val="92D050"/>
                </a:solidFill>
              </a:rPr>
              <a:t>k</a:t>
            </a:r>
            <a:endParaRPr lang="ru-RU" sz="6000" dirty="0"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374441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84532"/>
            <a:ext cx="352839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84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4499992" y="1268760"/>
            <a:ext cx="4114800" cy="3127806"/>
          </a:xfrm>
        </p:spPr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13859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Ten lovely lollipops in a jar.</a:t>
            </a:r>
          </a:p>
          <a:p>
            <a:r>
              <a:rPr lang="en-US" sz="2400" b="1" dirty="0" smtClean="0"/>
              <a:t>Lovely lollipops to lock in the car.</a:t>
            </a:r>
          </a:p>
          <a:p>
            <a:r>
              <a:rPr lang="en-US" sz="2400" b="1" dirty="0" smtClean="0"/>
              <a:t>One lovely lollipop in my tummy!</a:t>
            </a:r>
          </a:p>
          <a:p>
            <a:r>
              <a:rPr lang="en-US" sz="2400" b="1" dirty="0" smtClean="0"/>
              <a:t>Nine lovely lollipops!</a:t>
            </a:r>
          </a:p>
          <a:p>
            <a:r>
              <a:rPr lang="en-US" sz="2400" b="1" dirty="0" smtClean="0"/>
              <a:t>Yummy! Yummy! Yummy!</a:t>
            </a: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</a:rPr>
              <a:t>L </a:t>
            </a:r>
            <a:r>
              <a:rPr lang="en-US" sz="6000" dirty="0" err="1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31236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5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778554"/>
          </a:xfrm>
        </p:spPr>
        <p:txBody>
          <a:bodyPr>
            <a:normAutofit fontScale="25000" lnSpcReduction="20000"/>
          </a:bodyPr>
          <a:lstStyle/>
          <a:p>
            <a:r>
              <a:rPr lang="en-US" sz="8600" b="1" dirty="0" smtClean="0"/>
              <a:t>Monday morning in the month of May,</a:t>
            </a:r>
          </a:p>
          <a:p>
            <a:r>
              <a:rPr lang="en-US" sz="8600" b="1" dirty="0" smtClean="0"/>
              <a:t>I fly to the moon and to the Milky Way.</a:t>
            </a:r>
          </a:p>
          <a:p>
            <a:r>
              <a:rPr lang="en-US" sz="8600" b="1" dirty="0" smtClean="0"/>
              <a:t>Mike the monkey and  Mary the mouse,</a:t>
            </a:r>
          </a:p>
          <a:p>
            <a:r>
              <a:rPr lang="en-US" sz="8600" b="1" dirty="0" smtClean="0"/>
              <a:t>Stay at home to clean the house</a:t>
            </a:r>
            <a:r>
              <a:rPr lang="en-US" b="1" dirty="0" smtClean="0"/>
              <a:t>.</a:t>
            </a:r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</a:rPr>
              <a:t>M </a:t>
            </a:r>
            <a:r>
              <a:rPr lang="en-US" sz="6000" dirty="0" err="1" smtClean="0">
                <a:solidFill>
                  <a:schemeClr val="accent3">
                    <a:lumMod val="75000"/>
                  </a:schemeClr>
                </a:solidFill>
              </a:rPr>
              <a:t>m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38437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52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138594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</a:t>
            </a:r>
            <a:r>
              <a:rPr lang="en-US" sz="2400" b="1" dirty="0" smtClean="0"/>
              <a:t>Blow your nose!’ said Uncle Nick.</a:t>
            </a:r>
          </a:p>
          <a:p>
            <a:r>
              <a:rPr lang="en-US" sz="2400" b="1" dirty="0" smtClean="0"/>
              <a:t>“No, no, no!” said Faye.</a:t>
            </a:r>
          </a:p>
          <a:p>
            <a:r>
              <a:rPr lang="en-US" sz="2400" b="1" dirty="0" smtClean="0"/>
              <a:t>“Naughty girl!” said Uncle Nick,</a:t>
            </a:r>
          </a:p>
          <a:p>
            <a:r>
              <a:rPr lang="en-US" sz="2400" b="1" dirty="0" smtClean="0"/>
              <a:t>“No cake for you today!”</a:t>
            </a: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437112"/>
            <a:ext cx="6383538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N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45638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7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426626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Olly</a:t>
            </a:r>
            <a:r>
              <a:rPr lang="en-US" sz="2400" b="1" dirty="0" smtClean="0"/>
              <a:t> the Octopus.</a:t>
            </a:r>
            <a:r>
              <a:rPr lang="en-US" sz="2400" b="1" dirty="0"/>
              <a:t> </a:t>
            </a:r>
            <a:r>
              <a:rPr lang="en-US" sz="2400" b="1" dirty="0" err="1"/>
              <a:t>Olly</a:t>
            </a:r>
            <a:r>
              <a:rPr lang="en-US" sz="2400" b="1" dirty="0"/>
              <a:t> the Octopus.</a:t>
            </a:r>
            <a:endParaRPr lang="ru-RU" sz="2400" b="1" dirty="0"/>
          </a:p>
          <a:p>
            <a:r>
              <a:rPr lang="en-US" sz="2400" b="1" dirty="0" smtClean="0"/>
              <a:t>He often eats brown and orange fish.</a:t>
            </a:r>
          </a:p>
          <a:p>
            <a:r>
              <a:rPr lang="en-US" sz="2400" b="1" dirty="0" smtClean="0"/>
              <a:t>Olga the Ostrich.</a:t>
            </a:r>
            <a:r>
              <a:rPr lang="en-US" sz="2400" b="1" dirty="0"/>
              <a:t> Olga the Ostrich.</a:t>
            </a:r>
            <a:endParaRPr lang="ru-RU" sz="2400" b="1" dirty="0"/>
          </a:p>
          <a:p>
            <a:r>
              <a:rPr lang="en-US" sz="2400" b="1" dirty="0" smtClean="0"/>
              <a:t>She often eats olives in a dish.</a:t>
            </a: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437112"/>
            <a:ext cx="6383538" cy="1143000"/>
          </a:xfrm>
        </p:spPr>
        <p:txBody>
          <a:bodyPr/>
          <a:lstStyle/>
          <a:p>
            <a:r>
              <a:rPr lang="en-US" sz="6000" dirty="0" smtClean="0">
                <a:solidFill>
                  <a:srgbClr val="FFC000"/>
                </a:solidFill>
              </a:rPr>
              <a:t>O </a:t>
            </a:r>
            <a:r>
              <a:rPr lang="en-US" sz="6000" dirty="0" err="1" smtClean="0">
                <a:solidFill>
                  <a:srgbClr val="FFC000"/>
                </a:solidFill>
              </a:rPr>
              <a:t>o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3600400" cy="186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456384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57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Peter put pens and pencils in Polly`s pocket.</a:t>
            </a:r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</a:rPr>
              <a:t>P </a:t>
            </a:r>
            <a:r>
              <a:rPr lang="en-US" sz="6000" dirty="0" err="1" smtClean="0">
                <a:solidFill>
                  <a:srgbClr val="FF0000"/>
                </a:solidFill>
              </a:rPr>
              <a:t>p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04036"/>
            <a:ext cx="352839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23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4499992" y="1268760"/>
            <a:ext cx="4114800" cy="3127806"/>
          </a:xfrm>
        </p:spPr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49863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Ask the queen a question quickly.</a:t>
            </a:r>
          </a:p>
          <a:p>
            <a:r>
              <a:rPr lang="en-US" sz="2800" b="1" dirty="0" smtClean="0"/>
              <a:t>Ask a question! It`s a quiz!</a:t>
            </a:r>
          </a:p>
          <a:p>
            <a:r>
              <a:rPr lang="en-US" sz="2800" b="1" dirty="0"/>
              <a:t>Ask the queen a question quickly.</a:t>
            </a:r>
          </a:p>
          <a:p>
            <a:r>
              <a:rPr lang="en-US" sz="2800" b="1" dirty="0" smtClean="0"/>
              <a:t>Ask the question quickly, Liz!</a:t>
            </a:r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C000"/>
                </a:solidFill>
              </a:rPr>
              <a:t>Q </a:t>
            </a:r>
            <a:r>
              <a:rPr lang="en-US" sz="6000" dirty="0" err="1" smtClean="0">
                <a:solidFill>
                  <a:srgbClr val="FFC000"/>
                </a:solidFill>
              </a:rPr>
              <a:t>q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288032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4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28261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Run, run, run, in the rain with me.</a:t>
            </a:r>
          </a:p>
          <a:p>
            <a:r>
              <a:rPr lang="en-US" sz="2400" b="1" dirty="0" smtClean="0"/>
              <a:t>Let`s run to the rainbow. Come and see!</a:t>
            </a:r>
          </a:p>
          <a:p>
            <a:r>
              <a:rPr lang="en-US" sz="2400" b="1" dirty="0" smtClean="0"/>
              <a:t>Let`s run, run, run! Let`s go! Come on!</a:t>
            </a:r>
          </a:p>
          <a:p>
            <a:r>
              <a:rPr lang="en-US" sz="2400" b="1" dirty="0" smtClean="0"/>
              <a:t>Let`s run to the rainbow. Sing the rainbow song!</a:t>
            </a: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92D050"/>
                </a:solidFill>
              </a:rPr>
              <a:t>R </a:t>
            </a:r>
            <a:r>
              <a:rPr lang="en-US" sz="6000" dirty="0" err="1" smtClean="0">
                <a:solidFill>
                  <a:srgbClr val="92D050"/>
                </a:solidFill>
              </a:rPr>
              <a:t>r</a:t>
            </a:r>
            <a:endParaRPr lang="ru-RU" sz="6000" dirty="0">
              <a:solidFill>
                <a:srgbClr val="92D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31236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3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293096"/>
            <a:ext cx="5637010" cy="2304256"/>
          </a:xfrm>
        </p:spPr>
        <p:txBody>
          <a:bodyPr>
            <a:normAutofit fontScale="32500" lnSpcReduction="20000"/>
          </a:bodyPr>
          <a:lstStyle/>
          <a:p>
            <a:endParaRPr lang="en-US" sz="4400" dirty="0" smtClean="0"/>
          </a:p>
          <a:p>
            <a:endParaRPr lang="en-US" sz="4400" dirty="0"/>
          </a:p>
          <a:p>
            <a:r>
              <a:rPr lang="en-US" sz="8000" b="1" dirty="0" smtClean="0"/>
              <a:t>Red apples, green apples.</a:t>
            </a:r>
          </a:p>
          <a:p>
            <a:r>
              <a:rPr lang="en-US" sz="8000" b="1" dirty="0" smtClean="0"/>
              <a:t>On the apple tree.</a:t>
            </a:r>
          </a:p>
          <a:p>
            <a:r>
              <a:rPr lang="en-US" sz="8000" b="1" dirty="0" smtClean="0"/>
              <a:t>Two apples, three apples,</a:t>
            </a:r>
          </a:p>
          <a:p>
            <a:r>
              <a:rPr lang="en-US" sz="8000" b="1" dirty="0" smtClean="0"/>
              <a:t>Lots for you and me.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A </a:t>
            </a:r>
            <a:r>
              <a:rPr lang="en-US" sz="8000" dirty="0" err="1" smtClean="0">
                <a:solidFill>
                  <a:srgbClr val="FF0000"/>
                </a:solidFill>
              </a:rPr>
              <a:t>a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320479" cy="237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81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Six slow snails.</a:t>
            </a:r>
          </a:p>
          <a:p>
            <a:r>
              <a:rPr lang="en-US" sz="2800" b="1" dirty="0" smtClean="0"/>
              <a:t>Seven spooky spiders!</a:t>
            </a:r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92D050"/>
                </a:solidFill>
              </a:rPr>
              <a:t>S </a:t>
            </a:r>
            <a:r>
              <a:rPr lang="en-US" sz="6000" dirty="0" err="1" smtClean="0">
                <a:solidFill>
                  <a:srgbClr val="92D050"/>
                </a:solidFill>
              </a:rPr>
              <a:t>s</a:t>
            </a:r>
            <a:endParaRPr lang="ru-RU" sz="6000" dirty="0"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46" y="2636912"/>
            <a:ext cx="396044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388843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2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584" y="980728"/>
            <a:ext cx="3694114" cy="324036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What`s the time? It`s twelve o`clock.</a:t>
            </a:r>
          </a:p>
          <a:p>
            <a:r>
              <a:rPr lang="en-US" sz="2400" b="1" dirty="0" smtClean="0"/>
              <a:t>Where`s the train? It`s one o`clock!</a:t>
            </a:r>
          </a:p>
          <a:p>
            <a:r>
              <a:rPr lang="en-US" sz="2400" b="1" dirty="0" smtClean="0"/>
              <a:t>Here`s the train! It`s two o`clock!</a:t>
            </a:r>
          </a:p>
          <a:p>
            <a:r>
              <a:rPr lang="en-US" sz="2400" b="1" dirty="0" smtClean="0"/>
              <a:t>Tick, tock, tick, tock.</a:t>
            </a:r>
          </a:p>
          <a:p>
            <a:r>
              <a:rPr lang="en-US" sz="2400" b="1" dirty="0"/>
              <a:t>Tick, tock, tick</a:t>
            </a:r>
            <a:r>
              <a:rPr lang="en-US" sz="2400" b="1" dirty="0" smtClean="0"/>
              <a:t>, tock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bg2">
                    <a:lumMod val="75000"/>
                  </a:schemeClr>
                </a:solidFill>
              </a:rPr>
              <a:t>T </a:t>
            </a:r>
            <a:r>
              <a:rPr lang="en-US" sz="6000" dirty="0" err="1" smtClean="0">
                <a:solidFill>
                  <a:schemeClr val="bg2">
                    <a:lumMod val="75000"/>
                  </a:schemeClr>
                </a:solidFill>
              </a:rPr>
              <a:t>t</a:t>
            </a:r>
            <a:endParaRPr lang="ru-RU" sz="6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37241"/>
            <a:ext cx="3816424" cy="239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32207"/>
            <a:ext cx="3816424" cy="221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38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35461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Under the umbrella! Quick!</a:t>
            </a:r>
          </a:p>
          <a:p>
            <a:r>
              <a:rPr lang="en-US" sz="2800" b="1" dirty="0" smtClean="0"/>
              <a:t>Don`t get wet! Don`t get sick!</a:t>
            </a:r>
          </a:p>
          <a:p>
            <a:r>
              <a:rPr lang="en-US" sz="2800" b="1" dirty="0" smtClean="0"/>
              <a:t>My umbrella is too small.</a:t>
            </a:r>
          </a:p>
          <a:p>
            <a:r>
              <a:rPr lang="en-US" sz="2800" b="1" dirty="0" smtClean="0"/>
              <a:t>You are all wet. You are too tall!</a:t>
            </a:r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</a:rPr>
              <a:t>U </a:t>
            </a:r>
            <a:r>
              <a:rPr lang="en-US" sz="6000" dirty="0" err="1" smtClean="0">
                <a:solidFill>
                  <a:srgbClr val="FF0000"/>
                </a:solidFill>
              </a:rPr>
              <a:t>u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45882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94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479477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Hurray! Hurray! Hurray!</a:t>
            </a:r>
          </a:p>
          <a:p>
            <a:r>
              <a:rPr lang="en-US" sz="2400" b="1" dirty="0" smtClean="0"/>
              <a:t>Say “hello” to the ice cream man.</a:t>
            </a:r>
          </a:p>
          <a:p>
            <a:r>
              <a:rPr lang="en-US" sz="2400" b="1" dirty="0" smtClean="0"/>
              <a:t>Hello! Hello! Hello!</a:t>
            </a:r>
          </a:p>
          <a:p>
            <a:r>
              <a:rPr lang="en-US" sz="2400" b="1" dirty="0" smtClean="0"/>
              <a:t>Vicky likes vanilla,</a:t>
            </a:r>
          </a:p>
          <a:p>
            <a:r>
              <a:rPr lang="en-US" sz="2400" b="1" dirty="0" smtClean="0"/>
              <a:t>And so does Victor!</a:t>
            </a:r>
          </a:p>
          <a:p>
            <a:r>
              <a:rPr lang="en-US" sz="2400" b="1" dirty="0" smtClean="0"/>
              <a:t>Say “goodbye” to the ice cream man.</a:t>
            </a:r>
          </a:p>
          <a:p>
            <a:r>
              <a:rPr lang="en-US" sz="2400" b="1" dirty="0" smtClean="0"/>
              <a:t>Here comes the ice cream van.</a:t>
            </a:r>
          </a:p>
          <a:p>
            <a:r>
              <a:rPr lang="en-US" sz="2400" b="1" dirty="0" smtClean="0"/>
              <a:t>Goodbye! Goodbye! Goodbye!</a:t>
            </a: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0"/>
            <a:ext cx="6383538" cy="191690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4563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57064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Wendy the worm doesn`t walk.</a:t>
            </a:r>
          </a:p>
          <a:p>
            <a:r>
              <a:rPr lang="en-US" sz="2400" b="1" dirty="0" smtClean="0"/>
              <a:t>Wendy the worm wiggles!</a:t>
            </a:r>
          </a:p>
          <a:p>
            <a:r>
              <a:rPr lang="en-US" sz="2400" b="1" dirty="0" smtClean="0"/>
              <a:t>Wendy the worm doesn`t talk.</a:t>
            </a:r>
          </a:p>
          <a:p>
            <a:r>
              <a:rPr lang="en-US" sz="2400" b="1" dirty="0" smtClean="0"/>
              <a:t>Wendy the worm giggles!</a:t>
            </a: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</a:rPr>
              <a:t>W </a:t>
            </a:r>
            <a:r>
              <a:rPr lang="en-US" sz="6000" dirty="0" err="1" smtClean="0">
                <a:solidFill>
                  <a:srgbClr val="FF0000"/>
                </a:solidFill>
              </a:rPr>
              <a:t>w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38437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18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Put six x-rays into a box, </a:t>
            </a:r>
            <a:r>
              <a:rPr lang="en-US" sz="2800" b="1" dirty="0" err="1" smtClean="0"/>
              <a:t>Dr</a:t>
            </a:r>
            <a:r>
              <a:rPr lang="en-US" sz="2800" b="1" dirty="0" smtClean="0"/>
              <a:t> Fox!</a:t>
            </a:r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X </a:t>
            </a:r>
            <a:r>
              <a:rPr lang="en-US" sz="6000" dirty="0" err="1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4563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06658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Sail a yellow yacht on the sea.</a:t>
            </a:r>
          </a:p>
          <a:p>
            <a:r>
              <a:rPr lang="en-US" sz="2400" b="1" dirty="0" smtClean="0"/>
              <a:t>Come with me! Come with me!</a:t>
            </a:r>
          </a:p>
          <a:p>
            <a:r>
              <a:rPr lang="en-US" sz="2400" b="1" dirty="0"/>
              <a:t>Sail a yellow yacht on the sea.</a:t>
            </a:r>
          </a:p>
          <a:p>
            <a:r>
              <a:rPr lang="en-US" sz="2400" b="1" dirty="0" smtClean="0"/>
              <a:t>We`ll all have fish for tea!</a:t>
            </a: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Y </a:t>
            </a:r>
            <a:r>
              <a:rPr lang="en-US" sz="6000" dirty="0" err="1" smtClean="0">
                <a:solidFill>
                  <a:srgbClr val="FFFF00"/>
                </a:solidFill>
              </a:rPr>
              <a:t>y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31236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0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Zig</a:t>
            </a:r>
            <a:r>
              <a:rPr lang="en-US" sz="2400" b="1" dirty="0" smtClean="0"/>
              <a:t> the zebra has got zigzags.</a:t>
            </a:r>
          </a:p>
          <a:p>
            <a:r>
              <a:rPr lang="en-US" sz="2400" b="1" dirty="0" smtClean="0"/>
              <a:t>How many zigzags has </a:t>
            </a:r>
            <a:r>
              <a:rPr lang="en-US" sz="2400" b="1" dirty="0" err="1" smtClean="0"/>
              <a:t>Zig</a:t>
            </a:r>
            <a:r>
              <a:rPr lang="en-US" sz="2400" b="1" dirty="0" smtClean="0"/>
              <a:t> the Zebra got?</a:t>
            </a: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7030A0"/>
                </a:solidFill>
              </a:rPr>
              <a:t>Z </a:t>
            </a:r>
            <a:r>
              <a:rPr lang="en-US" sz="6000" dirty="0" err="1" smtClean="0">
                <a:solidFill>
                  <a:srgbClr val="7030A0"/>
                </a:solidFill>
              </a:rPr>
              <a:t>z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16" y="1124744"/>
            <a:ext cx="374441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87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634538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smtClean="0"/>
              <a:t>A big ball, a blue ball,</a:t>
            </a:r>
          </a:p>
          <a:p>
            <a:r>
              <a:rPr lang="en-US" sz="2800" b="1" dirty="0" smtClean="0"/>
              <a:t>A big ball – look,</a:t>
            </a:r>
          </a:p>
          <a:p>
            <a:r>
              <a:rPr lang="en-US" sz="2800" b="1" dirty="0" smtClean="0"/>
              <a:t>Bill likes the blue ball,</a:t>
            </a:r>
          </a:p>
          <a:p>
            <a:r>
              <a:rPr lang="en-US" sz="2800" b="1" dirty="0" smtClean="0"/>
              <a:t>In his book.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B </a:t>
            </a:r>
            <a:r>
              <a:rPr lang="en-US" sz="6000" dirty="0" err="1" smtClean="0">
                <a:solidFill>
                  <a:schemeClr val="bg2">
                    <a:lumMod val="50000"/>
                  </a:schemeClr>
                </a:solidFill>
              </a:rPr>
              <a:t>b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16835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2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92257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Look at the cat sitting on the mat.</a:t>
            </a:r>
          </a:p>
          <a:p>
            <a:r>
              <a:rPr lang="en-US" sz="2400" b="1" dirty="0" smtClean="0"/>
              <a:t>Look at the rat sitting in the hat.</a:t>
            </a:r>
          </a:p>
          <a:p>
            <a:r>
              <a:rPr lang="en-US" sz="2400" b="1" dirty="0" smtClean="0"/>
              <a:t>The cat on the mat tries to catch the rat!</a:t>
            </a:r>
          </a:p>
          <a:p>
            <a:r>
              <a:rPr lang="en-US" sz="2400" b="1" dirty="0" smtClean="0"/>
              <a:t>Oh no! Look at that! The cat is too fat!</a:t>
            </a:r>
            <a:endParaRPr lang="en-US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 </a:t>
            </a:r>
            <a:r>
              <a:rPr lang="en-US" sz="6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  <a:endParaRPr lang="ru-RU" sz="6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1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4500995" y="908720"/>
            <a:ext cx="4114800" cy="3127806"/>
          </a:xfrm>
        </p:spPr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Dogs dig and dig.</a:t>
            </a:r>
          </a:p>
          <a:p>
            <a:r>
              <a:rPr lang="en-US" sz="2400" b="1" dirty="0" smtClean="0"/>
              <a:t>Dolphins dive and dive.</a:t>
            </a:r>
          </a:p>
          <a:p>
            <a:r>
              <a:rPr lang="en-US" sz="2400" b="1" dirty="0" smtClean="0"/>
              <a:t>I play the drum.</a:t>
            </a:r>
          </a:p>
          <a:p>
            <a:r>
              <a:rPr lang="en-US" sz="2400" b="1" dirty="0" smtClean="0"/>
              <a:t>One, two, three, four, five.</a:t>
            </a: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accent6"/>
                </a:solidFill>
              </a:rPr>
              <a:t>D </a:t>
            </a:r>
            <a:r>
              <a:rPr lang="en-US" sz="6000" dirty="0" err="1" smtClean="0">
                <a:solidFill>
                  <a:schemeClr val="accent6"/>
                </a:solidFill>
              </a:rPr>
              <a:t>d</a:t>
            </a:r>
            <a:endParaRPr lang="ru-RU" sz="6000" dirty="0">
              <a:solidFill>
                <a:schemeClr val="accent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816424" cy="193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41526"/>
            <a:ext cx="3816424" cy="231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96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Eddie the elephant has eggs every day.</a:t>
            </a:r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 </a:t>
            </a:r>
            <a:r>
              <a:rPr lang="en-US" sz="6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</a:t>
            </a:r>
            <a:endParaRPr lang="ru-RU" sz="6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75428"/>
            <a:ext cx="295232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07676"/>
            <a:ext cx="2000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25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138594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my garden, at my house,</a:t>
            </a:r>
          </a:p>
          <a:p>
            <a:r>
              <a:rPr lang="en-US" sz="2400" dirty="0" smtClean="0"/>
              <a:t>I feed my fish and my pet mouse.</a:t>
            </a:r>
          </a:p>
          <a:p>
            <a:r>
              <a:rPr lang="en-US" sz="2400" dirty="0" smtClean="0"/>
              <a:t>I also feed my big fat dog,</a:t>
            </a:r>
          </a:p>
          <a:p>
            <a:r>
              <a:rPr lang="en-US" sz="2400" dirty="0" smtClean="0"/>
              <a:t>And then I feed my funny frog.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bg2">
                    <a:lumMod val="75000"/>
                  </a:schemeClr>
                </a:solidFill>
              </a:rPr>
              <a:t>F </a:t>
            </a:r>
            <a:r>
              <a:rPr lang="en-US" sz="6000" dirty="0" err="1" smtClean="0">
                <a:solidFill>
                  <a:schemeClr val="bg2">
                    <a:lumMod val="75000"/>
                  </a:schemeClr>
                </a:solidFill>
              </a:rPr>
              <a:t>f</a:t>
            </a:r>
            <a:endParaRPr lang="ru-RU" sz="6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548679"/>
            <a:ext cx="3594323" cy="216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96399"/>
            <a:ext cx="3594323" cy="193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6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42662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Gary`s got a go-cart in the garage!</a:t>
            </a:r>
          </a:p>
          <a:p>
            <a:r>
              <a:rPr lang="en-US" sz="2400" b="1" dirty="0" smtClean="0"/>
              <a:t>Go, Gary, go! Go, Gary, go!</a:t>
            </a:r>
          </a:p>
          <a:p>
            <a:r>
              <a:rPr lang="en-US" sz="2400" b="1" dirty="0"/>
              <a:t>Gary`s got a go-cart in the </a:t>
            </a:r>
            <a:r>
              <a:rPr lang="en-US" sz="2400" b="1" dirty="0" smtClean="0"/>
              <a:t>garage</a:t>
            </a:r>
          </a:p>
          <a:p>
            <a:r>
              <a:rPr lang="en-US" sz="2400" b="1" dirty="0"/>
              <a:t>Go, Gary, go! Go, Gary, go!</a:t>
            </a:r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G </a:t>
            </a:r>
            <a:r>
              <a:rPr lang="en-US" sz="6000" dirty="0" err="1" smtClean="0"/>
              <a:t>g</a:t>
            </a:r>
            <a:endParaRPr lang="ru-RU" sz="6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6004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8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570642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Happy Henry Hamster`s got a hat on his head.</a:t>
            </a:r>
          </a:p>
          <a:p>
            <a:r>
              <a:rPr lang="en-US" sz="1800" b="1" dirty="0" smtClean="0"/>
              <a:t>He`s got a new house, and he`s got a new bed.</a:t>
            </a:r>
          </a:p>
          <a:p>
            <a:r>
              <a:rPr lang="en-US" sz="1800" b="1" dirty="0" smtClean="0"/>
              <a:t>Happy Henry Hamster is as happy as can be.</a:t>
            </a:r>
          </a:p>
          <a:p>
            <a:r>
              <a:rPr lang="en-US" sz="1800" b="1" dirty="0" smtClean="0"/>
              <a:t>He loughs all day, </a:t>
            </a:r>
            <a:r>
              <a:rPr lang="en-US" sz="1800" b="1" dirty="0" err="1" smtClean="0"/>
              <a:t>hee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hee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heee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hee</a:t>
            </a:r>
            <a:r>
              <a:rPr lang="en-US" sz="1800" b="1" dirty="0" smtClean="0"/>
              <a:t>!</a:t>
            </a:r>
          </a:p>
          <a:p>
            <a:r>
              <a:rPr lang="en-US" sz="1800" b="1" dirty="0"/>
              <a:t>He loughs all day, </a:t>
            </a:r>
            <a:r>
              <a:rPr lang="en-US" sz="1800" b="1" dirty="0" err="1"/>
              <a:t>hee</a:t>
            </a:r>
            <a:r>
              <a:rPr lang="en-US" sz="1800" b="1" dirty="0"/>
              <a:t> </a:t>
            </a:r>
            <a:r>
              <a:rPr lang="en-US" sz="1800" b="1" dirty="0" err="1"/>
              <a:t>hee</a:t>
            </a:r>
            <a:r>
              <a:rPr lang="en-US" sz="1800" b="1" dirty="0"/>
              <a:t> </a:t>
            </a:r>
            <a:r>
              <a:rPr lang="en-US" sz="1800" b="1" dirty="0" err="1"/>
              <a:t>heee</a:t>
            </a:r>
            <a:r>
              <a:rPr lang="en-US" sz="1800" b="1" dirty="0"/>
              <a:t> </a:t>
            </a:r>
            <a:r>
              <a:rPr lang="en-US" sz="1800" b="1" dirty="0" err="1"/>
              <a:t>hee</a:t>
            </a:r>
            <a:r>
              <a:rPr lang="en-US" sz="1800" b="1" dirty="0"/>
              <a:t>!</a:t>
            </a:r>
          </a:p>
          <a:p>
            <a:r>
              <a:rPr lang="en-US" sz="1800" b="1" dirty="0"/>
              <a:t>Happy Henry Hamster is as happy as can be.</a:t>
            </a:r>
          </a:p>
          <a:p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H </a:t>
            </a:r>
            <a:r>
              <a:rPr lang="en-US" sz="6000" dirty="0" err="1" smtClean="0"/>
              <a:t>h</a:t>
            </a:r>
            <a:endParaRPr lang="ru-RU" sz="6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99" y="1124744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64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255</TotalTime>
  <Words>839</Words>
  <Application>Microsoft Office PowerPoint</Application>
  <PresentationFormat>Экран (4:3)</PresentationFormat>
  <Paragraphs>134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EnglishAlphabet  ЗоринаСветлана по материалам Thomson Heinle, Jennifer Heath</vt:lpstr>
      <vt:lpstr>A a</vt:lpstr>
      <vt:lpstr>B b</vt:lpstr>
      <vt:lpstr>C c</vt:lpstr>
      <vt:lpstr>D d</vt:lpstr>
      <vt:lpstr>E e</vt:lpstr>
      <vt:lpstr>F f</vt:lpstr>
      <vt:lpstr>G g</vt:lpstr>
      <vt:lpstr>H h</vt:lpstr>
      <vt:lpstr>I i</vt:lpstr>
      <vt:lpstr>J j</vt:lpstr>
      <vt:lpstr>K k</vt:lpstr>
      <vt:lpstr>L l</vt:lpstr>
      <vt:lpstr>M m</vt:lpstr>
      <vt:lpstr>N n</vt:lpstr>
      <vt:lpstr>O o</vt:lpstr>
      <vt:lpstr>P p</vt:lpstr>
      <vt:lpstr>Q q</vt:lpstr>
      <vt:lpstr>R r</vt:lpstr>
      <vt:lpstr>S s</vt:lpstr>
      <vt:lpstr>T t</vt:lpstr>
      <vt:lpstr>U u</vt:lpstr>
      <vt:lpstr>V v</vt:lpstr>
      <vt:lpstr>W w</vt:lpstr>
      <vt:lpstr>X x</vt:lpstr>
      <vt:lpstr>Y y</vt:lpstr>
      <vt:lpstr>Z z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</dc:title>
  <dc:creator>К-мир</dc:creator>
  <cp:lastModifiedBy>К-мир</cp:lastModifiedBy>
  <cp:revision>29</cp:revision>
  <dcterms:created xsi:type="dcterms:W3CDTF">2012-10-28T14:29:49Z</dcterms:created>
  <dcterms:modified xsi:type="dcterms:W3CDTF">2012-11-04T13:05:07Z</dcterms:modified>
</cp:coreProperties>
</file>