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70" r:id="rId5"/>
    <p:sldId id="271" r:id="rId6"/>
    <p:sldId id="262" r:id="rId7"/>
    <p:sldId id="265" r:id="rId8"/>
    <p:sldId id="257" r:id="rId9"/>
    <p:sldId id="258" r:id="rId10"/>
    <p:sldId id="259" r:id="rId11"/>
    <p:sldId id="260" r:id="rId12"/>
    <p:sldId id="261" r:id="rId13"/>
    <p:sldId id="268" r:id="rId14"/>
    <p:sldId id="263" r:id="rId15"/>
    <p:sldId id="264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6D46110-A88E-499F-AF36-A2B689164929}" type="datetimeFigureOut">
              <a:rPr lang="ru-RU"/>
              <a:pPr/>
              <a:t>01.01.2006</a:t>
            </a:fld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4ABE0B4-0FFD-49FF-A2C4-DA0A92CE2E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7595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9792F0-01B1-449F-9C40-81FFD797B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9D016-F18B-4039-B1C6-FA2630165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97A8-73ED-4BC2-B37C-B8C5F9B68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3D88B-8E18-40DE-9CCA-CA9747985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1484F-180B-4FF6-B012-CA1B592E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25B31-4610-4E5F-BC56-B9ADF1374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F92B0-C1A8-4E05-9606-E048D70D7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EDC0C-9864-485C-9395-69EFA3961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1B2C7-6133-4814-813C-79D3D564E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C2D5-FBA0-4AA3-A133-028C2B5AA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1975B-1340-4981-9F48-92A058607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976F995-35EA-4163-AAB4-7CD66C8F8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403350" y="981075"/>
            <a:ext cx="7467600" cy="1470025"/>
          </a:xfrm>
        </p:spPr>
        <p:txBody>
          <a:bodyPr/>
          <a:lstStyle/>
          <a:p>
            <a:pPr eaLnBrk="1" hangingPunct="1"/>
            <a:r>
              <a:rPr lang="en-GB" sz="4800" b="1" dirty="0" smtClean="0"/>
              <a:t>Jane Austen: Pride and Prejudice.</a:t>
            </a:r>
            <a:endParaRPr lang="ru-RU" sz="4800" b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Mr. Darcy:</a:t>
            </a:r>
            <a:endParaRPr lang="ru-RU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he </a:t>
            </a:r>
            <a:r>
              <a:rPr lang="en-GB" u="sng" dirty="0" smtClean="0"/>
              <a:t>loves Elizabeth</a:t>
            </a:r>
          </a:p>
          <a:p>
            <a:r>
              <a:rPr lang="en-GB" dirty="0" smtClean="0"/>
              <a:t>he takes her problems to heart and </a:t>
            </a:r>
            <a:r>
              <a:rPr lang="ru-RU" dirty="0" err="1" smtClean="0"/>
              <a:t>sincerely</a:t>
            </a:r>
            <a:r>
              <a:rPr lang="en-GB" dirty="0" smtClean="0"/>
              <a:t> </a:t>
            </a:r>
            <a:r>
              <a:rPr lang="en-GB" u="sng" dirty="0" smtClean="0"/>
              <a:t>wants to help</a:t>
            </a:r>
            <a:r>
              <a:rPr lang="en-GB" dirty="0" smtClean="0"/>
              <a:t> her; he’s “grieved – shocked”</a:t>
            </a:r>
          </a:p>
          <a:p>
            <a:r>
              <a:rPr lang="en-GB" dirty="0" smtClean="0"/>
              <a:t>he is also a </a:t>
            </a:r>
            <a:r>
              <a:rPr lang="en-GB" u="sng" dirty="0" smtClean="0"/>
              <a:t>well-brought-up </a:t>
            </a:r>
            <a:r>
              <a:rPr lang="en-GB" u="sng" dirty="0" smtClean="0"/>
              <a:t>man</a:t>
            </a:r>
            <a:r>
              <a:rPr lang="en-GB" dirty="0" smtClean="0"/>
              <a:t>; “cried he, with more feeling than politeness”.</a:t>
            </a:r>
            <a:endParaRPr lang="ru-RU" dirty="0" smtClean="0"/>
          </a:p>
          <a:p>
            <a:r>
              <a:rPr lang="en-GB" dirty="0" smtClean="0"/>
              <a:t>and he </a:t>
            </a:r>
            <a:r>
              <a:rPr lang="en-GB" u="sng" dirty="0" smtClean="0"/>
              <a:t>offers</a:t>
            </a:r>
            <a:r>
              <a:rPr lang="en-GB" dirty="0" smtClean="0"/>
              <a:t> </a:t>
            </a:r>
            <a:r>
              <a:rPr lang="en-GB" dirty="0" smtClean="0"/>
              <a:t>her any kind of </a:t>
            </a:r>
            <a:r>
              <a:rPr lang="en-GB" u="sng" dirty="0" smtClean="0"/>
              <a:t>help</a:t>
            </a:r>
            <a:r>
              <a:rPr lang="en-GB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indent="230188"/>
            <a:r>
              <a:rPr lang="en-GB" smtClean="0"/>
              <a:t>Indirect characters</a:t>
            </a:r>
            <a:endParaRPr lang="ru-RU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341313">
              <a:lnSpc>
                <a:spcPct val="80000"/>
              </a:lnSpc>
            </a:pPr>
            <a:r>
              <a:rPr lang="en-GB" sz="2800" dirty="0" smtClean="0"/>
              <a:t>Jane (Elizabeth’s sister). We know about her only that she has written that letter to </a:t>
            </a:r>
            <a:r>
              <a:rPr lang="en-GB" sz="2800" u="sng" dirty="0" smtClean="0"/>
              <a:t>inform Elizabeth</a:t>
            </a:r>
            <a:r>
              <a:rPr lang="en-GB" sz="2800" dirty="0" smtClean="0"/>
              <a:t>. </a:t>
            </a:r>
          </a:p>
          <a:p>
            <a:pPr marL="0" indent="341313">
              <a:lnSpc>
                <a:spcPct val="80000"/>
              </a:lnSpc>
            </a:pPr>
            <a:r>
              <a:rPr lang="en-GB" sz="2800" dirty="0" smtClean="0"/>
              <a:t>Elizabeth’s younger sister. To this extract she is </a:t>
            </a:r>
            <a:r>
              <a:rPr lang="en-GB" sz="2800" u="sng" dirty="0" smtClean="0"/>
              <a:t>giddy and light-headed</a:t>
            </a:r>
            <a:r>
              <a:rPr lang="en-GB" sz="2800" dirty="0" smtClean="0"/>
              <a:t>, as she “has eloped” with a man and “has thrown herself into his power”.</a:t>
            </a:r>
          </a:p>
          <a:p>
            <a:pPr marL="0" indent="341313">
              <a:lnSpc>
                <a:spcPct val="80000"/>
              </a:lnSpc>
            </a:pPr>
            <a:r>
              <a:rPr lang="en-GB" sz="2800" dirty="0" smtClean="0"/>
              <a:t>Elizabeth’s father. He’s gone to London to find his daughter.</a:t>
            </a:r>
          </a:p>
          <a:p>
            <a:pPr marL="0" indent="341313">
              <a:lnSpc>
                <a:spcPct val="80000"/>
              </a:lnSpc>
              <a:buFontTx/>
              <a:buNone/>
            </a:pPr>
            <a:r>
              <a:rPr lang="en-GB" sz="2800" dirty="0" smtClean="0"/>
              <a:t>Due to this we find out that Elizabeth has a </a:t>
            </a:r>
            <a:r>
              <a:rPr lang="en-GB" sz="2800" u="sng" dirty="0" smtClean="0"/>
              <a:t>big and close-knit family</a:t>
            </a:r>
            <a:r>
              <a:rPr lang="en-GB" sz="2800" dirty="0" smtClean="0"/>
              <a:t>, where everyone </a:t>
            </a:r>
            <a:r>
              <a:rPr lang="en-GB" sz="2800" dirty="0" smtClean="0"/>
              <a:t>loves </a:t>
            </a:r>
            <a:r>
              <a:rPr lang="en-GB" sz="2800" dirty="0" smtClean="0"/>
              <a:t>each over.</a:t>
            </a:r>
          </a:p>
          <a:p>
            <a:pPr marL="0" indent="341313">
              <a:lnSpc>
                <a:spcPct val="80000"/>
              </a:lnSpc>
              <a:buFontTx/>
              <a:buNone/>
            </a:pPr>
            <a:endParaRPr lang="ru-RU" sz="2800" dirty="0" smtClean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692696"/>
            <a:ext cx="7239000" cy="5433467"/>
          </a:xfrm>
        </p:spPr>
        <p:txBody>
          <a:bodyPr/>
          <a:lstStyle/>
          <a:p>
            <a:r>
              <a:rPr lang="en-GB" sz="3600" dirty="0" smtClean="0"/>
              <a:t>Servant. This character is to show us the social status of </a:t>
            </a:r>
            <a:r>
              <a:rPr lang="en-GB" sz="3600" dirty="0" err="1" smtClean="0"/>
              <a:t>Mr.</a:t>
            </a:r>
            <a:r>
              <a:rPr lang="en-GB" sz="3600" dirty="0" smtClean="0"/>
              <a:t> Darcy.</a:t>
            </a:r>
          </a:p>
          <a:p>
            <a:r>
              <a:rPr lang="en-GB" sz="3600" dirty="0" err="1" smtClean="0"/>
              <a:t>Mr.</a:t>
            </a:r>
            <a:r>
              <a:rPr lang="en-GB" sz="3600" dirty="0" smtClean="0"/>
              <a:t> </a:t>
            </a:r>
            <a:r>
              <a:rPr lang="en-GB" sz="3600" dirty="0" smtClean="0"/>
              <a:t>Wickham is a man with whom Elizabeth’s sister has gone. He is </a:t>
            </a:r>
            <a:r>
              <a:rPr lang="en-GB" sz="3600" dirty="0" smtClean="0"/>
              <a:t>considered </a:t>
            </a:r>
            <a:r>
              <a:rPr lang="en-GB" sz="3600" dirty="0" smtClean="0"/>
              <a:t>to be a </a:t>
            </a:r>
            <a:r>
              <a:rPr lang="en-GB" sz="3600" u="sng" dirty="0" smtClean="0"/>
              <a:t>base man</a:t>
            </a:r>
            <a:r>
              <a:rPr lang="en-GB" sz="3600" dirty="0" smtClean="0"/>
              <a:t> and </a:t>
            </a:r>
            <a:r>
              <a:rPr lang="en-GB" sz="3600" dirty="0" smtClean="0"/>
              <a:t>leaves </a:t>
            </a:r>
            <a:r>
              <a:rPr lang="en-GB" sz="3600" dirty="0" smtClean="0"/>
              <a:t>the girl, as “she has no money, no connections, nothing that can tempt him to”. </a:t>
            </a:r>
            <a:endParaRPr lang="ru-RU" sz="3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L</a:t>
            </a:r>
            <a:r>
              <a:rPr lang="ru-RU" smtClean="0"/>
              <a:t>exical </a:t>
            </a:r>
            <a:r>
              <a:rPr lang="en-GB" smtClean="0"/>
              <a:t>level.</a:t>
            </a:r>
            <a:endParaRPr lang="ru-RU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196752"/>
            <a:ext cx="7239000" cy="5400600"/>
          </a:xfrm>
        </p:spPr>
        <p:txBody>
          <a:bodyPr/>
          <a:lstStyle/>
          <a:p>
            <a:pPr marL="0" indent="341313">
              <a:lnSpc>
                <a:spcPct val="80000"/>
              </a:lnSpc>
              <a:buFontTx/>
              <a:buNone/>
            </a:pPr>
            <a:r>
              <a:rPr lang="ru-RU" sz="2400" dirty="0" err="1" smtClean="0"/>
              <a:t>The</a:t>
            </a:r>
            <a:r>
              <a:rPr lang="ru-RU" sz="2400" dirty="0" smtClean="0"/>
              <a:t> </a:t>
            </a:r>
            <a:r>
              <a:rPr lang="ru-RU" sz="2400" dirty="0" err="1" smtClean="0"/>
              <a:t>thematic</a:t>
            </a:r>
            <a:r>
              <a:rPr lang="en-GB" sz="2400" dirty="0" smtClean="0"/>
              <a:t> groups: </a:t>
            </a:r>
          </a:p>
          <a:p>
            <a:pPr marL="0" indent="341313">
              <a:lnSpc>
                <a:spcPct val="80000"/>
              </a:lnSpc>
            </a:pPr>
            <a:r>
              <a:rPr lang="en-GB" sz="2400" dirty="0" smtClean="0"/>
              <a:t>Words of feelings (the main one): gentleness,  commiseration, relief, ill, astonishment, shocked, grieved, </a:t>
            </a:r>
          </a:p>
          <a:p>
            <a:pPr marL="0" indent="341313">
              <a:lnSpc>
                <a:spcPct val="80000"/>
              </a:lnSpc>
            </a:pPr>
            <a:r>
              <a:rPr lang="en-GB" sz="2400" dirty="0" smtClean="0"/>
              <a:t>Toponymes: London, Brighton, </a:t>
            </a:r>
            <a:r>
              <a:rPr lang="en-GB" sz="2400" dirty="0" err="1" smtClean="0"/>
              <a:t>Longbourn</a:t>
            </a:r>
            <a:r>
              <a:rPr lang="en-GB" sz="2400" dirty="0" smtClean="0"/>
              <a:t>, Scotland </a:t>
            </a:r>
          </a:p>
          <a:p>
            <a:pPr marL="0" indent="341313">
              <a:lnSpc>
                <a:spcPct val="80000"/>
              </a:lnSpc>
            </a:pPr>
            <a:r>
              <a:rPr lang="en-GB" sz="2400" dirty="0" smtClean="0"/>
              <a:t>Words that describe the situation: dreadful news, wretched mistake (suspense), compassionate silence, way horrible (inversion), the smallest hope, silent </a:t>
            </a:r>
            <a:r>
              <a:rPr lang="en-GB" sz="2400" dirty="0" smtClean="0"/>
              <a:t>acquiescence. </a:t>
            </a:r>
            <a:endParaRPr lang="en-GB" sz="2400" dirty="0" smtClean="0"/>
          </a:p>
          <a:p>
            <a:pPr marL="0" indent="341313">
              <a:lnSpc>
                <a:spcPct val="80000"/>
              </a:lnSpc>
            </a:pPr>
            <a:r>
              <a:rPr lang="en-GB" sz="2400" dirty="0" smtClean="0"/>
              <a:t>Words that </a:t>
            </a:r>
            <a:r>
              <a:rPr lang="en-GB" sz="2400" dirty="0" smtClean="0"/>
              <a:t>show </a:t>
            </a:r>
            <a:r>
              <a:rPr lang="en-GB" sz="2400" dirty="0" smtClean="0"/>
              <a:t>c</a:t>
            </a:r>
            <a:r>
              <a:rPr lang="ru-RU" sz="2400" dirty="0" err="1" smtClean="0"/>
              <a:t>onditions</a:t>
            </a:r>
            <a:r>
              <a:rPr lang="en-GB" sz="2400" dirty="0" smtClean="0"/>
              <a:t>: room, door, servant</a:t>
            </a:r>
          </a:p>
          <a:p>
            <a:pPr marL="0" indent="341313">
              <a:lnSpc>
                <a:spcPct val="80000"/>
              </a:lnSpc>
            </a:pPr>
            <a:r>
              <a:rPr lang="en-GB" sz="2400" dirty="0" smtClean="0"/>
              <a:t>Words that detail characters: impetuous manner, politeness.</a:t>
            </a:r>
          </a:p>
          <a:p>
            <a:pPr marL="0" indent="341313">
              <a:lnSpc>
                <a:spcPct val="80000"/>
              </a:lnSpc>
              <a:buFontTx/>
              <a:buNone/>
            </a:pPr>
            <a:r>
              <a:rPr lang="en-GB" sz="2400" dirty="0" smtClean="0"/>
              <a:t>All in all, a lot of words are pretty </a:t>
            </a:r>
            <a:r>
              <a:rPr lang="ru-RU" sz="2400" dirty="0" err="1" smtClean="0"/>
              <a:t>ennobled</a:t>
            </a:r>
            <a:r>
              <a:rPr lang="en-GB" sz="2400" dirty="0" smtClean="0"/>
              <a:t> (grieved, eloped, commiseration, </a:t>
            </a:r>
            <a:r>
              <a:rPr lang="en-GB" sz="2400" dirty="0" err="1" smtClean="0"/>
              <a:t>etc</a:t>
            </a:r>
            <a:r>
              <a:rPr lang="en-GB" sz="2400" dirty="0" smtClean="0"/>
              <a:t>), </a:t>
            </a:r>
            <a:r>
              <a:rPr lang="en-GB" sz="2400" dirty="0" smtClean="0"/>
              <a:t>which </a:t>
            </a:r>
            <a:r>
              <a:rPr lang="en-GB" sz="2400" dirty="0" smtClean="0"/>
              <a:t>suits </a:t>
            </a:r>
            <a:r>
              <a:rPr lang="en-GB" sz="2400" dirty="0" smtClean="0"/>
              <a:t>the </a:t>
            </a:r>
            <a:r>
              <a:rPr lang="en-GB" sz="2400" dirty="0" smtClean="0"/>
              <a:t>19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century.</a:t>
            </a:r>
            <a:endParaRPr lang="ru-RU" sz="2400" dirty="0" smtClean="0"/>
          </a:p>
          <a:p>
            <a:pPr marL="0" indent="341313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Grammatical level</a:t>
            </a:r>
            <a:endParaRPr lang="ru-RU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smtClean="0"/>
              <a:t>We can see here </a:t>
            </a:r>
            <a:r>
              <a:rPr lang="en-GB" sz="2800" u="sng" smtClean="0"/>
              <a:t>conditional mood</a:t>
            </a:r>
            <a:r>
              <a:rPr lang="en-GB" sz="2800" smtClean="0"/>
              <a:t> which is to show how Elizabeth regrets about the situation and blames herself.</a:t>
            </a:r>
          </a:p>
          <a:p>
            <a:pPr>
              <a:lnSpc>
                <a:spcPct val="90000"/>
              </a:lnSpc>
            </a:pPr>
            <a:r>
              <a:rPr lang="en-GB" sz="2800" smtClean="0"/>
              <a:t>A lot of </a:t>
            </a:r>
            <a:r>
              <a:rPr lang="en-GB" sz="2800" u="sng" smtClean="0"/>
              <a:t>exclamations</a:t>
            </a:r>
            <a:r>
              <a:rPr lang="en-GB" sz="2800" smtClean="0"/>
              <a:t>, which emphasise: “Oh!”, “Good God!”, “It is every way horrible!”.</a:t>
            </a:r>
          </a:p>
          <a:p>
            <a:pPr>
              <a:lnSpc>
                <a:spcPct val="90000"/>
              </a:lnSpc>
            </a:pPr>
            <a:r>
              <a:rPr lang="en-GB" sz="2800" u="sng" smtClean="0"/>
              <a:t>Unusual constructions</a:t>
            </a:r>
            <a:r>
              <a:rPr lang="en-GB" sz="2800" smtClean="0"/>
              <a:t>: “On his quitting the room…”; </a:t>
            </a:r>
            <a:r>
              <a:rPr lang="en-GB" sz="2800" u="sng" smtClean="0"/>
              <a:t>emphatic constructions</a:t>
            </a:r>
            <a:r>
              <a:rPr lang="en-GB" sz="2800" smtClean="0"/>
              <a:t>: “burst into tears”, “she is lost for ever”, “has thrown herself into power of ”; </a:t>
            </a:r>
            <a:r>
              <a:rPr lang="en-GB" sz="2800" u="sng" smtClean="0"/>
              <a:t>phrasal verbs</a:t>
            </a:r>
            <a:r>
              <a:rPr lang="en-GB" sz="2800" smtClean="0"/>
              <a:t>: “gone off”, “worked on”.</a:t>
            </a:r>
            <a:endParaRPr lang="ru-RU" sz="2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Stylistic devices</a:t>
            </a:r>
            <a:endParaRPr lang="ru-RU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4" y="1196752"/>
            <a:ext cx="7632848" cy="547260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600" dirty="0" smtClean="0"/>
              <a:t>Of course there are a lot of </a:t>
            </a:r>
            <a:r>
              <a:rPr lang="en-GB" sz="2600" u="sng" dirty="0" smtClean="0"/>
              <a:t>epithets</a:t>
            </a:r>
            <a:r>
              <a:rPr lang="en-GB" sz="2600" dirty="0" smtClean="0"/>
              <a:t>: “pale face”, “dreadful news”, “impetuous manner”, “miserably ill”, “compassionate silence”, “wretched suspense”.</a:t>
            </a:r>
          </a:p>
          <a:p>
            <a:pPr>
              <a:lnSpc>
                <a:spcPct val="80000"/>
              </a:lnSpc>
            </a:pPr>
            <a:r>
              <a:rPr lang="en-GB" sz="2600" u="sng" dirty="0" smtClean="0"/>
              <a:t>Inversion</a:t>
            </a:r>
            <a:r>
              <a:rPr lang="en-GB" sz="2600" dirty="0" smtClean="0"/>
              <a:t>: “Had his character been known, this couldn’t have happened”, “Had I known…” (for conditions); “It is every way horrible!”, “But I knew not” (+omitting the component “do”)</a:t>
            </a:r>
          </a:p>
          <a:p>
            <a:pPr>
              <a:lnSpc>
                <a:spcPct val="80000"/>
              </a:lnSpc>
            </a:pPr>
            <a:r>
              <a:rPr lang="en-GB" sz="2600" u="sng" dirty="0" smtClean="0"/>
              <a:t>Gradation</a:t>
            </a:r>
            <a:r>
              <a:rPr lang="en-GB" sz="2600" dirty="0" smtClean="0"/>
              <a:t>: “grieved – shocked”</a:t>
            </a:r>
          </a:p>
          <a:p>
            <a:pPr>
              <a:lnSpc>
                <a:spcPct val="80000"/>
              </a:lnSpc>
            </a:pPr>
            <a:r>
              <a:rPr lang="en-GB" sz="2600" u="sng" dirty="0" smtClean="0"/>
              <a:t>Repetition</a:t>
            </a:r>
            <a:r>
              <a:rPr lang="en-GB" sz="2600" dirty="0" smtClean="0"/>
              <a:t>: “But nothing can be done. I know very well that nothing can be done”, “Wretched, Wretched, mistake!”, “But is it certain, absolutely certain?”</a:t>
            </a:r>
          </a:p>
          <a:p>
            <a:pPr>
              <a:lnSpc>
                <a:spcPct val="80000"/>
              </a:lnSpc>
            </a:pPr>
            <a:r>
              <a:rPr lang="en-GB" sz="2600" u="sng" dirty="0" smtClean="0"/>
              <a:t>Rhetorical questions</a:t>
            </a:r>
            <a:r>
              <a:rPr lang="en-GB" sz="2600" dirty="0" smtClean="0"/>
              <a:t>: “How is such a man to be worked on? How are they even to be discovered?”.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260648"/>
            <a:ext cx="7239000" cy="6192688"/>
          </a:xfrm>
        </p:spPr>
        <p:txBody>
          <a:bodyPr/>
          <a:lstStyle/>
          <a:p>
            <a:r>
              <a:rPr lang="ru-RU" sz="3600" u="sng" dirty="0" err="1" smtClean="0"/>
              <a:t>Specification</a:t>
            </a:r>
            <a:r>
              <a:rPr lang="en-GB" sz="3600" u="sng" dirty="0" smtClean="0"/>
              <a:t>: </a:t>
            </a:r>
            <a:r>
              <a:rPr lang="en-GB" sz="3600" dirty="0" smtClean="0"/>
              <a:t>“My younger sister has left all her friends – has eloped; - has thrown herself into power of – of </a:t>
            </a:r>
            <a:r>
              <a:rPr lang="en-GB" sz="3600" dirty="0" err="1" smtClean="0"/>
              <a:t>Mr.</a:t>
            </a:r>
            <a:r>
              <a:rPr lang="en-GB" sz="3600" dirty="0" smtClean="0"/>
              <a:t> Wickham”.</a:t>
            </a:r>
          </a:p>
          <a:p>
            <a:r>
              <a:rPr lang="en-GB" sz="3600" u="sng" dirty="0" smtClean="0"/>
              <a:t>Asyndeton: </a:t>
            </a:r>
            <a:r>
              <a:rPr lang="en-GB" sz="3600" dirty="0" smtClean="0"/>
              <a:t>“She has no money, no connections, nothing…”.</a:t>
            </a:r>
          </a:p>
          <a:p>
            <a:r>
              <a:rPr lang="en-GB" sz="3600" u="sng" dirty="0" smtClean="0"/>
              <a:t>P</a:t>
            </a:r>
            <a:r>
              <a:rPr lang="ru-RU" sz="3600" u="sng" dirty="0" err="1" smtClean="0"/>
              <a:t>arcelling</a:t>
            </a:r>
            <a:r>
              <a:rPr lang="en-GB" sz="3600" u="sng" dirty="0" smtClean="0"/>
              <a:t>:</a:t>
            </a:r>
            <a:r>
              <a:rPr lang="ru-RU" sz="3600" u="sng" dirty="0" smtClean="0"/>
              <a:t> </a:t>
            </a:r>
            <a:r>
              <a:rPr lang="en-GB" sz="3600" dirty="0" smtClean="0"/>
              <a:t>“… I might have prevented it! I who knew what he was”</a:t>
            </a:r>
            <a:endParaRPr lang="ru-RU" sz="3600" u="sng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Theme.</a:t>
            </a:r>
            <a:endParaRPr lang="ru-RU" dirty="0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230188">
              <a:buFontTx/>
              <a:buNone/>
            </a:pPr>
            <a:r>
              <a:rPr lang="en-GB" dirty="0" smtClean="0"/>
              <a:t>The theme of the text is the receiving the letter by Elizabeth, her feelings of the situation and </a:t>
            </a:r>
            <a:r>
              <a:rPr lang="en-GB" dirty="0" smtClean="0"/>
              <a:t> </a:t>
            </a:r>
            <a:r>
              <a:rPr lang="en-GB" dirty="0" err="1" smtClean="0"/>
              <a:t>Mr.</a:t>
            </a:r>
            <a:r>
              <a:rPr lang="en-GB" dirty="0" smtClean="0"/>
              <a:t> Darcy’s reaction </a:t>
            </a:r>
            <a:r>
              <a:rPr lang="en-US" dirty="0" smtClean="0"/>
              <a:t>to</a:t>
            </a:r>
            <a:r>
              <a:rPr lang="en-GB" dirty="0" smtClean="0"/>
              <a:t> </a:t>
            </a:r>
            <a:r>
              <a:rPr lang="en-GB" dirty="0" smtClean="0"/>
              <a:t>her despair.</a:t>
            </a: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Main idea.</a:t>
            </a:r>
            <a:endParaRPr lang="ru-RU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2800" dirty="0" smtClean="0"/>
              <a:t>There </a:t>
            </a:r>
            <a:r>
              <a:rPr lang="en-GB" sz="2800" dirty="0" smtClean="0"/>
              <a:t>are</a:t>
            </a:r>
            <a:r>
              <a:rPr lang="en-GB" sz="2800" dirty="0" smtClean="0"/>
              <a:t> </a:t>
            </a:r>
            <a:r>
              <a:rPr lang="en-GB" sz="2800" dirty="0" smtClean="0"/>
              <a:t>two main ideas in the text:</a:t>
            </a:r>
          </a:p>
          <a:p>
            <a:r>
              <a:rPr lang="en-GB" sz="2800" dirty="0" smtClean="0"/>
              <a:t>The first one, connected with the letter itself, shows </a:t>
            </a:r>
            <a:r>
              <a:rPr lang="en-GB" sz="2800" dirty="0" smtClean="0"/>
              <a:t>such </a:t>
            </a:r>
            <a:r>
              <a:rPr lang="en-GB" sz="2800" dirty="0" smtClean="0"/>
              <a:t>strong familiar relationships between two sisters that Elizabeth blames all mistakes on herself yet she has done nothing wrong.</a:t>
            </a:r>
          </a:p>
          <a:p>
            <a:r>
              <a:rPr lang="en-GB" sz="2800" dirty="0" smtClean="0"/>
              <a:t>The second one (the most important) is about human’s sympathy to each other which can help people in any misfortune and </a:t>
            </a:r>
            <a:r>
              <a:rPr lang="en-GB" sz="2800" dirty="0" smtClean="0"/>
              <a:t>draws </a:t>
            </a:r>
            <a:r>
              <a:rPr lang="en-GB" sz="2800" dirty="0" smtClean="0"/>
              <a:t>together them, their lives and souls.</a:t>
            </a:r>
            <a:endParaRPr lang="ru-RU" sz="28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Plot.</a:t>
            </a:r>
            <a:endParaRPr lang="ru-RU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1588" indent="339725">
              <a:buFontTx/>
              <a:buNone/>
            </a:pPr>
            <a:r>
              <a:rPr lang="en-GB" dirty="0" smtClean="0"/>
              <a:t>The plot is quite simple as there is mainly description of </a:t>
            </a:r>
            <a:r>
              <a:rPr lang="en-GB" dirty="0" smtClean="0"/>
              <a:t> feelings </a:t>
            </a:r>
            <a:r>
              <a:rPr lang="en-GB" dirty="0" smtClean="0"/>
              <a:t>in the text. </a:t>
            </a:r>
          </a:p>
          <a:p>
            <a:pPr marL="1588" indent="339725">
              <a:buFontTx/>
              <a:buNone/>
            </a:pPr>
            <a:r>
              <a:rPr lang="en-GB" dirty="0" smtClean="0"/>
              <a:t>The action is moved by dialogs. All the dynamic of the story is </a:t>
            </a:r>
            <a:r>
              <a:rPr lang="en-GB" dirty="0" smtClean="0"/>
              <a:t>connected </a:t>
            </a:r>
            <a:r>
              <a:rPr lang="en-GB" dirty="0" smtClean="0"/>
              <a:t>with the </a:t>
            </a:r>
            <a:r>
              <a:rPr lang="ru-RU" dirty="0" err="1" smtClean="0"/>
              <a:t>extrasceni</a:t>
            </a:r>
            <a:r>
              <a:rPr lang="en-GB" dirty="0" smtClean="0"/>
              <a:t>c events that are given in the letter. </a:t>
            </a:r>
          </a:p>
          <a:p>
            <a:pPr marL="1588" indent="339725">
              <a:buFontTx/>
              <a:buNone/>
            </a:pPr>
            <a:r>
              <a:rPr lang="en-GB" dirty="0" smtClean="0"/>
              <a:t>We have no exposition and no climax.</a:t>
            </a:r>
            <a:endParaRPr lang="ru-R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Conflict.</a:t>
            </a:r>
            <a:endParaRPr lang="ru-RU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Character vs. circumstances (Elizabeth against the situation, the loss of her younger sister)</a:t>
            </a:r>
          </a:p>
          <a:p>
            <a:r>
              <a:rPr lang="en-GB" dirty="0" smtClean="0"/>
              <a:t>Character vs. character (Elizabeth and </a:t>
            </a:r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Wickman</a:t>
            </a:r>
            <a:r>
              <a:rPr lang="en-GB" dirty="0" smtClean="0"/>
              <a:t> who is supposed to be a dishonest man)</a:t>
            </a:r>
            <a:endParaRPr lang="ru-RU" dirty="0" smtClean="0">
              <a:latin typeface="Arial" charset="0"/>
            </a:endParaRPr>
          </a:p>
          <a:p>
            <a:r>
              <a:rPr lang="en-GB" dirty="0" smtClean="0"/>
              <a:t>Character vs. self (Elizabeth blames only herself </a:t>
            </a:r>
            <a:r>
              <a:rPr lang="en-GB" dirty="0" smtClean="0"/>
              <a:t>in </a:t>
            </a:r>
            <a:r>
              <a:rPr lang="en-GB" dirty="0" smtClean="0"/>
              <a:t>the situation)</a:t>
            </a: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Time.</a:t>
            </a:r>
            <a:endParaRPr lang="ru-RU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47800" y="1268413"/>
            <a:ext cx="7239000" cy="5184775"/>
          </a:xfrm>
        </p:spPr>
        <p:txBody>
          <a:bodyPr/>
          <a:lstStyle/>
          <a:p>
            <a:pPr marL="1588" indent="339725">
              <a:lnSpc>
                <a:spcPct val="80000"/>
              </a:lnSpc>
              <a:buFontTx/>
              <a:buNone/>
              <a:tabLst>
                <a:tab pos="230188" algn="l"/>
              </a:tabLst>
            </a:pPr>
            <a:r>
              <a:rPr lang="en-GB" sz="2400" smtClean="0"/>
              <a:t>Concerning this extract we show only small period f time:</a:t>
            </a:r>
          </a:p>
          <a:p>
            <a:pPr marL="1588" indent="339725">
              <a:lnSpc>
                <a:spcPct val="80000"/>
              </a:lnSpc>
              <a:buFontTx/>
              <a:buNone/>
              <a:tabLst>
                <a:tab pos="230188" algn="l"/>
              </a:tabLst>
            </a:pPr>
            <a:r>
              <a:rPr lang="en-GB" sz="2400" smtClean="0"/>
              <a:t>Elizabeth is disappointed after reading the letter; Mr. Darcy enters the room                  then there is a dialog when he finds out what has happened   </a:t>
            </a:r>
          </a:p>
          <a:p>
            <a:pPr marL="1588" indent="339725">
              <a:lnSpc>
                <a:spcPct val="80000"/>
              </a:lnSpc>
              <a:buFontTx/>
              <a:buNone/>
              <a:tabLst>
                <a:tab pos="230188" algn="l"/>
              </a:tabLst>
            </a:pPr>
            <a:r>
              <a:rPr lang="en-GB" sz="2400" smtClean="0"/>
              <a:t>Also there is a reference to the past each time when Elizabeth blames herself:</a:t>
            </a:r>
          </a:p>
          <a:p>
            <a:pPr marL="1588" indent="339725">
              <a:lnSpc>
                <a:spcPct val="80000"/>
              </a:lnSpc>
              <a:tabLst>
                <a:tab pos="230188" algn="l"/>
              </a:tabLst>
            </a:pPr>
            <a:r>
              <a:rPr lang="en-GB" sz="2400" smtClean="0"/>
              <a:t>“I might have prevented it”</a:t>
            </a:r>
          </a:p>
          <a:p>
            <a:pPr marL="1588" indent="339725">
              <a:lnSpc>
                <a:spcPct val="80000"/>
              </a:lnSpc>
              <a:tabLst>
                <a:tab pos="230188" algn="l"/>
              </a:tabLst>
            </a:pPr>
            <a:r>
              <a:rPr lang="en-GB" sz="2400" smtClean="0"/>
              <a:t>“Oh! had I known what I ought, what I dared, to do!”</a:t>
            </a:r>
          </a:p>
          <a:p>
            <a:pPr marL="1588" indent="339725">
              <a:lnSpc>
                <a:spcPct val="80000"/>
              </a:lnSpc>
              <a:buFontTx/>
              <a:buNone/>
              <a:tabLst>
                <a:tab pos="230188" algn="l"/>
              </a:tabLst>
            </a:pPr>
            <a:r>
              <a:rPr lang="en-GB" sz="2400" smtClean="0"/>
              <a:t>Elizabeth doesn’t see the future for her young sister who “is lost for ever”.</a:t>
            </a:r>
          </a:p>
          <a:p>
            <a:pPr marL="1588" indent="339725">
              <a:lnSpc>
                <a:spcPct val="80000"/>
              </a:lnSpc>
              <a:buFontTx/>
              <a:buNone/>
              <a:tabLst>
                <a:tab pos="230188" algn="l"/>
              </a:tabLst>
            </a:pPr>
            <a:r>
              <a:rPr lang="en-GB" sz="2400" smtClean="0"/>
              <a:t>Thus we see:</a:t>
            </a:r>
          </a:p>
          <a:p>
            <a:pPr marL="1588" indent="339725">
              <a:lnSpc>
                <a:spcPct val="80000"/>
              </a:lnSpc>
              <a:tabLst>
                <a:tab pos="230188" algn="l"/>
              </a:tabLst>
            </a:pPr>
            <a:r>
              <a:rPr lang="en-GB" sz="2400" u="sng" smtClean="0"/>
              <a:t>Past</a:t>
            </a:r>
            <a:r>
              <a:rPr lang="en-GB" sz="2400" smtClean="0"/>
              <a:t> (about which Elizabeth regrets)</a:t>
            </a:r>
          </a:p>
          <a:p>
            <a:pPr marL="1588" indent="339725">
              <a:lnSpc>
                <a:spcPct val="80000"/>
              </a:lnSpc>
              <a:tabLst>
                <a:tab pos="230188" algn="l"/>
              </a:tabLst>
            </a:pPr>
            <a:r>
              <a:rPr lang="en-GB" sz="2400" u="sng" smtClean="0"/>
              <a:t>Present</a:t>
            </a:r>
            <a:r>
              <a:rPr lang="en-GB" sz="2400" smtClean="0"/>
              <a:t> (the moment of dialog)</a:t>
            </a:r>
          </a:p>
          <a:p>
            <a:pPr marL="1588" indent="339725">
              <a:lnSpc>
                <a:spcPct val="80000"/>
              </a:lnSpc>
              <a:tabLst>
                <a:tab pos="230188" algn="l"/>
              </a:tabLst>
            </a:pPr>
            <a:r>
              <a:rPr lang="en-GB" sz="2400" u="sng" smtClean="0"/>
              <a:t>Future</a:t>
            </a:r>
            <a:r>
              <a:rPr lang="en-GB" sz="2400" smtClean="0"/>
              <a:t> (which won’t come to the younger sister)</a:t>
            </a:r>
            <a:endParaRPr lang="ru-RU" sz="2400" smtClean="0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4356100" y="24209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Space.</a:t>
            </a:r>
            <a:endParaRPr lang="ru-RU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196975"/>
            <a:ext cx="7848922" cy="5400675"/>
          </a:xfrm>
        </p:spPr>
        <p:txBody>
          <a:bodyPr/>
          <a:lstStyle/>
          <a:p>
            <a:pPr marL="0" indent="341313">
              <a:lnSpc>
                <a:spcPct val="90000"/>
              </a:lnSpc>
              <a:buFontTx/>
              <a:buNone/>
            </a:pPr>
            <a:r>
              <a:rPr lang="en-GB" sz="2400" dirty="0" smtClean="0"/>
              <a:t>According to </a:t>
            </a:r>
            <a:r>
              <a:rPr lang="en-GB" sz="2400" dirty="0" smtClean="0"/>
              <a:t>the space </a:t>
            </a:r>
            <a:r>
              <a:rPr lang="en-GB" sz="2400" dirty="0" smtClean="0"/>
              <a:t>of the text we can notice that it is not very complicated too.</a:t>
            </a:r>
          </a:p>
          <a:p>
            <a:pPr marL="0" indent="341313">
              <a:lnSpc>
                <a:spcPct val="90000"/>
              </a:lnSpc>
              <a:buFontTx/>
              <a:buNone/>
            </a:pPr>
            <a:r>
              <a:rPr lang="en-GB" sz="2400" dirty="0" smtClean="0"/>
              <a:t>Moreover it is </a:t>
            </a:r>
            <a:r>
              <a:rPr lang="en-GB" sz="2400" dirty="0" smtClean="0"/>
              <a:t>also, </a:t>
            </a:r>
            <a:r>
              <a:rPr lang="en-GB" sz="2400" dirty="0" smtClean="0"/>
              <a:t>so to </a:t>
            </a:r>
            <a:r>
              <a:rPr lang="en-GB" sz="2400" dirty="0" smtClean="0"/>
              <a:t>say, </a:t>
            </a:r>
            <a:r>
              <a:rPr lang="en-GB" sz="2400" dirty="0" smtClean="0"/>
              <a:t>“doubled”: the space of the main actions and the space of the indirect situation (from </a:t>
            </a:r>
            <a:r>
              <a:rPr lang="en-GB" sz="2400" dirty="0" smtClean="0"/>
              <a:t>the letter</a:t>
            </a:r>
            <a:r>
              <a:rPr lang="en-GB" sz="2400" dirty="0" smtClean="0"/>
              <a:t>).</a:t>
            </a:r>
          </a:p>
          <a:p>
            <a:pPr marL="0" indent="341313">
              <a:lnSpc>
                <a:spcPct val="90000"/>
              </a:lnSpc>
            </a:pPr>
            <a:r>
              <a:rPr lang="en-GB" sz="2400" dirty="0" smtClean="0"/>
              <a:t>The space where Elizabeth lives and, exactly, the room of the action. Such a word as “door” tells us that this space is closed and indoor; the word “servant” says that the action takes place in mansion where basically </a:t>
            </a:r>
            <a:r>
              <a:rPr lang="ru-RU" sz="2400" dirty="0" smtClean="0"/>
              <a:t>servants </a:t>
            </a:r>
            <a:r>
              <a:rPr lang="en-GB" sz="2400" dirty="0" smtClean="0"/>
              <a:t>work.</a:t>
            </a:r>
          </a:p>
          <a:p>
            <a:pPr marL="0" indent="341313">
              <a:lnSpc>
                <a:spcPct val="90000"/>
              </a:lnSpc>
            </a:pPr>
            <a:r>
              <a:rPr lang="en-GB" sz="2400" dirty="0" smtClean="0"/>
              <a:t>The space of the sister. </a:t>
            </a:r>
            <a:r>
              <a:rPr lang="ru-RU" sz="2400" dirty="0" err="1" smtClean="0"/>
              <a:t>Prop</a:t>
            </a:r>
            <a:r>
              <a:rPr lang="en-US" sz="2400" dirty="0" smtClean="0"/>
              <a:t>p</a:t>
            </a:r>
            <a:r>
              <a:rPr lang="ru-RU" sz="2400" dirty="0" err="1" smtClean="0"/>
              <a:t>er</a:t>
            </a:r>
            <a:r>
              <a:rPr lang="ru-RU" sz="2400" dirty="0" smtClean="0"/>
              <a:t> </a:t>
            </a:r>
            <a:r>
              <a:rPr lang="ru-RU" sz="2400" dirty="0" err="1" smtClean="0"/>
              <a:t>names</a:t>
            </a:r>
            <a:r>
              <a:rPr lang="en-GB" sz="2400" dirty="0" smtClean="0"/>
              <a:t>, toponymes, (London, Brighton, </a:t>
            </a:r>
            <a:r>
              <a:rPr lang="en-GB" sz="2400" dirty="0" err="1" smtClean="0"/>
              <a:t>Longbourn</a:t>
            </a:r>
            <a:r>
              <a:rPr lang="en-GB" sz="2400" dirty="0" smtClean="0"/>
              <a:t>, Scotland) describe the way of </a:t>
            </a:r>
            <a:r>
              <a:rPr lang="en-GB" sz="2400" dirty="0" err="1" smtClean="0"/>
              <a:t>Mr.</a:t>
            </a:r>
            <a:r>
              <a:rPr lang="en-GB" sz="2400" dirty="0" smtClean="0"/>
              <a:t> Wickham and the sister’s couple. They used to live in Brighton, then </a:t>
            </a:r>
            <a:r>
              <a:rPr lang="en-GB" sz="2400" dirty="0" smtClean="0"/>
              <a:t>they </a:t>
            </a:r>
            <a:r>
              <a:rPr lang="en-GB" sz="2400" dirty="0" smtClean="0"/>
              <a:t>were headed to London, but not reaching Scotland. The letter was sent from </a:t>
            </a:r>
            <a:r>
              <a:rPr lang="en-GB" sz="2400" dirty="0" err="1" smtClean="0"/>
              <a:t>Longbourn</a:t>
            </a:r>
            <a:r>
              <a:rPr lang="en-GB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1</a:t>
            </a:r>
            <a:r>
              <a:rPr lang="en-GB" smtClean="0">
                <a:latin typeface="Arial" charset="0"/>
              </a:rPr>
              <a:t>. Characters </a:t>
            </a:r>
            <a:endParaRPr lang="ru-RU" smtClean="0">
              <a:latin typeface="Arial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1268413"/>
            <a:ext cx="7239000" cy="4525962"/>
          </a:xfrm>
        </p:spPr>
        <p:txBody>
          <a:bodyPr/>
          <a:lstStyle/>
          <a:p>
            <a:pPr marL="0" indent="231775">
              <a:buFontTx/>
              <a:buNone/>
            </a:pPr>
            <a:r>
              <a:rPr lang="en-GB" smtClean="0"/>
              <a:t>In this extract we meet two kind of characters which are depicted in different ways:</a:t>
            </a:r>
          </a:p>
          <a:p>
            <a:pPr marL="0" indent="231775">
              <a:buFontTx/>
              <a:buNone/>
            </a:pPr>
            <a:endParaRPr lang="en-GB" smtClean="0"/>
          </a:p>
          <a:p>
            <a:pPr marL="0" indent="231775">
              <a:buFontTx/>
              <a:buNone/>
            </a:pPr>
            <a:r>
              <a:rPr lang="en-GB" smtClean="0"/>
              <a:t>   </a:t>
            </a:r>
            <a:r>
              <a:rPr lang="en-GB" u="sng" smtClean="0"/>
              <a:t>direct</a:t>
            </a:r>
            <a:r>
              <a:rPr lang="en-GB" smtClean="0"/>
              <a:t>                                 </a:t>
            </a:r>
            <a:r>
              <a:rPr lang="en-GB" u="sng" smtClean="0"/>
              <a:t>indirect</a:t>
            </a:r>
            <a:endParaRPr lang="ru-RU" u="sng" smtClean="0"/>
          </a:p>
        </p:txBody>
      </p:sp>
      <p:grpSp>
        <p:nvGrpSpPr>
          <p:cNvPr id="46090" name="Group 10"/>
          <p:cNvGrpSpPr>
            <a:grpSpLocks/>
          </p:cNvGrpSpPr>
          <p:nvPr/>
        </p:nvGrpSpPr>
        <p:grpSpPr bwMode="auto">
          <a:xfrm>
            <a:off x="2700338" y="2492375"/>
            <a:ext cx="3960812" cy="720725"/>
            <a:chOff x="1746" y="1570"/>
            <a:chExt cx="2495" cy="454"/>
          </a:xfrm>
        </p:grpSpPr>
        <p:sp>
          <p:nvSpPr>
            <p:cNvPr id="46086" name="Line 6"/>
            <p:cNvSpPr>
              <a:spLocks noChangeShapeType="1"/>
            </p:cNvSpPr>
            <p:nvPr/>
          </p:nvSpPr>
          <p:spPr bwMode="auto">
            <a:xfrm>
              <a:off x="2971" y="1570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087" name="Line 7"/>
            <p:cNvSpPr>
              <a:spLocks noChangeShapeType="1"/>
            </p:cNvSpPr>
            <p:nvPr/>
          </p:nvSpPr>
          <p:spPr bwMode="auto">
            <a:xfrm flipH="1">
              <a:off x="1746" y="1842"/>
              <a:ext cx="2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088" name="Line 8"/>
            <p:cNvSpPr>
              <a:spLocks noChangeShapeType="1"/>
            </p:cNvSpPr>
            <p:nvPr/>
          </p:nvSpPr>
          <p:spPr bwMode="auto">
            <a:xfrm>
              <a:off x="1746" y="1842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089" name="Line 9"/>
            <p:cNvSpPr>
              <a:spLocks noChangeShapeType="1"/>
            </p:cNvSpPr>
            <p:nvPr/>
          </p:nvSpPr>
          <p:spPr bwMode="auto">
            <a:xfrm>
              <a:off x="4241" y="1842"/>
              <a:ext cx="0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1692275" y="3860800"/>
            <a:ext cx="1800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Garamond" pitchFamily="18" charset="0"/>
              </a:rPr>
              <a:t>(Elizadeth Bennet, Mr. Darcy)</a:t>
            </a:r>
            <a:endParaRPr lang="ru-RU" sz="2400">
              <a:latin typeface="Garamond" pitchFamily="18" charset="0"/>
            </a:endParaRP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6011863" y="3933825"/>
            <a:ext cx="26638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Garamond" pitchFamily="18" charset="0"/>
              </a:rPr>
              <a:t>(Elizabeth’s sister Jane, her younger sister, Mr. and Mrs. Gardiner, servant, Mr. Wickham, Elizabeth’s father)</a:t>
            </a:r>
            <a:endParaRPr lang="ru-RU" sz="2400">
              <a:latin typeface="Garamond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Elizabeth:</a:t>
            </a:r>
            <a:endParaRPr lang="ru-RU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1268413"/>
            <a:ext cx="7239000" cy="4525962"/>
          </a:xfrm>
        </p:spPr>
        <p:txBody>
          <a:bodyPr/>
          <a:lstStyle/>
          <a:p>
            <a:pPr marL="0" indent="346075">
              <a:lnSpc>
                <a:spcPct val="90000"/>
              </a:lnSpc>
              <a:buFontTx/>
              <a:buNone/>
            </a:pPr>
            <a:endParaRPr lang="en-GB" sz="2400" dirty="0" smtClean="0"/>
          </a:p>
          <a:p>
            <a:pPr marL="0" indent="346075">
              <a:lnSpc>
                <a:spcPct val="90000"/>
              </a:lnSpc>
            </a:pPr>
            <a:r>
              <a:rPr lang="en-GB" sz="2400" dirty="0" smtClean="0"/>
              <a:t>intelligent girl </a:t>
            </a:r>
            <a:r>
              <a:rPr lang="en-GB" sz="2400" u="sng" dirty="0" smtClean="0"/>
              <a:t>without any dowry</a:t>
            </a:r>
          </a:p>
          <a:p>
            <a:pPr marL="0" indent="346075">
              <a:lnSpc>
                <a:spcPct val="90000"/>
              </a:lnSpc>
            </a:pPr>
            <a:r>
              <a:rPr lang="en-GB" sz="2400" dirty="0" smtClean="0"/>
              <a:t>she is </a:t>
            </a:r>
            <a:r>
              <a:rPr lang="en-GB" sz="2400" u="sng" dirty="0" smtClean="0"/>
              <a:t>independent</a:t>
            </a:r>
            <a:r>
              <a:rPr lang="en-GB" sz="2400" dirty="0" smtClean="0"/>
              <a:t> enough, as she </a:t>
            </a:r>
            <a:r>
              <a:rPr lang="en-GB" sz="2400" dirty="0" smtClean="0"/>
              <a:t>“is hardly </a:t>
            </a:r>
            <a:r>
              <a:rPr lang="en-GB" sz="2400" dirty="0" smtClean="0"/>
              <a:t>standing any chance of marriage”</a:t>
            </a:r>
          </a:p>
          <a:p>
            <a:pPr marL="0" indent="346075">
              <a:lnSpc>
                <a:spcPct val="90000"/>
              </a:lnSpc>
            </a:pPr>
            <a:r>
              <a:rPr lang="en-GB" sz="2400" dirty="0" smtClean="0"/>
              <a:t>the girl is </a:t>
            </a:r>
            <a:r>
              <a:rPr lang="en-GB" sz="2400" u="sng" dirty="0" smtClean="0"/>
              <a:t>emotional, impulsive and sensitive</a:t>
            </a:r>
            <a:r>
              <a:rPr lang="en-GB" sz="2400" dirty="0" smtClean="0"/>
              <a:t>, as during the extract she “cried”, “exclaimed”, “she burst into tears”; </a:t>
            </a:r>
            <a:r>
              <a:rPr lang="en-GB" sz="2400" dirty="0" smtClean="0"/>
              <a:t>she’s </a:t>
            </a:r>
            <a:r>
              <a:rPr lang="en-GB" sz="2400" dirty="0" smtClean="0"/>
              <a:t>disappointed about the </a:t>
            </a:r>
            <a:r>
              <a:rPr lang="en-GB" sz="2400" dirty="0" smtClean="0"/>
              <a:t>letter;</a:t>
            </a:r>
            <a:endParaRPr lang="en-GB" sz="2400" dirty="0" smtClean="0"/>
          </a:p>
          <a:p>
            <a:pPr marL="0" indent="346075">
              <a:lnSpc>
                <a:spcPct val="90000"/>
              </a:lnSpc>
            </a:pPr>
            <a:r>
              <a:rPr lang="en-GB" sz="2400" dirty="0" smtClean="0"/>
              <a:t>she is about to leave </a:t>
            </a:r>
            <a:r>
              <a:rPr lang="en-GB" sz="2400" dirty="0" err="1" smtClean="0"/>
              <a:t>Mr.</a:t>
            </a:r>
            <a:r>
              <a:rPr lang="en-GB" sz="2400" dirty="0" smtClean="0"/>
              <a:t> Darcy in order to find and save her sister, though she doesn’t have a clue how to do it; without </a:t>
            </a:r>
            <a:r>
              <a:rPr lang="en-GB" sz="2400" dirty="0" smtClean="0"/>
              <a:t>any </a:t>
            </a:r>
            <a:r>
              <a:rPr lang="en-GB" sz="2400" dirty="0" smtClean="0"/>
              <a:t>doubt Elizabeth is a </a:t>
            </a:r>
            <a:r>
              <a:rPr lang="en-GB" sz="2400" u="sng" dirty="0" smtClean="0"/>
              <a:t>determined and responsible</a:t>
            </a:r>
            <a:r>
              <a:rPr lang="en-GB" sz="2400" dirty="0" smtClean="0"/>
              <a:t> person. Now she blames herself “I might have prevented it!”</a:t>
            </a:r>
            <a:endParaRPr lang="ru-RU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theme/theme1.xml><?xml version="1.0" encoding="utf-8"?>
<a:theme xmlns:a="http://schemas.openxmlformats.org/drawingml/2006/main" name="10069048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10069048</Template>
  <TotalTime>411</TotalTime>
  <Words>1258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10069048</vt:lpstr>
      <vt:lpstr>Jane Austen: Pride and Prejudice.</vt:lpstr>
      <vt:lpstr>Theme.</vt:lpstr>
      <vt:lpstr>Main idea.</vt:lpstr>
      <vt:lpstr>Plot.</vt:lpstr>
      <vt:lpstr>Conflict.</vt:lpstr>
      <vt:lpstr>Time.</vt:lpstr>
      <vt:lpstr>Space.</vt:lpstr>
      <vt:lpstr>1. Characters </vt:lpstr>
      <vt:lpstr>Elizabeth:</vt:lpstr>
      <vt:lpstr>Mr. Darcy:</vt:lpstr>
      <vt:lpstr>Indirect characters</vt:lpstr>
      <vt:lpstr>Презентация PowerPoint</vt:lpstr>
      <vt:lpstr>Lexical level.</vt:lpstr>
      <vt:lpstr>Grammatical level</vt:lpstr>
      <vt:lpstr>Stylistic devices</vt:lpstr>
      <vt:lpstr>Презентация PowerPoint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POETRY</dc:title>
  <dc:subject/>
  <dc:creator>007</dc:creator>
  <cp:keywords/>
  <dc:description/>
  <cp:lastModifiedBy>Английский</cp:lastModifiedBy>
  <cp:revision>11</cp:revision>
  <dcterms:created xsi:type="dcterms:W3CDTF">2009-12-15T12:22:35Z</dcterms:created>
  <dcterms:modified xsi:type="dcterms:W3CDTF">2005-12-31T19:51:53Z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TC100690481049</vt:lpwstr>
  </property>
</Properties>
</file>