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2"/>
  </p:notesMasterIdLst>
  <p:sldIdLst>
    <p:sldId id="256" r:id="rId2"/>
    <p:sldId id="259" r:id="rId3"/>
    <p:sldId id="260" r:id="rId4"/>
    <p:sldId id="258" r:id="rId5"/>
    <p:sldId id="261" r:id="rId6"/>
    <p:sldId id="263" r:id="rId7"/>
    <p:sldId id="262" r:id="rId8"/>
    <p:sldId id="264" r:id="rId9"/>
    <p:sldId id="266" r:id="rId10"/>
    <p:sldId id="267"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941" autoAdjust="0"/>
  </p:normalViewPr>
  <p:slideViewPr>
    <p:cSldViewPr>
      <p:cViewPr varScale="1">
        <p:scale>
          <a:sx n="67" d="100"/>
          <a:sy n="67" d="100"/>
        </p:scale>
        <p:origin x="-147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25E5CC-58DB-499E-84A1-133B3064ABB1}" type="datetimeFigureOut">
              <a:rPr lang="ru-RU" smtClean="0"/>
              <a:t>10.06.2013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1B6829-C3FC-447E-B00F-514D4DDC0265}" type="slidenum">
              <a:rPr lang="ru-RU" smtClean="0"/>
              <a:t>‹#›</a:t>
            </a:fld>
            <a:endParaRPr lang="ru-RU"/>
          </a:p>
        </p:txBody>
      </p:sp>
    </p:spTree>
    <p:extLst>
      <p:ext uri="{BB962C8B-B14F-4D97-AF65-F5344CB8AC3E}">
        <p14:creationId xmlns:p14="http://schemas.microsoft.com/office/powerpoint/2010/main" val="27977029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A1B6829-C3FC-447E-B00F-514D4DDC0265}" type="slidenum">
              <a:rPr lang="ru-RU" smtClean="0"/>
              <a:t>1</a:t>
            </a:fld>
            <a:endParaRPr lang="ru-RU"/>
          </a:p>
        </p:txBody>
      </p:sp>
    </p:spTree>
    <p:extLst>
      <p:ext uri="{BB962C8B-B14F-4D97-AF65-F5344CB8AC3E}">
        <p14:creationId xmlns:p14="http://schemas.microsoft.com/office/powerpoint/2010/main" val="2073556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A1B6829-C3FC-447E-B00F-514D4DDC0265}" type="slidenum">
              <a:rPr lang="ru-RU" smtClean="0"/>
              <a:t>9</a:t>
            </a:fld>
            <a:endParaRPr lang="ru-RU"/>
          </a:p>
        </p:txBody>
      </p:sp>
    </p:spTree>
    <p:extLst>
      <p:ext uri="{BB962C8B-B14F-4D97-AF65-F5344CB8AC3E}">
        <p14:creationId xmlns:p14="http://schemas.microsoft.com/office/powerpoint/2010/main" val="3056679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9CE92A91-F73D-4328-8BC8-084815303621}" type="datetimeFigureOut">
              <a:rPr lang="ru-RU" smtClean="0"/>
              <a:t>10.06.2013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943A688-4527-4428-81BB-00A394694F25}"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9CE92A91-F73D-4328-8BC8-084815303621}" type="datetimeFigureOut">
              <a:rPr lang="ru-RU" smtClean="0"/>
              <a:t>10.06.2013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943A688-4527-4428-81BB-00A394694F25}"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9CE92A91-F73D-4328-8BC8-084815303621}" type="datetimeFigureOut">
              <a:rPr lang="ru-RU" smtClean="0"/>
              <a:t>10.06.2013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943A688-4527-4428-81BB-00A394694F25}" type="slidenum">
              <a:rPr lang="ru-RU" smtClean="0"/>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9CE92A91-F73D-4328-8BC8-084815303621}" type="datetimeFigureOut">
              <a:rPr lang="ru-RU" smtClean="0"/>
              <a:t>10.06.2013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943A688-4527-4428-81BB-00A394694F25}"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CE92A91-F73D-4328-8BC8-084815303621}" type="datetimeFigureOut">
              <a:rPr lang="ru-RU" smtClean="0"/>
              <a:t>10.06.2013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943A688-4527-4428-81BB-00A394694F25}"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9CE92A91-F73D-4328-8BC8-084815303621}" type="datetimeFigureOut">
              <a:rPr lang="ru-RU" smtClean="0"/>
              <a:t>10.06.2013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943A688-4527-4428-81BB-00A394694F25}" type="slidenum">
              <a:rPr lang="ru-RU" smtClean="0"/>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9CE92A91-F73D-4328-8BC8-084815303621}" type="datetimeFigureOut">
              <a:rPr lang="ru-RU" smtClean="0"/>
              <a:t>10.06.2013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943A688-4527-4428-81BB-00A394694F25}"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9CE92A91-F73D-4328-8BC8-084815303621}" type="datetimeFigureOut">
              <a:rPr lang="ru-RU" smtClean="0"/>
              <a:t>10.06.2013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943A688-4527-4428-81BB-00A394694F25}"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9CE92A91-F73D-4328-8BC8-084815303621}" type="datetimeFigureOut">
              <a:rPr lang="ru-RU" smtClean="0"/>
              <a:t>10.06.2013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943A688-4527-4428-81BB-00A394694F25}"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CE92A91-F73D-4328-8BC8-084815303621}" type="datetimeFigureOut">
              <a:rPr lang="ru-RU" smtClean="0"/>
              <a:t>10.06.2013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943A688-4527-4428-81BB-00A394694F25}" type="slidenum">
              <a:rPr lang="ru-RU" smtClean="0"/>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9CE92A91-F73D-4328-8BC8-084815303621}" type="datetimeFigureOut">
              <a:rPr lang="ru-RU" smtClean="0"/>
              <a:t>10.06.2013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943A688-4527-4428-81BB-00A394694F25}" type="slidenum">
              <a:rPr lang="ru-RU" smtClean="0"/>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9CE92A91-F73D-4328-8BC8-084815303621}" type="datetimeFigureOut">
              <a:rPr lang="ru-RU" smtClean="0"/>
              <a:t>10.06.2013</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D943A688-4527-4428-81BB-00A394694F25}" type="slidenum">
              <a:rPr lang="ru-RU" smtClean="0"/>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6600" b="1" spc="50" dirty="0">
                <a:ln w="11430"/>
                <a:solidFill>
                  <a:srgbClr val="FFC000"/>
                </a:solidFill>
                <a:effectLst>
                  <a:outerShdw blurRad="76200" dist="50800" dir="5400000" algn="tl" rotWithShape="0">
                    <a:srgbClr val="000000">
                      <a:alpha val="65000"/>
                    </a:srgbClr>
                  </a:outerShdw>
                </a:effectLst>
                <a:latin typeface="Baskerville Old Face" pitchFamily="18" charset="0"/>
              </a:rPr>
              <a:t>A</a:t>
            </a:r>
            <a:r>
              <a:rPr lang="en-US" sz="6600" b="1" spc="50" dirty="0" smtClean="0">
                <a:ln w="11430"/>
                <a:solidFill>
                  <a:srgbClr val="FFC000"/>
                </a:solidFill>
                <a:effectLst>
                  <a:outerShdw blurRad="76200" dist="50800" dir="5400000" algn="tl" rotWithShape="0">
                    <a:srgbClr val="000000">
                      <a:alpha val="65000"/>
                    </a:srgbClr>
                  </a:outerShdw>
                </a:effectLst>
                <a:latin typeface="Baskerville Old Face" pitchFamily="18" charset="0"/>
              </a:rPr>
              <a:t> way to  success</a:t>
            </a:r>
            <a:endParaRPr lang="ru-RU" sz="6600" b="1" spc="50" dirty="0">
              <a:ln w="11430"/>
              <a:solidFill>
                <a:srgbClr val="FFC000"/>
              </a:solidFill>
              <a:effectLst>
                <a:outerShdw blurRad="76200" dist="50800" dir="5400000" algn="tl" rotWithShape="0">
                  <a:srgbClr val="000000">
                    <a:alpha val="65000"/>
                  </a:srgbClr>
                </a:outerShdw>
              </a:effectLst>
            </a:endParaRPr>
          </a:p>
        </p:txBody>
      </p:sp>
      <p:pic>
        <p:nvPicPr>
          <p:cNvPr id="1026" name="Picture 2" descr="C:\Users\sch14\Desktop\презентация к уроку успех\успех.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8631" y="477838"/>
            <a:ext cx="2792487" cy="1827539"/>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sch14\Desktop\презентация к уроку успех\1309798827_uspeh.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64" y="4025375"/>
            <a:ext cx="3117288" cy="18275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C:\Users\sch14\Desktop\презентация к уроку успех\image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918" y="3717032"/>
            <a:ext cx="2862522" cy="28437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84876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95537" y="2348880"/>
            <a:ext cx="7884864" cy="3777283"/>
          </a:xfrm>
        </p:spPr>
        <p:txBody>
          <a:bodyPr/>
          <a:lstStyle/>
          <a:p>
            <a:pPr marL="457200" indent="-457200">
              <a:buAutoNum type="arabicParenR"/>
            </a:pPr>
            <a:r>
              <a:rPr lang="en-US" dirty="0" smtClean="0"/>
              <a:t>https</a:t>
            </a:r>
            <a:r>
              <a:rPr lang="en-US" dirty="0"/>
              <a:t>://</a:t>
            </a:r>
            <a:r>
              <a:rPr lang="en-US" dirty="0" smtClean="0"/>
              <a:t>www.google.ru/search</a:t>
            </a:r>
          </a:p>
          <a:p>
            <a:pPr marL="457200" indent="-457200">
              <a:buAutoNum type="arabicParenR"/>
            </a:pPr>
            <a:r>
              <a:rPr lang="en-US" dirty="0" smtClean="0"/>
              <a:t>www.goodreads.com/quotes/tag/success</a:t>
            </a:r>
          </a:p>
          <a:p>
            <a:pPr marL="457200" indent="-457200">
              <a:buAutoNum type="arabicParenR"/>
            </a:pPr>
            <a:r>
              <a:rPr lang="en-US" dirty="0" smtClean="0"/>
              <a:t>“New Millennium English 10”</a:t>
            </a:r>
            <a:r>
              <a:rPr lang="ru-RU" dirty="0" smtClean="0"/>
              <a:t> (</a:t>
            </a:r>
            <a:r>
              <a:rPr lang="en-US" dirty="0" smtClean="0"/>
              <a:t>Student’s book, Workbook, Teacher’s book), </a:t>
            </a:r>
            <a:r>
              <a:rPr lang="en-US" dirty="0" err="1" smtClean="0"/>
              <a:t>Dvoretskaya</a:t>
            </a:r>
            <a:r>
              <a:rPr lang="en-US" dirty="0" smtClean="0"/>
              <a:t> O., </a:t>
            </a:r>
            <a:r>
              <a:rPr lang="en-US" dirty="0" err="1" smtClean="0"/>
              <a:t>Groza</a:t>
            </a:r>
            <a:r>
              <a:rPr lang="en-US" dirty="0" smtClean="0"/>
              <a:t> O., </a:t>
            </a:r>
            <a:r>
              <a:rPr lang="en-US" dirty="0" err="1" smtClean="0"/>
              <a:t>Titul</a:t>
            </a:r>
            <a:r>
              <a:rPr lang="en-US" dirty="0" smtClean="0"/>
              <a:t>, 2012 </a:t>
            </a:r>
          </a:p>
          <a:p>
            <a:pPr marL="0" indent="0">
              <a:buNone/>
            </a:pPr>
            <a:endParaRPr lang="en-US" dirty="0"/>
          </a:p>
          <a:p>
            <a:pPr marL="0" indent="0">
              <a:buNone/>
            </a:pPr>
            <a:endParaRPr lang="ru-RU" dirty="0"/>
          </a:p>
        </p:txBody>
      </p:sp>
      <p:sp>
        <p:nvSpPr>
          <p:cNvPr id="3" name="Заголовок 2"/>
          <p:cNvSpPr>
            <a:spLocks noGrp="1"/>
          </p:cNvSpPr>
          <p:nvPr>
            <p:ph type="title"/>
          </p:nvPr>
        </p:nvSpPr>
        <p:spPr/>
        <p:txBody>
          <a:bodyPr/>
          <a:lstStyle/>
          <a:p>
            <a:r>
              <a:rPr lang="en-US" dirty="0" smtClean="0"/>
              <a:t>Reference to</a:t>
            </a:r>
            <a:endParaRPr lang="ru-RU" dirty="0"/>
          </a:p>
        </p:txBody>
      </p:sp>
    </p:spTree>
    <p:extLst>
      <p:ext uri="{BB962C8B-B14F-4D97-AF65-F5344CB8AC3E}">
        <p14:creationId xmlns:p14="http://schemas.microsoft.com/office/powerpoint/2010/main" val="37874022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55576" y="260648"/>
            <a:ext cx="7408333" cy="4497363"/>
          </a:xfrm>
        </p:spPr>
        <p:txBody>
          <a:bodyPr>
            <a:normAutofit lnSpcReduction="10000"/>
          </a:bodyPr>
          <a:lstStyle/>
          <a:p>
            <a:endParaRPr lang="en-US" dirty="0"/>
          </a:p>
          <a:p>
            <a:pPr>
              <a:buFont typeface="Arial" pitchFamily="34" charset="0"/>
              <a:buChar char="•"/>
            </a:pPr>
            <a:r>
              <a:rPr lang="en-US" b="1" u="sng" dirty="0" smtClean="0"/>
              <a:t>Read </a:t>
            </a:r>
            <a:r>
              <a:rPr lang="en-US" b="1" u="sng" dirty="0"/>
              <a:t>the quotation on the board, comment on it, producing ideas:</a:t>
            </a:r>
          </a:p>
          <a:p>
            <a:r>
              <a:rPr lang="en-US" dirty="0" smtClean="0"/>
              <a:t>“There are many paths to the top of the mountain, but the view is always the same” (Chinese proverb).</a:t>
            </a:r>
          </a:p>
          <a:p>
            <a:pPr>
              <a:buFont typeface="Arial" pitchFamily="34" charset="0"/>
              <a:buChar char="•"/>
            </a:pPr>
            <a:r>
              <a:rPr lang="en-US" b="1" u="sng" dirty="0" smtClean="0"/>
              <a:t>Answer  </a:t>
            </a:r>
            <a:r>
              <a:rPr lang="en-US" b="1" u="sng" dirty="0"/>
              <a:t>the </a:t>
            </a:r>
            <a:r>
              <a:rPr lang="en-US" b="1" u="sng" dirty="0" smtClean="0"/>
              <a:t>questions</a:t>
            </a:r>
            <a:r>
              <a:rPr lang="ru-RU" b="1" u="sng" dirty="0" smtClean="0"/>
              <a:t>:</a:t>
            </a:r>
            <a:endParaRPr lang="en-US" b="1" u="sng" dirty="0"/>
          </a:p>
          <a:p>
            <a:pPr marL="0" indent="0">
              <a:buNone/>
            </a:pPr>
            <a:r>
              <a:rPr lang="en-US" dirty="0" smtClean="0"/>
              <a:t>1.What can quotation refer to?</a:t>
            </a:r>
          </a:p>
          <a:p>
            <a:pPr marL="0" indent="0">
              <a:buNone/>
            </a:pPr>
            <a:r>
              <a:rPr lang="en-US" dirty="0" smtClean="0"/>
              <a:t>2.What is sometimes compared with the top of the mountain?</a:t>
            </a:r>
            <a:endParaRPr lang="en-US" sz="3200" dirty="0" smtClean="0"/>
          </a:p>
          <a:p>
            <a:pPr marL="0" indent="0">
              <a:buNone/>
            </a:pPr>
            <a:r>
              <a:rPr lang="en-US" dirty="0" smtClean="0"/>
              <a:t>3. Is it difficult or easy to get to the top of the mountain?</a:t>
            </a:r>
          </a:p>
          <a:p>
            <a:pPr marL="0" indent="0">
              <a:buNone/>
            </a:pPr>
            <a:endParaRPr lang="en-US" dirty="0" smtClean="0"/>
          </a:p>
          <a:p>
            <a:pPr marL="0" indent="0">
              <a:buNone/>
            </a:pPr>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endParaRPr lang="en-US" dirty="0" smtClean="0"/>
          </a:p>
          <a:p>
            <a:endParaRPr lang="en-US" dirty="0" smtClean="0"/>
          </a:p>
          <a:p>
            <a:endParaRPr lang="en-US" dirty="0" smtClean="0"/>
          </a:p>
          <a:p>
            <a:pPr marL="0" indent="0">
              <a:buNone/>
            </a:pPr>
            <a:endParaRPr lang="en-US" dirty="0"/>
          </a:p>
          <a:p>
            <a:pPr marL="0" indent="0">
              <a:buNone/>
            </a:pPr>
            <a:endParaRPr lang="ru-RU" dirty="0"/>
          </a:p>
        </p:txBody>
      </p:sp>
      <p:sp>
        <p:nvSpPr>
          <p:cNvPr id="2" name="Заголовок 1"/>
          <p:cNvSpPr>
            <a:spLocks noGrp="1"/>
          </p:cNvSpPr>
          <p:nvPr>
            <p:ph type="title"/>
          </p:nvPr>
        </p:nvSpPr>
        <p:spPr>
          <a:xfrm>
            <a:off x="251520" y="-1266970"/>
            <a:ext cx="8229600" cy="1252728"/>
          </a:xfrm>
        </p:spPr>
        <p:txBody>
          <a:bodyPr/>
          <a:lstStyle/>
          <a:p>
            <a:endParaRPr lang="ru-RU" dirty="0"/>
          </a:p>
        </p:txBody>
      </p:sp>
      <p:pic>
        <p:nvPicPr>
          <p:cNvPr id="1026" name="Picture 2" descr="C:\Users\sch14\Desktop\презентация к уроку успех\о.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27784" y="4149080"/>
            <a:ext cx="4811328"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74202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611560" y="3068960"/>
            <a:ext cx="7408333" cy="3450696"/>
          </a:xfrm>
        </p:spPr>
        <p:txBody>
          <a:bodyPr/>
          <a:lstStyle/>
          <a:p>
            <a:pPr marL="0" indent="0">
              <a:buNone/>
            </a:pPr>
            <a:r>
              <a:rPr lang="en-US" b="1" u="sng" dirty="0" smtClean="0"/>
              <a:t>Discuss some questions:</a:t>
            </a:r>
            <a:endParaRPr lang="en-US" b="1" dirty="0" smtClean="0"/>
          </a:p>
          <a:p>
            <a:pPr marL="0" indent="0">
              <a:buNone/>
            </a:pPr>
            <a:r>
              <a:rPr lang="en-US" dirty="0" smtClean="0"/>
              <a:t>1. What is  success?</a:t>
            </a:r>
          </a:p>
          <a:p>
            <a:pPr marL="0" indent="0">
              <a:buNone/>
            </a:pPr>
            <a:r>
              <a:rPr lang="en-US" dirty="0" smtClean="0"/>
              <a:t>2. What do you think is the most important for achieving success in life?</a:t>
            </a:r>
          </a:p>
          <a:p>
            <a:pPr marL="0" indent="0">
              <a:buNone/>
            </a:pPr>
            <a:r>
              <a:rPr lang="en-US" dirty="0" smtClean="0"/>
              <a:t>3. What are the means of achieving one’s goals?</a:t>
            </a:r>
          </a:p>
          <a:p>
            <a:pPr marL="0" indent="0">
              <a:buNone/>
            </a:pPr>
            <a:r>
              <a:rPr lang="en-US" dirty="0" smtClean="0"/>
              <a:t>4. What is it associated with?</a:t>
            </a:r>
            <a:endParaRPr lang="ru-RU" dirty="0"/>
          </a:p>
        </p:txBody>
      </p:sp>
      <p:sp>
        <p:nvSpPr>
          <p:cNvPr id="3" name="Заголовок 2"/>
          <p:cNvSpPr>
            <a:spLocks noGrp="1"/>
          </p:cNvSpPr>
          <p:nvPr>
            <p:ph type="title"/>
          </p:nvPr>
        </p:nvSpPr>
        <p:spPr/>
        <p:txBody>
          <a:bodyPr>
            <a:normAutofit fontScale="90000"/>
          </a:bodyPr>
          <a:lstStyle/>
          <a:p>
            <a:r>
              <a:rPr lang="ru-RU" dirty="0" smtClean="0"/>
              <a:t/>
            </a:r>
            <a:br>
              <a:rPr lang="ru-RU" dirty="0" smtClean="0"/>
            </a:br>
            <a:endParaRPr lang="ru-RU" dirty="0"/>
          </a:p>
        </p:txBody>
      </p:sp>
      <p:pic>
        <p:nvPicPr>
          <p:cNvPr id="2050" name="Picture 2" descr="C:\Users\sch14\Desktop\презентация к уроку успех\п.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476672"/>
            <a:ext cx="4248472" cy="2232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02883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9592" y="3861048"/>
            <a:ext cx="7408333" cy="3168352"/>
          </a:xfrm>
        </p:spPr>
        <p:txBody>
          <a:bodyPr>
            <a:normAutofit/>
          </a:bodyPr>
          <a:lstStyle/>
          <a:p>
            <a:pPr marL="0" indent="0">
              <a:buNone/>
            </a:pPr>
            <a:r>
              <a:rPr lang="en-US" sz="4000" dirty="0" smtClean="0"/>
              <a:t>1. Long-a-waited success</a:t>
            </a:r>
          </a:p>
          <a:p>
            <a:pPr marL="0" indent="0">
              <a:buNone/>
            </a:pPr>
            <a:r>
              <a:rPr lang="en-US" sz="4000" dirty="0" smtClean="0"/>
              <a:t>2.Strange change</a:t>
            </a:r>
          </a:p>
          <a:p>
            <a:pPr marL="0" indent="0">
              <a:buNone/>
            </a:pPr>
            <a:r>
              <a:rPr lang="en-US" sz="4000" dirty="0" smtClean="0"/>
              <a:t>3.Proof of the American dream</a:t>
            </a:r>
            <a:endParaRPr lang="ru-RU" sz="4000" dirty="0"/>
          </a:p>
        </p:txBody>
      </p:sp>
      <p:sp>
        <p:nvSpPr>
          <p:cNvPr id="2" name="Заголовок 1"/>
          <p:cNvSpPr>
            <a:spLocks noGrp="1"/>
          </p:cNvSpPr>
          <p:nvPr>
            <p:ph type="title"/>
          </p:nvPr>
        </p:nvSpPr>
        <p:spPr>
          <a:xfrm>
            <a:off x="0" y="332656"/>
            <a:ext cx="6876256" cy="3240360"/>
          </a:xfrm>
        </p:spPr>
        <p:txBody>
          <a:bodyPr>
            <a:norm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r>
              <a:rPr lang="en-US" sz="36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 </a:t>
            </a:r>
            <a:r>
              <a:rPr lang="en-US" sz="40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Read the newspaper reports about three celebrities and match them with their headings</a:t>
            </a:r>
            <a:r>
              <a:rPr lang="en-US" sz="36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a:t>
            </a:r>
            <a:endParaRPr lang="ru-RU" sz="36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pic>
        <p:nvPicPr>
          <p:cNvPr id="2050" name="Picture 2" descr="C:\Users\sch14\Desktop\презентация к уроку успех\Успех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238" y="332656"/>
            <a:ext cx="2294507" cy="2016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69282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635896" y="188640"/>
            <a:ext cx="5040561" cy="6408712"/>
          </a:xfrm>
        </p:spPr>
        <p:txBody>
          <a:bodyPr>
            <a:normAutofit lnSpcReduction="10000"/>
          </a:bodyPr>
          <a:lstStyle/>
          <a:p>
            <a:pPr marL="0" indent="0">
              <a:buNone/>
            </a:pPr>
            <a:r>
              <a:rPr lang="en-US" dirty="0" smtClean="0"/>
              <a:t>1.A </a:t>
            </a:r>
            <a:r>
              <a:rPr lang="en-US" dirty="0"/>
              <a:t>Michigan-born superstar Madonna is slowly but surely turning English. She has bought a $2 million house in London and is looking for an English school for her daughter, Lourdes. Her latest boyfriend is the English director Guy Ritchie? And even her accent has become more noticeable. “I’m having a love affair with England, she admits. “I feel inspired when I’m there. I love to take a walk to a nice pub.” She also enjoys getting away from Hollywood’s celebrities. “There’s nothing I hate more that actors or singers or performers sitting down and talking about their work. I just find it deadly dull”.</a:t>
            </a:r>
            <a:endParaRPr lang="ru-RU" dirty="0"/>
          </a:p>
        </p:txBody>
      </p:sp>
      <p:sp>
        <p:nvSpPr>
          <p:cNvPr id="3" name="Заголовок 2"/>
          <p:cNvSpPr>
            <a:spLocks noGrp="1"/>
          </p:cNvSpPr>
          <p:nvPr>
            <p:ph type="title"/>
          </p:nvPr>
        </p:nvSpPr>
        <p:spPr/>
        <p:txBody>
          <a:bodyPr>
            <a:normAutofit fontScale="90000"/>
          </a:bodyPr>
          <a:lstStyle/>
          <a:p>
            <a:r>
              <a:rPr lang="ru-RU" dirty="0" smtClean="0"/>
              <a:t/>
            </a:r>
            <a:br>
              <a:rPr lang="ru-RU" dirty="0" smtClean="0"/>
            </a:br>
            <a:endParaRPr lang="ru-RU" dirty="0"/>
          </a:p>
        </p:txBody>
      </p:sp>
      <p:pic>
        <p:nvPicPr>
          <p:cNvPr id="3074" name="Picture 2" descr="C:\Users\sch14\Desktop\презентация к уроку успех\madonna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764704"/>
            <a:ext cx="2871788" cy="3611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7974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624526" y="476672"/>
            <a:ext cx="5123938" cy="6048672"/>
          </a:xfrm>
        </p:spPr>
        <p:txBody>
          <a:bodyPr>
            <a:normAutofit fontScale="92500" lnSpcReduction="10000"/>
          </a:bodyPr>
          <a:lstStyle/>
          <a:p>
            <a:pPr marL="0" indent="0">
              <a:buNone/>
            </a:pPr>
            <a:r>
              <a:rPr lang="en-US" dirty="0"/>
              <a:t>2.	A Hollywood actress Ashley Judd was born to a dirt-poor family who fought for life in the Kentucky backwoods. Her father walked out when she was four, leaving them with so little money that they had to make their own soap. Ten years later Ashley’s mother Naomi and older sister Wynona teamed up as country and western singers to make some money and became one of the biggest acts in the country, selling over 20 million records. Meanwhile, Ashley drove a truck 2,000 miles to Hollywood, determined to become a star in her own right. And it certainly paid off. She now commands $8 million a picture. Fame may be a “mixed burden”, but “the good thing about being a movie star is that you can usually get something nice to eat”.</a:t>
            </a:r>
            <a:endParaRPr lang="ru-RU" dirty="0"/>
          </a:p>
        </p:txBody>
      </p:sp>
      <p:pic>
        <p:nvPicPr>
          <p:cNvPr id="4099" name="Picture 3" descr="C:\Users\sch14\Desktop\презентация к уроку успех\ррррр.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548680"/>
            <a:ext cx="2796942" cy="2952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07695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851920" y="692696"/>
            <a:ext cx="5004544" cy="5904656"/>
          </a:xfrm>
        </p:spPr>
        <p:txBody>
          <a:bodyPr>
            <a:normAutofit fontScale="85000" lnSpcReduction="10000"/>
          </a:bodyPr>
          <a:lstStyle/>
          <a:p>
            <a:pPr marL="0" indent="0">
              <a:buNone/>
            </a:pPr>
            <a:r>
              <a:rPr lang="en-US" dirty="0"/>
              <a:t>3.	A novelist Frank McCourt had a miserable childhood in Ireland hoping to find his fortune in America. He had no qualifications and looked quite hideous, with pus-filled eyes and rotten teeth. He was clever enough to get into university, though , and to become a school teacher. All the time, his story was waiting to be told. “I couldn’t have written about my mother while she alive. She hated me uncovering the past: the only place for confession is to a priest, she thought.” When he did finally produce his memoir, Angela’s Ashes, it sold over six million copies in 30 countries and made him a rich man. McCourt finds all the attention a bit much. “Thirty years as a teacher nobody paid me a scrap of </a:t>
            </a:r>
            <a:r>
              <a:rPr lang="en-US" dirty="0" err="1"/>
              <a:t>attention,”he</a:t>
            </a:r>
            <a:r>
              <a:rPr lang="en-US" dirty="0"/>
              <a:t> sighs. “Then I write a bestselling book and suddenly you are an expert on everything”.</a:t>
            </a:r>
            <a:endParaRPr lang="ru-RU" dirty="0"/>
          </a:p>
        </p:txBody>
      </p:sp>
      <p:sp>
        <p:nvSpPr>
          <p:cNvPr id="3" name="Заголовок 2"/>
          <p:cNvSpPr>
            <a:spLocks noGrp="1"/>
          </p:cNvSpPr>
          <p:nvPr>
            <p:ph type="title"/>
          </p:nvPr>
        </p:nvSpPr>
        <p:spPr/>
        <p:txBody>
          <a:bodyPr>
            <a:normAutofit fontScale="90000"/>
          </a:bodyPr>
          <a:lstStyle/>
          <a:p>
            <a:r>
              <a:rPr lang="ru-RU" dirty="0" smtClean="0"/>
              <a:t/>
            </a:r>
            <a:br>
              <a:rPr lang="ru-RU" dirty="0" smtClean="0"/>
            </a:br>
            <a:endParaRPr lang="ru-RU" dirty="0"/>
          </a:p>
        </p:txBody>
      </p:sp>
      <p:pic>
        <p:nvPicPr>
          <p:cNvPr id="5122" name="Picture 2" descr="C:\Users\sch14\Desktop\презентация к уроку успех\post-cover-default.fca628bd-c8b0-4999-92d9-66f265ab51d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3" y="692696"/>
            <a:ext cx="3356311" cy="3312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39619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07504" y="0"/>
            <a:ext cx="8856984" cy="6858000"/>
          </a:xfrm>
        </p:spPr>
        <p:txBody>
          <a:bodyPr>
            <a:normAutofit/>
          </a:bodyPr>
          <a:lstStyle/>
          <a:p>
            <a:endParaRPr lang="ru-RU" dirty="0" smtClean="0"/>
          </a:p>
          <a:p>
            <a:pPr marL="0" indent="0">
              <a:buNone/>
            </a:pPr>
            <a:r>
              <a:rPr lang="en-US" b="1" u="sng" dirty="0" smtClean="0"/>
              <a:t>Read </a:t>
            </a:r>
            <a:r>
              <a:rPr lang="en-US" b="1" u="sng" dirty="0"/>
              <a:t>the texts again and answer the following questions.</a:t>
            </a:r>
          </a:p>
          <a:p>
            <a:r>
              <a:rPr lang="en-US" dirty="0"/>
              <a:t>•	There can be more than one answer.</a:t>
            </a:r>
          </a:p>
          <a:p>
            <a:r>
              <a:rPr lang="en-US" dirty="0"/>
              <a:t>•	Put the appropriate letter in the box.</a:t>
            </a:r>
          </a:p>
          <a:p>
            <a:pPr marL="0" indent="0">
              <a:buNone/>
            </a:pPr>
            <a:endParaRPr lang="en-US" dirty="0"/>
          </a:p>
          <a:p>
            <a:pPr marL="457200" indent="-457200">
              <a:buFont typeface="+mj-lt"/>
              <a:buAutoNum type="arabicPeriod"/>
            </a:pPr>
            <a:r>
              <a:rPr lang="en-US" dirty="0" smtClean="0"/>
              <a:t>Which </a:t>
            </a:r>
            <a:r>
              <a:rPr lang="en-US" dirty="0"/>
              <a:t>of the celebrities used to live in poverty?</a:t>
            </a:r>
          </a:p>
          <a:p>
            <a:pPr marL="457200" indent="-457200">
              <a:buFont typeface="+mj-lt"/>
              <a:buAutoNum type="arabicPeriod"/>
            </a:pPr>
            <a:r>
              <a:rPr lang="en-US" dirty="0" smtClean="0"/>
              <a:t>Who </a:t>
            </a:r>
            <a:r>
              <a:rPr lang="en-US" dirty="0"/>
              <a:t>was not allowed to reveal the family’s private life?</a:t>
            </a:r>
          </a:p>
          <a:p>
            <a:pPr marL="457200" indent="-457200">
              <a:buFont typeface="+mj-lt"/>
              <a:buAutoNum type="arabicPeriod"/>
            </a:pPr>
            <a:r>
              <a:rPr lang="en-US" dirty="0" smtClean="0"/>
              <a:t>Which </a:t>
            </a:r>
            <a:r>
              <a:rPr lang="en-US" dirty="0"/>
              <a:t>person has changed her way of speaking?</a:t>
            </a:r>
          </a:p>
          <a:p>
            <a:pPr marL="457200" indent="-457200">
              <a:buFont typeface="+mj-lt"/>
              <a:buAutoNum type="arabicPeriod"/>
            </a:pPr>
            <a:r>
              <a:rPr lang="en-US" dirty="0" smtClean="0"/>
              <a:t>Who </a:t>
            </a:r>
            <a:r>
              <a:rPr lang="en-US" dirty="0"/>
              <a:t>hates speaking with famous colleagues?</a:t>
            </a:r>
          </a:p>
          <a:p>
            <a:pPr marL="457200" indent="-457200">
              <a:buFont typeface="+mj-lt"/>
              <a:buAutoNum type="arabicPeriod"/>
            </a:pPr>
            <a:r>
              <a:rPr lang="en-US" dirty="0" smtClean="0"/>
              <a:t>Which </a:t>
            </a:r>
            <a:r>
              <a:rPr lang="en-US" dirty="0"/>
              <a:t>speaker thinks that being rich and famous has both good and bad points?</a:t>
            </a:r>
          </a:p>
          <a:p>
            <a:pPr marL="457200" indent="-457200">
              <a:buFont typeface="+mj-lt"/>
              <a:buAutoNum type="arabicPeriod"/>
            </a:pPr>
            <a:r>
              <a:rPr lang="en-US" dirty="0" smtClean="0"/>
              <a:t>Who </a:t>
            </a:r>
            <a:r>
              <a:rPr lang="en-US" dirty="0"/>
              <a:t>set a goal to make his/her own career?</a:t>
            </a:r>
          </a:p>
          <a:p>
            <a:pPr marL="457200" indent="-457200">
              <a:buFont typeface="+mj-lt"/>
              <a:buAutoNum type="arabicPeriod"/>
            </a:pPr>
            <a:r>
              <a:rPr lang="en-US" dirty="0" smtClean="0"/>
              <a:t>Which </a:t>
            </a:r>
            <a:r>
              <a:rPr lang="en-US" dirty="0"/>
              <a:t>of them looked ugly?</a:t>
            </a:r>
          </a:p>
          <a:p>
            <a:pPr marL="457200" indent="-457200">
              <a:buFont typeface="+mj-lt"/>
              <a:buAutoNum type="arabicPeriod"/>
            </a:pPr>
            <a:r>
              <a:rPr lang="en-US" dirty="0" smtClean="0"/>
              <a:t>Who </a:t>
            </a:r>
            <a:r>
              <a:rPr lang="en-US" dirty="0"/>
              <a:t>used to work hard to get by?</a:t>
            </a:r>
          </a:p>
          <a:p>
            <a:endParaRPr lang="ru-RU" dirty="0"/>
          </a:p>
        </p:txBody>
      </p:sp>
      <p:pic>
        <p:nvPicPr>
          <p:cNvPr id="2050" name="Picture 2" descr="C:\Users\sch14\Desktop\презентация к уроку успех\успех-в-жизни-300x3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240" y="4509120"/>
            <a:ext cx="2209428" cy="22094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0783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sch14\Desktop\презентация к уроку успех\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024" y="1700808"/>
            <a:ext cx="8784976" cy="5028438"/>
          </a:xfrm>
          <a:prstGeom prst="rect">
            <a:avLst/>
          </a:prstGeom>
          <a:noFill/>
          <a:extLst>
            <a:ext uri="{909E8E84-426E-40DD-AFC4-6F175D3DCCD1}">
              <a14:hiddenFill xmlns:a14="http://schemas.microsoft.com/office/drawing/2010/main">
                <a:solidFill>
                  <a:srgbClr val="FFFFFF"/>
                </a:solidFill>
              </a14:hiddenFill>
            </a:ext>
          </a:extLst>
        </p:spPr>
      </p:pic>
      <p:sp>
        <p:nvSpPr>
          <p:cNvPr id="7" name="Объект 6"/>
          <p:cNvSpPr>
            <a:spLocks noGrp="1"/>
          </p:cNvSpPr>
          <p:nvPr>
            <p:ph idx="1"/>
          </p:nvPr>
        </p:nvSpPr>
        <p:spPr>
          <a:xfrm>
            <a:off x="179512" y="476672"/>
            <a:ext cx="7408333" cy="4104456"/>
          </a:xfrm>
        </p:spPr>
        <p:txBody>
          <a:bodyPr>
            <a:normAutofit lnSpcReduction="10000"/>
          </a:bodyPr>
          <a:lstStyle/>
          <a:p>
            <a:pPr marL="0" indent="0" algn="ctr">
              <a:buNone/>
            </a:pPr>
            <a:r>
              <a:rPr lang="en-US" sz="6000" b="1" dirty="0" smtClean="0"/>
              <a:t>Conclusion</a:t>
            </a:r>
            <a:endParaRPr lang="ru-RU" sz="6000" b="1" dirty="0" smtClean="0"/>
          </a:p>
          <a:p>
            <a:pPr algn="ctr"/>
            <a:endParaRPr lang="en-US" sz="4000" b="1" dirty="0" smtClean="0"/>
          </a:p>
          <a:p>
            <a:pPr marL="0" indent="0">
              <a:buNone/>
            </a:pPr>
            <a:r>
              <a:rPr lang="ru-RU" sz="4000" dirty="0" smtClean="0"/>
              <a:t> </a:t>
            </a:r>
            <a:r>
              <a:rPr lang="en-US" sz="4000" dirty="0" smtClean="0"/>
              <a:t>“In order to succeed, your desire for success should be greater than your fear of failure.”</a:t>
            </a:r>
          </a:p>
          <a:p>
            <a:pPr marL="0" indent="0" algn="ctr">
              <a:buNone/>
            </a:pPr>
            <a:r>
              <a:rPr lang="en-US" sz="4000" dirty="0" smtClean="0"/>
              <a:t>(Bill Cosby)</a:t>
            </a:r>
          </a:p>
          <a:p>
            <a:endParaRPr lang="ru-RU" sz="4000" dirty="0"/>
          </a:p>
        </p:txBody>
      </p:sp>
    </p:spTree>
    <p:extLst>
      <p:ext uri="{BB962C8B-B14F-4D97-AF65-F5344CB8AC3E}">
        <p14:creationId xmlns:p14="http://schemas.microsoft.com/office/powerpoint/2010/main" val="288359212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341</TotalTime>
  <Words>343</Words>
  <Application>Microsoft Office PowerPoint</Application>
  <PresentationFormat>Экран (4:3)</PresentationFormat>
  <Paragraphs>58</Paragraphs>
  <Slides>10</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Волна</vt:lpstr>
      <vt:lpstr> A way to  success</vt:lpstr>
      <vt:lpstr>Презентация PowerPoint</vt:lpstr>
      <vt:lpstr> </vt:lpstr>
      <vt:lpstr> Read the newspaper reports about three celebrities and match them with their headings.</vt:lpstr>
      <vt:lpstr> </vt:lpstr>
      <vt:lpstr>Презентация PowerPoint</vt:lpstr>
      <vt:lpstr> </vt:lpstr>
      <vt:lpstr>Презентация PowerPoint</vt:lpstr>
      <vt:lpstr>Презентация PowerPoint</vt:lpstr>
      <vt:lpstr>Reference to</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sch14</dc:creator>
  <cp:lastModifiedBy>sch14</cp:lastModifiedBy>
  <cp:revision>27</cp:revision>
  <dcterms:created xsi:type="dcterms:W3CDTF">2013-05-30T07:38:49Z</dcterms:created>
  <dcterms:modified xsi:type="dcterms:W3CDTF">2013-06-10T06:59:27Z</dcterms:modified>
</cp:coreProperties>
</file>