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6" r:id="rId4"/>
    <p:sldId id="258" r:id="rId5"/>
    <p:sldId id="259" r:id="rId6"/>
    <p:sldId id="268" r:id="rId7"/>
    <p:sldId id="260" r:id="rId8"/>
    <p:sldId id="261" r:id="rId9"/>
    <p:sldId id="262" r:id="rId10"/>
    <p:sldId id="263" r:id="rId11"/>
    <p:sldId id="264" r:id="rId12"/>
    <p:sldId id="269" r:id="rId13"/>
    <p:sldId id="265" r:id="rId14"/>
    <p:sldId id="270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735" autoAdjust="0"/>
    <p:restoredTop sz="94660"/>
  </p:normalViewPr>
  <p:slideViewPr>
    <p:cSldViewPr>
      <p:cViewPr varScale="1">
        <p:scale>
          <a:sx n="69" d="100"/>
          <a:sy n="69" d="100"/>
        </p:scale>
        <p:origin x="-118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5B106E36-FD25-4E2D-B0AA-010F637433A0}" type="datetimeFigureOut">
              <a:rPr lang="ru-RU" smtClean="0"/>
              <a:pPr/>
              <a:t>31.05.2013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31.05.2013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31.05.2013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31.05.2013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31.05.2013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31.05.2013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31.05.2013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5B106E36-FD25-4E2D-B0AA-010F637433A0}" type="datetimeFigureOut">
              <a:rPr lang="ru-RU" smtClean="0"/>
              <a:pPr/>
              <a:t>31.05.2013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5B106E36-FD25-4E2D-B0AA-010F637433A0}" type="datetimeFigureOut">
              <a:rPr lang="ru-RU" smtClean="0"/>
              <a:pPr/>
              <a:t>31.05.2013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31.05.2013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6.pn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Викторина </a:t>
            </a:r>
            <a:r>
              <a:rPr lang="en-US" b="1" dirty="0" smtClean="0"/>
              <a:t>“Do you know Great Britain</a:t>
            </a:r>
            <a:r>
              <a:rPr lang="ru-RU" b="1" dirty="0" smtClean="0"/>
              <a:t>?</a:t>
            </a:r>
            <a:r>
              <a:rPr lang="en-US" b="1" dirty="0" smtClean="0"/>
              <a:t>”</a:t>
            </a:r>
            <a:endParaRPr lang="ru-RU" b="1" dirty="0"/>
          </a:p>
        </p:txBody>
      </p:sp>
      <p:pic>
        <p:nvPicPr>
          <p:cNvPr id="4" name="Содержимое 3" descr="36772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28596" y="1643050"/>
            <a:ext cx="8286808" cy="48117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Вопросы по теме </a:t>
            </a:r>
            <a:r>
              <a:rPr lang="en-US" dirty="0" smtClean="0"/>
              <a:t>“The UK (political system)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381000" y="1714488"/>
            <a:ext cx="8334404" cy="4000528"/>
          </a:xfrm>
        </p:spPr>
        <p:txBody>
          <a:bodyPr/>
          <a:lstStyle/>
          <a:p>
            <a:pPr marL="569214" indent="-514350"/>
            <a:r>
              <a:rPr lang="en-US" sz="2800" b="1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1.</a:t>
            </a:r>
            <a:r>
              <a:rPr lang="en-US" sz="2800" dirty="0" smtClean="0"/>
              <a:t> What is the Union Jack</a:t>
            </a:r>
            <a:r>
              <a:rPr lang="ru-RU" sz="2800" dirty="0" smtClean="0"/>
              <a:t>?</a:t>
            </a:r>
            <a:endParaRPr lang="en-US" sz="2800" dirty="0" smtClean="0"/>
          </a:p>
          <a:p>
            <a:pPr marL="569214" indent="-514350">
              <a:buAutoNum type="arabicPeriod"/>
            </a:pPr>
            <a:endParaRPr lang="en-US" sz="2800" dirty="0" smtClean="0"/>
          </a:p>
          <a:p>
            <a:pPr marL="512064" indent="-457200"/>
            <a:r>
              <a:rPr lang="en-US" sz="2800" b="1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2.</a:t>
            </a:r>
            <a:r>
              <a:rPr lang="en-US" sz="2800" dirty="0" smtClean="0"/>
              <a:t> Who is the Head of State in Britain</a:t>
            </a:r>
            <a:r>
              <a:rPr lang="ru-RU" sz="2800" dirty="0" smtClean="0"/>
              <a:t>?</a:t>
            </a:r>
            <a:endParaRPr lang="en-US" sz="2800" dirty="0" smtClean="0"/>
          </a:p>
          <a:p>
            <a:pPr marL="512064" indent="-457200"/>
            <a:endParaRPr lang="en-US" sz="2800" dirty="0" smtClean="0"/>
          </a:p>
          <a:p>
            <a:pPr marL="512064" indent="-457200"/>
            <a:r>
              <a:rPr lang="en-US" sz="2800" b="1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3.</a:t>
            </a:r>
            <a:r>
              <a:rPr lang="en-US" sz="2800" dirty="0" smtClean="0"/>
              <a:t> Does the Queen rule the country</a:t>
            </a:r>
            <a:r>
              <a:rPr lang="ru-RU" sz="2800" dirty="0" smtClean="0"/>
              <a:t>?</a:t>
            </a:r>
            <a:endParaRPr lang="en-US" sz="2800" dirty="0" smtClean="0"/>
          </a:p>
          <a:p>
            <a:pPr marL="512064" indent="-457200"/>
            <a:endParaRPr lang="en-US" sz="2800" dirty="0" smtClean="0"/>
          </a:p>
          <a:p>
            <a:pPr marL="512064" indent="-457200"/>
            <a:r>
              <a:rPr lang="en-US" sz="2800" b="1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4.</a:t>
            </a:r>
            <a:r>
              <a:rPr lang="en-US" sz="2800" dirty="0" smtClean="0"/>
              <a:t> Where do the Queen and her Family live</a:t>
            </a:r>
            <a:r>
              <a:rPr lang="ru-RU" sz="2800" dirty="0" smtClean="0"/>
              <a:t>?</a:t>
            </a:r>
            <a:endParaRPr lang="en-US" sz="2800" dirty="0" smtClean="0"/>
          </a:p>
          <a:p>
            <a:pPr marL="512064" indent="-457200"/>
            <a:endParaRPr lang="en-US" sz="2800" dirty="0" smtClean="0"/>
          </a:p>
          <a:p>
            <a:pPr marL="512064" indent="-457200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000108"/>
            <a:ext cx="8120090" cy="5072098"/>
          </a:xfrm>
        </p:spPr>
        <p:txBody>
          <a:bodyPr>
            <a:normAutofit/>
          </a:bodyPr>
          <a:lstStyle/>
          <a:p>
            <a:r>
              <a:rPr lang="en-US" sz="2800" b="1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5.</a:t>
            </a:r>
            <a:r>
              <a:rPr lang="en-US" sz="2800" dirty="0" smtClean="0"/>
              <a:t> Is the British Queen also the queen of Canada</a:t>
            </a:r>
            <a:r>
              <a:rPr lang="ru-RU" sz="2800" dirty="0" smtClean="0"/>
              <a:t>?</a:t>
            </a:r>
            <a:endParaRPr lang="en-US" sz="2800" dirty="0" smtClean="0"/>
          </a:p>
          <a:p>
            <a:r>
              <a:rPr lang="en-US" sz="2800" b="1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6.</a:t>
            </a:r>
            <a:r>
              <a:rPr lang="en-US" sz="2800" dirty="0" smtClean="0"/>
              <a:t> Who does the real power  in Britain belong to</a:t>
            </a:r>
            <a:r>
              <a:rPr lang="ru-RU" sz="2800" dirty="0" smtClean="0"/>
              <a:t>?</a:t>
            </a:r>
            <a:endParaRPr lang="en-US" sz="2800" dirty="0" smtClean="0"/>
          </a:p>
          <a:p>
            <a:r>
              <a:rPr lang="en-US" sz="2800" b="1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7.</a:t>
            </a:r>
            <a:r>
              <a:rPr lang="en-US" sz="2800" dirty="0" smtClean="0"/>
              <a:t> What part does the British Parliament consist to</a:t>
            </a:r>
            <a:r>
              <a:rPr lang="ru-RU" sz="2800" dirty="0" smtClean="0"/>
              <a:t>?</a:t>
            </a:r>
            <a:endParaRPr lang="en-US" sz="2800" dirty="0" smtClean="0"/>
          </a:p>
          <a:p>
            <a:r>
              <a:rPr lang="en-US" sz="2800" b="1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8.</a:t>
            </a:r>
            <a:r>
              <a:rPr lang="en-US" sz="2800" dirty="0" smtClean="0"/>
              <a:t> What countries does the Commonwealth include</a:t>
            </a:r>
            <a:r>
              <a:rPr lang="ru-RU" sz="2800" dirty="0" smtClean="0"/>
              <a:t>?</a:t>
            </a:r>
            <a:endParaRPr lang="en-US" sz="2800" dirty="0" smtClean="0"/>
          </a:p>
          <a:p>
            <a:r>
              <a:rPr lang="en-US" sz="2800" b="1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9.</a:t>
            </a:r>
            <a:r>
              <a:rPr lang="en-US" sz="2800" dirty="0" smtClean="0"/>
              <a:t> What phrase do the English often repeat</a:t>
            </a:r>
            <a:r>
              <a:rPr lang="ru-RU" sz="2800" dirty="0" smtClean="0"/>
              <a:t>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232680"/>
          </a:xfrm>
        </p:spPr>
        <p:txBody>
          <a:bodyPr/>
          <a:lstStyle/>
          <a:p>
            <a:pPr algn="ctr"/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London Eye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Содержимое 3" descr="37330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00034" y="1571612"/>
            <a:ext cx="8215370" cy="50006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IV. Complete the sentences.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7405710" cy="3938604"/>
          </a:xfrm>
        </p:spPr>
        <p:txBody>
          <a:bodyPr>
            <a:normAutofit/>
          </a:bodyPr>
          <a:lstStyle/>
          <a:p>
            <a:pPr marL="512064" indent="-457200"/>
            <a:r>
              <a:rPr lang="en-US" sz="2400" b="1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1.</a:t>
            </a:r>
            <a:r>
              <a:rPr lang="en-US" sz="2400" dirty="0" smtClean="0"/>
              <a:t> The UK lies on two islands, the largest of them is ______ and the smaller is ______.</a:t>
            </a:r>
          </a:p>
          <a:p>
            <a:pPr marL="512064" indent="-457200">
              <a:buAutoNum type="arabicPeriod"/>
            </a:pPr>
            <a:endParaRPr lang="en-US" sz="2400" dirty="0" smtClean="0"/>
          </a:p>
          <a:p>
            <a:pPr marL="512064" indent="-457200"/>
            <a:r>
              <a:rPr lang="en-US" sz="2400" b="1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2.</a:t>
            </a:r>
            <a:r>
              <a:rPr lang="en-US" sz="2400" dirty="0" smtClean="0"/>
              <a:t> The UK is a ______ monarchy.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http://www.fonstola.ru/tags/%EB%EE%ED%E4%EE%ED/page/1/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28596" y="271464"/>
            <a:ext cx="7429552" cy="1800214"/>
          </a:xfrm>
        </p:spPr>
        <p:txBody>
          <a:bodyPr>
            <a:normAutofit/>
          </a:bodyPr>
          <a:lstStyle/>
          <a:p>
            <a:r>
              <a:rPr lang="en-US" dirty="0" smtClean="0"/>
              <a:t>I. Match the countries and their symbols and their Patron Saints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214282" y="2714620"/>
            <a:ext cx="8643998" cy="2786082"/>
          </a:xfrm>
        </p:spPr>
        <p:txBody>
          <a:bodyPr numCol="3">
            <a:noAutofit/>
          </a:bodyPr>
          <a:lstStyle/>
          <a:p>
            <a:pPr marL="512064" indent="-457200"/>
            <a:r>
              <a:rPr lang="en-US" sz="2800" b="1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Country</a:t>
            </a:r>
            <a:r>
              <a:rPr lang="ru-RU" sz="2800" b="1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:</a:t>
            </a:r>
            <a:endParaRPr lang="en-US" sz="2800" b="1" dirty="0" smtClean="0">
              <a:solidFill>
                <a:schemeClr val="accent2">
                  <a:lumMod val="20000"/>
                  <a:lumOff val="80000"/>
                </a:schemeClr>
              </a:solidFill>
            </a:endParaRPr>
          </a:p>
          <a:p>
            <a:pPr marL="512064" indent="-457200"/>
            <a:r>
              <a:rPr lang="en-US" sz="2800" b="1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1.</a:t>
            </a:r>
            <a:r>
              <a:rPr lang="en-US" sz="2800" dirty="0" smtClean="0">
                <a:solidFill>
                  <a:schemeClr val="tx1"/>
                </a:solidFill>
              </a:rPr>
              <a:t> England</a:t>
            </a:r>
          </a:p>
          <a:p>
            <a:pPr marL="512064" indent="-457200"/>
            <a:r>
              <a:rPr lang="en-US" sz="2800" b="1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2.</a:t>
            </a:r>
            <a:r>
              <a:rPr lang="en-US" sz="2800" dirty="0" smtClean="0">
                <a:solidFill>
                  <a:schemeClr val="tx1"/>
                </a:solidFill>
              </a:rPr>
              <a:t> Wales</a:t>
            </a:r>
          </a:p>
          <a:p>
            <a:pPr marL="512064" indent="-457200"/>
            <a:r>
              <a:rPr lang="en-US" sz="2800" b="1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3.</a:t>
            </a:r>
            <a:r>
              <a:rPr lang="en-US" sz="2800" dirty="0" smtClean="0">
                <a:solidFill>
                  <a:schemeClr val="tx1"/>
                </a:solidFill>
              </a:rPr>
              <a:t> Ireland</a:t>
            </a:r>
          </a:p>
          <a:p>
            <a:pPr marL="512064" indent="-457200"/>
            <a:r>
              <a:rPr lang="en-US" sz="2800" b="1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4.</a:t>
            </a:r>
            <a:r>
              <a:rPr lang="en-US" sz="2800" dirty="0" smtClean="0">
                <a:solidFill>
                  <a:schemeClr val="tx1"/>
                </a:solidFill>
              </a:rPr>
              <a:t> Scotland</a:t>
            </a:r>
          </a:p>
          <a:p>
            <a:pPr marL="512064" indent="-457200"/>
            <a:r>
              <a:rPr lang="en-US" sz="2800" b="1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Symbol</a:t>
            </a:r>
            <a:r>
              <a:rPr lang="ru-RU" sz="2800" b="1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:</a:t>
            </a:r>
            <a:endParaRPr lang="en-US" sz="2800" b="1" dirty="0" smtClean="0">
              <a:solidFill>
                <a:schemeClr val="accent2">
                  <a:lumMod val="20000"/>
                  <a:lumOff val="80000"/>
                </a:schemeClr>
              </a:solidFill>
            </a:endParaRPr>
          </a:p>
          <a:p>
            <a:pPr marL="512064" indent="-457200"/>
            <a:r>
              <a:rPr lang="en-US" sz="2800" b="1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A.</a:t>
            </a:r>
            <a:r>
              <a:rPr lang="en-US" sz="2800" dirty="0" smtClean="0">
                <a:solidFill>
                  <a:schemeClr val="tx1"/>
                </a:solidFill>
              </a:rPr>
              <a:t> Daffodil</a:t>
            </a:r>
          </a:p>
          <a:p>
            <a:pPr marL="512064" indent="-457200"/>
            <a:r>
              <a:rPr lang="en-US" sz="2800" b="1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B.</a:t>
            </a:r>
            <a:r>
              <a:rPr lang="en-US" sz="2800" dirty="0" smtClean="0">
                <a:solidFill>
                  <a:schemeClr val="tx1"/>
                </a:solidFill>
              </a:rPr>
              <a:t> Thistle</a:t>
            </a:r>
          </a:p>
          <a:p>
            <a:pPr marL="512064" indent="-457200"/>
            <a:r>
              <a:rPr lang="en-US" sz="2800" b="1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C.</a:t>
            </a:r>
            <a:r>
              <a:rPr lang="en-US" sz="2800" dirty="0" smtClean="0">
                <a:solidFill>
                  <a:schemeClr val="tx1"/>
                </a:solidFill>
              </a:rPr>
              <a:t> Rose</a:t>
            </a:r>
          </a:p>
          <a:p>
            <a:pPr marL="512064" indent="-457200"/>
            <a:r>
              <a:rPr lang="en-US" sz="2800" b="1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D.</a:t>
            </a:r>
            <a:r>
              <a:rPr lang="en-US" sz="2800" dirty="0" smtClean="0">
                <a:solidFill>
                  <a:schemeClr val="tx1"/>
                </a:solidFill>
              </a:rPr>
              <a:t> Shamrock </a:t>
            </a:r>
          </a:p>
          <a:p>
            <a:pPr marL="512064" indent="-457200"/>
            <a:r>
              <a:rPr lang="en-US" sz="2800" b="1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Saint Patrol</a:t>
            </a:r>
            <a:r>
              <a:rPr lang="ru-RU" sz="2800" b="1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:</a:t>
            </a:r>
            <a:endParaRPr lang="en-US" sz="2800" b="1" dirty="0" smtClean="0">
              <a:solidFill>
                <a:schemeClr val="accent2">
                  <a:lumMod val="20000"/>
                  <a:lumOff val="80000"/>
                </a:schemeClr>
              </a:solidFill>
            </a:endParaRPr>
          </a:p>
          <a:p>
            <a:pPr marL="512064" indent="-457200"/>
            <a:r>
              <a:rPr lang="en-US" sz="2800" b="1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E.</a:t>
            </a:r>
            <a:r>
              <a:rPr lang="en-US" sz="2800" dirty="0" smtClean="0">
                <a:solidFill>
                  <a:schemeClr val="tx1"/>
                </a:solidFill>
              </a:rPr>
              <a:t> St. David</a:t>
            </a:r>
          </a:p>
          <a:p>
            <a:pPr marL="512064" indent="-457200"/>
            <a:r>
              <a:rPr lang="en-US" sz="2800" b="1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F.</a:t>
            </a:r>
            <a:r>
              <a:rPr lang="en-US" sz="2800" dirty="0" smtClean="0">
                <a:solidFill>
                  <a:schemeClr val="tx1"/>
                </a:solidFill>
              </a:rPr>
              <a:t> St. Andrew</a:t>
            </a:r>
          </a:p>
          <a:p>
            <a:pPr marL="512064" indent="-457200"/>
            <a:r>
              <a:rPr lang="en-US" sz="2800" b="1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G.</a:t>
            </a:r>
            <a:r>
              <a:rPr lang="en-US" sz="2800" dirty="0" smtClean="0">
                <a:solidFill>
                  <a:schemeClr val="tx1"/>
                </a:solidFill>
              </a:rPr>
              <a:t> St. George</a:t>
            </a:r>
          </a:p>
          <a:p>
            <a:pPr marL="512064" indent="-457200"/>
            <a:r>
              <a:rPr lang="en-US" sz="2800" b="1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H.</a:t>
            </a:r>
            <a:r>
              <a:rPr lang="en-US" sz="2800" dirty="0" smtClean="0">
                <a:solidFill>
                  <a:schemeClr val="tx1"/>
                </a:solidFill>
              </a:rPr>
              <a:t>  St. Patrick</a:t>
            </a:r>
            <a:endParaRPr lang="ru-RU" sz="28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rugbyshops.ru/uploads/posts/2011-04/1303932001_480z480_front_0_0_0_0_6f1d9fb964980c0836c033589027244a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214290"/>
            <a:ext cx="3714776" cy="3071834"/>
          </a:xfrm>
          <a:prstGeom prst="rect">
            <a:avLst/>
          </a:prstGeom>
          <a:noFill/>
        </p:spPr>
      </p:pic>
      <p:pic>
        <p:nvPicPr>
          <p:cNvPr id="1028" name="Picture 4" descr="http://www.leavershoodies.co.uk/images/wales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57752" y="214290"/>
            <a:ext cx="3857652" cy="3071834"/>
          </a:xfrm>
          <a:prstGeom prst="rect">
            <a:avLst/>
          </a:prstGeom>
          <a:noFill/>
        </p:spPr>
      </p:pic>
      <p:pic>
        <p:nvPicPr>
          <p:cNvPr id="1030" name="Picture 6" descr="http://www.phytology.ru/images/stories/Floristika/p665.jpg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8596" y="3500438"/>
            <a:ext cx="3714776" cy="3071810"/>
          </a:xfrm>
          <a:prstGeom prst="rect">
            <a:avLst/>
          </a:prstGeom>
          <a:noFill/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857752" y="3429000"/>
            <a:ext cx="3857652" cy="3152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II. Choose the correct variant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14282" y="1419222"/>
            <a:ext cx="8715436" cy="4224356"/>
          </a:xfrm>
        </p:spPr>
        <p:txBody>
          <a:bodyPr>
            <a:noAutofit/>
          </a:bodyPr>
          <a:lstStyle/>
          <a:p>
            <a:pPr marL="512064" indent="-457200"/>
            <a:r>
              <a:rPr lang="en-US" sz="2400" b="1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1. The part of the UK, which is not presented in the Union Jack is</a:t>
            </a:r>
          </a:p>
          <a:p>
            <a:pPr marL="512064" indent="-457200"/>
            <a:r>
              <a:rPr lang="en-US" sz="2400" b="1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a)</a:t>
            </a:r>
            <a:r>
              <a:rPr lang="en-US" sz="2400" dirty="0" smtClean="0"/>
              <a:t> England    </a:t>
            </a:r>
            <a:r>
              <a:rPr lang="en-US" sz="2400" b="1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b)</a:t>
            </a:r>
            <a:r>
              <a:rPr lang="en-US" sz="2400" dirty="0" smtClean="0"/>
              <a:t> Scotland   </a:t>
            </a:r>
            <a:r>
              <a:rPr lang="en-US" sz="2400" b="1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c)</a:t>
            </a:r>
            <a:r>
              <a:rPr lang="en-US" sz="2400" dirty="0" smtClean="0"/>
              <a:t> Wales   </a:t>
            </a:r>
            <a:r>
              <a:rPr lang="en-US" sz="2400" b="1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d)</a:t>
            </a:r>
            <a:r>
              <a:rPr lang="en-US" sz="2400" dirty="0" smtClean="0"/>
              <a:t> Northern Ireland</a:t>
            </a:r>
          </a:p>
          <a:p>
            <a:pPr marL="512064" indent="-457200"/>
            <a:endParaRPr lang="en-US" sz="2400" dirty="0" smtClean="0"/>
          </a:p>
          <a:p>
            <a:pPr marL="512064" indent="-457200"/>
            <a:r>
              <a:rPr lang="en-US" sz="2400" b="1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2. The color that represents Ireland is</a:t>
            </a:r>
          </a:p>
          <a:p>
            <a:pPr marL="512064" indent="-457200"/>
            <a:r>
              <a:rPr lang="en-US" sz="2400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a)</a:t>
            </a:r>
            <a:r>
              <a:rPr lang="en-US" sz="2400" dirty="0" smtClean="0"/>
              <a:t> green    </a:t>
            </a:r>
            <a:r>
              <a:rPr lang="en-US" sz="2400" b="1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b)</a:t>
            </a:r>
            <a:r>
              <a:rPr lang="en-US" sz="2400" dirty="0" smtClean="0"/>
              <a:t> red </a:t>
            </a:r>
            <a:r>
              <a:rPr lang="en-US" sz="2400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  </a:t>
            </a:r>
            <a:r>
              <a:rPr lang="en-US" sz="2400" dirty="0" smtClean="0"/>
              <a:t> </a:t>
            </a:r>
            <a:r>
              <a:rPr lang="en-US" sz="2400" b="1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c)</a:t>
            </a:r>
            <a:r>
              <a:rPr lang="en-US" sz="2400" dirty="0" smtClean="0"/>
              <a:t> yellow    </a:t>
            </a:r>
            <a:r>
              <a:rPr lang="en-US" sz="2400" b="1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d)</a:t>
            </a:r>
            <a:r>
              <a:rPr lang="en-US" sz="2400" b="1" dirty="0" smtClean="0"/>
              <a:t> </a:t>
            </a:r>
            <a:r>
              <a:rPr lang="en-US" sz="2400" dirty="0" smtClean="0"/>
              <a:t>white</a:t>
            </a:r>
          </a:p>
          <a:p>
            <a:pPr marL="512064" indent="-457200"/>
            <a:endParaRPr lang="en-US" sz="2400" b="1" dirty="0" smtClean="0"/>
          </a:p>
          <a:p>
            <a:pPr marL="512064" indent="-457200"/>
            <a:r>
              <a:rPr lang="en-US" sz="2400" b="1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3. The Kilt is</a:t>
            </a:r>
          </a:p>
          <a:p>
            <a:pPr marL="512064" indent="-457200"/>
            <a:r>
              <a:rPr lang="en-US" sz="2400" b="1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a)</a:t>
            </a:r>
            <a:r>
              <a:rPr lang="en-US" sz="2400" dirty="0" smtClean="0"/>
              <a:t> a shirt   </a:t>
            </a:r>
            <a:r>
              <a:rPr lang="en-US" sz="2400" b="1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b)</a:t>
            </a:r>
            <a:r>
              <a:rPr lang="en-US" sz="2400" dirty="0" smtClean="0"/>
              <a:t> a skirt   </a:t>
            </a:r>
            <a:r>
              <a:rPr lang="en-US" sz="2400" b="1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c)</a:t>
            </a:r>
            <a:r>
              <a:rPr lang="en-US" sz="2400" dirty="0" smtClean="0"/>
              <a:t> a pair of trousers   </a:t>
            </a:r>
            <a:r>
              <a:rPr lang="en-US" sz="2400" b="1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d)</a:t>
            </a:r>
            <a:r>
              <a:rPr lang="en-US" sz="2400" dirty="0" smtClean="0"/>
              <a:t> a pair of gloves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81000" y="714356"/>
            <a:ext cx="8334404" cy="4786346"/>
          </a:xfrm>
        </p:spPr>
        <p:txBody>
          <a:bodyPr>
            <a:noAutofit/>
          </a:bodyPr>
          <a:lstStyle/>
          <a:p>
            <a:r>
              <a:rPr lang="en-US" sz="2200" b="1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4. When visiting  a house for the first time in the New Year (first footing) it’s traditional to carry what in your hand</a:t>
            </a:r>
            <a:r>
              <a:rPr lang="ru-RU" sz="2200" b="1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?</a:t>
            </a:r>
            <a:endParaRPr lang="en-US" sz="2200" b="1" dirty="0" smtClean="0">
              <a:solidFill>
                <a:schemeClr val="accent2">
                  <a:lumMod val="20000"/>
                  <a:lumOff val="80000"/>
                </a:schemeClr>
              </a:solidFill>
            </a:endParaRPr>
          </a:p>
          <a:p>
            <a:pPr marL="512064" indent="-457200"/>
            <a:r>
              <a:rPr lang="en-US" sz="2200" b="1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a)</a:t>
            </a:r>
            <a:r>
              <a:rPr lang="en-US" sz="2200" b="1" dirty="0" smtClean="0"/>
              <a:t> </a:t>
            </a:r>
            <a:r>
              <a:rPr lang="en-US" sz="2200" dirty="0" smtClean="0"/>
              <a:t>a cake   </a:t>
            </a:r>
            <a:r>
              <a:rPr lang="en-US" sz="2200" b="1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b)</a:t>
            </a:r>
            <a:r>
              <a:rPr lang="en-US" sz="2200" dirty="0" smtClean="0"/>
              <a:t> a bottle of whisky   </a:t>
            </a:r>
            <a:r>
              <a:rPr lang="en-US" sz="2200" b="1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c)</a:t>
            </a:r>
            <a:r>
              <a:rPr lang="en-US" sz="2200" dirty="0" smtClean="0"/>
              <a:t> a lump of coal   </a:t>
            </a:r>
            <a:r>
              <a:rPr lang="en-US" sz="2200" b="1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d)</a:t>
            </a:r>
            <a:r>
              <a:rPr lang="en-US" sz="2200" dirty="0" smtClean="0"/>
              <a:t> a piece of cheese</a:t>
            </a:r>
          </a:p>
          <a:p>
            <a:pPr marL="512064" indent="-457200"/>
            <a:r>
              <a:rPr lang="en-US" sz="2200" b="1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5. What country of Great Britain is called the “Land of Song”</a:t>
            </a:r>
            <a:r>
              <a:rPr lang="ru-RU" sz="2200" b="1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?</a:t>
            </a:r>
            <a:endParaRPr lang="en-US" sz="2200" b="1" dirty="0" smtClean="0">
              <a:solidFill>
                <a:schemeClr val="accent2">
                  <a:lumMod val="20000"/>
                  <a:lumOff val="80000"/>
                </a:schemeClr>
              </a:solidFill>
            </a:endParaRPr>
          </a:p>
          <a:p>
            <a:pPr marL="512064" indent="-457200"/>
            <a:r>
              <a:rPr lang="en-US" sz="2200" b="1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a)</a:t>
            </a:r>
            <a:r>
              <a:rPr lang="en-US" sz="2200" b="1" dirty="0" smtClean="0"/>
              <a:t> </a:t>
            </a:r>
            <a:r>
              <a:rPr lang="en-US" sz="2200" dirty="0" smtClean="0"/>
              <a:t>Scotland   </a:t>
            </a:r>
            <a:r>
              <a:rPr lang="en-US" sz="2200" b="1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b)</a:t>
            </a:r>
            <a:r>
              <a:rPr lang="en-US" sz="2200" dirty="0" smtClean="0"/>
              <a:t> Wales   </a:t>
            </a:r>
            <a:r>
              <a:rPr lang="en-US" sz="2200" b="1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c)</a:t>
            </a:r>
            <a:r>
              <a:rPr lang="en-US" sz="2200" dirty="0" smtClean="0"/>
              <a:t> England   </a:t>
            </a:r>
            <a:r>
              <a:rPr lang="en-US" sz="2200" b="1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d)</a:t>
            </a:r>
            <a:r>
              <a:rPr lang="en-US" sz="2200" dirty="0" smtClean="0"/>
              <a:t> Ireland</a:t>
            </a:r>
          </a:p>
          <a:p>
            <a:pPr marL="512064" indent="-457200"/>
            <a:r>
              <a:rPr lang="en-US" sz="2200" b="1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6. What is Hyde Park in the West End of London famous for</a:t>
            </a:r>
            <a:r>
              <a:rPr lang="ru-RU" sz="2200" b="1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?</a:t>
            </a:r>
          </a:p>
          <a:p>
            <a:pPr marL="512064" indent="-457200"/>
            <a:r>
              <a:rPr lang="en-US" sz="2200" b="1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a)</a:t>
            </a:r>
            <a:r>
              <a:rPr lang="en-US" sz="2200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 </a:t>
            </a:r>
            <a:r>
              <a:rPr lang="en-US" sz="2200" dirty="0" smtClean="0"/>
              <a:t>the Home of London Zoo   </a:t>
            </a:r>
            <a:r>
              <a:rPr lang="en-US" sz="2200" b="1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b)</a:t>
            </a:r>
            <a:r>
              <a:rPr lang="en-US" sz="2200" dirty="0" smtClean="0"/>
              <a:t> the Poet’s Corner</a:t>
            </a:r>
            <a:r>
              <a:rPr lang="en-US" sz="2200" b="1" dirty="0" smtClean="0"/>
              <a:t>   </a:t>
            </a:r>
            <a:r>
              <a:rPr lang="en-US" sz="2200" b="1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c)</a:t>
            </a:r>
            <a:r>
              <a:rPr lang="en-US" sz="2200" dirty="0" smtClean="0"/>
              <a:t> the air theatre </a:t>
            </a:r>
            <a:r>
              <a:rPr lang="ru-RU" sz="2200" dirty="0" smtClean="0"/>
              <a:t> </a:t>
            </a:r>
            <a:r>
              <a:rPr lang="en-US" sz="2200" dirty="0" smtClean="0"/>
              <a:t>of Shakespeare’s plays</a:t>
            </a:r>
            <a:r>
              <a:rPr lang="ru-RU" sz="2200" dirty="0" smtClean="0"/>
              <a:t> </a:t>
            </a:r>
            <a:r>
              <a:rPr lang="en-US" sz="2200" dirty="0" smtClean="0"/>
              <a:t>  </a:t>
            </a:r>
            <a:r>
              <a:rPr lang="en-US" sz="2200" b="1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d)</a:t>
            </a:r>
            <a:r>
              <a:rPr lang="en-US" sz="2200" dirty="0" smtClean="0"/>
              <a:t> the Speaker’s Corner</a:t>
            </a:r>
          </a:p>
          <a:p>
            <a:pPr marL="512064" indent="-457200"/>
            <a:r>
              <a:rPr lang="en-US" sz="2200" b="1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7. The Channel Tunnel, linking the UK to the rest of Europe, runs between England and which country</a:t>
            </a:r>
            <a:r>
              <a:rPr lang="ru-RU" sz="2200" b="1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?</a:t>
            </a:r>
            <a:endParaRPr lang="en-US" sz="2200" b="1" dirty="0" smtClean="0">
              <a:solidFill>
                <a:schemeClr val="accent2">
                  <a:lumMod val="20000"/>
                  <a:lumOff val="80000"/>
                </a:schemeClr>
              </a:solidFill>
            </a:endParaRPr>
          </a:p>
          <a:p>
            <a:pPr marL="512064" indent="-457200"/>
            <a:r>
              <a:rPr lang="en-US" sz="2200" b="1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a)</a:t>
            </a:r>
            <a:r>
              <a:rPr lang="en-US" sz="2200" b="1" dirty="0" smtClean="0"/>
              <a:t> </a:t>
            </a:r>
            <a:r>
              <a:rPr lang="en-US" sz="2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France</a:t>
            </a:r>
            <a:r>
              <a:rPr lang="en-US" sz="2200" b="1" dirty="0" smtClean="0"/>
              <a:t>   </a:t>
            </a:r>
            <a:r>
              <a:rPr lang="en-US" sz="2200" b="1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b)</a:t>
            </a:r>
            <a:r>
              <a:rPr lang="en-US" sz="2200" b="1" dirty="0" smtClean="0"/>
              <a:t> </a:t>
            </a:r>
            <a:r>
              <a:rPr lang="en-US" sz="2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Germany</a:t>
            </a:r>
            <a:r>
              <a:rPr lang="en-US" sz="2200" dirty="0" smtClean="0"/>
              <a:t>   </a:t>
            </a:r>
            <a:r>
              <a:rPr lang="en-US" sz="2200" b="1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c)</a:t>
            </a:r>
            <a:r>
              <a:rPr lang="en-US" sz="2200" dirty="0" smtClean="0"/>
              <a:t> </a:t>
            </a:r>
            <a:r>
              <a:rPr lang="en-US" sz="2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Belgium</a:t>
            </a:r>
            <a:r>
              <a:rPr lang="en-US" sz="2200" dirty="0" smtClean="0"/>
              <a:t>   </a:t>
            </a:r>
            <a:r>
              <a:rPr lang="en-US" sz="2200" b="1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d)</a:t>
            </a:r>
            <a:r>
              <a:rPr lang="en-US" sz="2200" dirty="0" smtClean="0"/>
              <a:t> </a:t>
            </a:r>
            <a:r>
              <a:rPr lang="en-US" sz="2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Netherlands</a:t>
            </a:r>
            <a:endParaRPr lang="ru-RU" sz="2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/>
              <a:t>Tower  </a:t>
            </a:r>
            <a:r>
              <a:rPr lang="en-US" b="1" dirty="0" smtClean="0"/>
              <a:t>Bridge</a:t>
            </a:r>
            <a:endParaRPr lang="ru-RU" b="1" dirty="0"/>
          </a:p>
        </p:txBody>
      </p:sp>
      <p:pic>
        <p:nvPicPr>
          <p:cNvPr id="4" name="Содержимое 3" descr="32449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28596" y="1500174"/>
            <a:ext cx="8286808" cy="51435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62834" cy="1371586"/>
          </a:xfrm>
        </p:spPr>
        <p:txBody>
          <a:bodyPr>
            <a:normAutofit/>
          </a:bodyPr>
          <a:lstStyle/>
          <a:p>
            <a:pPr algn="ctr"/>
            <a:r>
              <a:rPr lang="en-US" dirty="0" smtClean="0"/>
              <a:t>III. </a:t>
            </a:r>
            <a:r>
              <a:rPr lang="ru-RU" dirty="0" smtClean="0"/>
              <a:t>Вопросы по теме </a:t>
            </a:r>
            <a:r>
              <a:rPr lang="en-US" dirty="0" smtClean="0"/>
              <a:t>“The </a:t>
            </a:r>
            <a:r>
              <a:rPr lang="en-US" dirty="0" smtClean="0"/>
              <a:t>UK” (</a:t>
            </a:r>
            <a:r>
              <a:rPr lang="en-US" dirty="0" smtClean="0"/>
              <a:t>geographical position</a:t>
            </a:r>
            <a:r>
              <a:rPr lang="en-US" dirty="0" smtClean="0"/>
              <a:t>)</a:t>
            </a:r>
            <a:endParaRPr lang="ru-RU" dirty="0" smtClean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28596" y="2000240"/>
            <a:ext cx="8262966" cy="3857652"/>
          </a:xfrm>
        </p:spPr>
        <p:txBody>
          <a:bodyPr>
            <a:normAutofit/>
          </a:bodyPr>
          <a:lstStyle/>
          <a:p>
            <a:pPr marL="569214" indent="-514350"/>
            <a:r>
              <a:rPr lang="en-US" sz="2800" b="1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1</a:t>
            </a:r>
            <a:r>
              <a:rPr lang="en-US" sz="2800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.</a:t>
            </a:r>
            <a:r>
              <a:rPr lang="en-US" sz="2800" dirty="0" smtClean="0"/>
              <a:t> Where is the UK situated</a:t>
            </a:r>
            <a:r>
              <a:rPr lang="ru-RU" sz="2800" dirty="0" smtClean="0"/>
              <a:t>? </a:t>
            </a:r>
            <a:r>
              <a:rPr lang="en-US" sz="2800" dirty="0" smtClean="0"/>
              <a:t>Point it on the map.</a:t>
            </a:r>
          </a:p>
          <a:p>
            <a:pPr marL="569214" indent="-514350"/>
            <a:endParaRPr lang="en-US" sz="2800" dirty="0" smtClean="0"/>
          </a:p>
          <a:p>
            <a:pPr marL="512064" indent="-457200"/>
            <a:r>
              <a:rPr lang="en-US" sz="2800" b="1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2.</a:t>
            </a:r>
            <a:r>
              <a:rPr lang="en-US" sz="2800" b="1" dirty="0" smtClean="0"/>
              <a:t> </a:t>
            </a:r>
            <a:r>
              <a:rPr lang="en-US" sz="2800" dirty="0" smtClean="0"/>
              <a:t>What</a:t>
            </a:r>
            <a:r>
              <a:rPr lang="en-US" sz="2800" dirty="0" smtClean="0"/>
              <a:t> </a:t>
            </a:r>
            <a:r>
              <a:rPr lang="en-US" sz="2800" dirty="0" smtClean="0"/>
              <a:t>is the official name of Great Britain</a:t>
            </a:r>
            <a:r>
              <a:rPr lang="ru-RU" sz="2800" dirty="0" smtClean="0"/>
              <a:t>?</a:t>
            </a:r>
            <a:endParaRPr lang="en-US" sz="2800" dirty="0" smtClean="0"/>
          </a:p>
          <a:p>
            <a:pPr marL="512064" indent="-457200"/>
            <a:endParaRPr lang="en-US" sz="2800" dirty="0" smtClean="0"/>
          </a:p>
          <a:p>
            <a:pPr marL="512064" indent="-457200"/>
            <a:r>
              <a:rPr lang="en-US" sz="2800" b="1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3.</a:t>
            </a:r>
            <a:r>
              <a:rPr lang="en-US" sz="2800" b="1" dirty="0" smtClean="0"/>
              <a:t> </a:t>
            </a:r>
            <a:r>
              <a:rPr lang="en-US" sz="2800" dirty="0" smtClean="0"/>
              <a:t>Why do you think  the UK called “an island state”</a:t>
            </a:r>
            <a:r>
              <a:rPr lang="ru-RU" sz="2800" dirty="0" smtClean="0"/>
              <a:t>?</a:t>
            </a:r>
            <a:endParaRPr lang="en-US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642918"/>
            <a:ext cx="8191528" cy="5357850"/>
          </a:xfrm>
        </p:spPr>
        <p:txBody>
          <a:bodyPr/>
          <a:lstStyle/>
          <a:p>
            <a:pPr marL="512064" indent="-457200"/>
            <a:r>
              <a:rPr lang="en-US" sz="2800" b="1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4.</a:t>
            </a:r>
            <a:r>
              <a:rPr lang="en-US" sz="2800" b="1" dirty="0" smtClean="0"/>
              <a:t> </a:t>
            </a:r>
            <a:r>
              <a:rPr lang="en-US" sz="2800" dirty="0" smtClean="0"/>
              <a:t>What other country is situated on the British Isles</a:t>
            </a:r>
            <a:r>
              <a:rPr lang="ru-RU" sz="2800" dirty="0" smtClean="0"/>
              <a:t>?</a:t>
            </a:r>
            <a:r>
              <a:rPr lang="en-US" sz="2800" dirty="0" smtClean="0"/>
              <a:t> Point it on the map.</a:t>
            </a:r>
          </a:p>
          <a:p>
            <a:pPr marL="512064" indent="-457200"/>
            <a:endParaRPr lang="en-US" sz="2800" dirty="0" smtClean="0"/>
          </a:p>
          <a:p>
            <a:pPr marL="512064" indent="-457200"/>
            <a:r>
              <a:rPr lang="en-US" sz="2800" b="1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5.</a:t>
            </a:r>
            <a:r>
              <a:rPr lang="en-US" sz="2800" dirty="0" smtClean="0"/>
              <a:t> How many parts are there in the UK</a:t>
            </a:r>
            <a:r>
              <a:rPr lang="ru-RU" sz="2800" dirty="0" smtClean="0"/>
              <a:t>?</a:t>
            </a:r>
            <a:endParaRPr lang="en-US" sz="2800" dirty="0" smtClean="0"/>
          </a:p>
          <a:p>
            <a:pPr marL="512064" indent="-457200"/>
            <a:endParaRPr lang="ru-RU" sz="2800" dirty="0" smtClean="0"/>
          </a:p>
          <a:p>
            <a:pPr marL="512064" indent="-457200"/>
            <a:r>
              <a:rPr lang="en-US" sz="2800" b="1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6.</a:t>
            </a:r>
            <a:r>
              <a:rPr lang="en-US" sz="2800" dirty="0" smtClean="0"/>
              <a:t> Name the parts of the UK and point them on the map.</a:t>
            </a:r>
          </a:p>
          <a:p>
            <a:pPr marL="512064" indent="-457200"/>
            <a:endParaRPr lang="en-US" sz="2800" dirty="0" smtClean="0"/>
          </a:p>
          <a:p>
            <a:pPr marL="512064" indent="-457200"/>
            <a:r>
              <a:rPr lang="en-US" sz="2800" b="1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7.</a:t>
            </a:r>
            <a:r>
              <a:rPr lang="en-US" sz="2800" dirty="0" smtClean="0"/>
              <a:t> What big industrial cities in the UK do you know</a:t>
            </a:r>
            <a:r>
              <a:rPr lang="ru-RU" sz="2800" dirty="0" smtClean="0"/>
              <a:t>?</a:t>
            </a:r>
            <a:r>
              <a:rPr lang="en-US" sz="2800" dirty="0" smtClean="0"/>
              <a:t> Point them on the map.</a:t>
            </a:r>
            <a:endParaRPr lang="ru-RU" sz="2800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428736"/>
          </a:xfrm>
        </p:spPr>
        <p:txBody>
          <a:bodyPr/>
          <a:lstStyle/>
          <a:p>
            <a:pPr algn="ctr"/>
            <a:r>
              <a:rPr lang="en-US" b="1" dirty="0" smtClean="0"/>
              <a:t>Map </a:t>
            </a:r>
            <a:r>
              <a:rPr lang="en-US" b="1" dirty="0" smtClean="0"/>
              <a:t>of the </a:t>
            </a:r>
            <a:r>
              <a:rPr lang="en-US" b="1" dirty="0" smtClean="0"/>
              <a:t>United Kingdom</a:t>
            </a:r>
            <a:endParaRPr lang="ru-RU" dirty="0"/>
          </a:p>
        </p:txBody>
      </p:sp>
      <p:pic>
        <p:nvPicPr>
          <p:cNvPr id="4" name="Содержимое 3" descr="ns2011_map-uk.gif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857356" y="1428737"/>
            <a:ext cx="5929354" cy="521497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298</TotalTime>
  <Words>574</Words>
  <Application>Microsoft Office PowerPoint</Application>
  <PresentationFormat>Экран (4:3)</PresentationFormat>
  <Paragraphs>69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Яркая</vt:lpstr>
      <vt:lpstr>Викторина “Do you know Great Britain?”</vt:lpstr>
      <vt:lpstr>I. Match the countries and their symbols and their Patron Saints</vt:lpstr>
      <vt:lpstr>Презентация PowerPoint</vt:lpstr>
      <vt:lpstr>II. Choose the correct variant</vt:lpstr>
      <vt:lpstr>Презентация PowerPoint</vt:lpstr>
      <vt:lpstr>Tower  Bridge</vt:lpstr>
      <vt:lpstr>III. Вопросы по теме “The UK” (geographical position)</vt:lpstr>
      <vt:lpstr>Презентация PowerPoint</vt:lpstr>
      <vt:lpstr>Map of the United Kingdom</vt:lpstr>
      <vt:lpstr>Вопросы по теме “The UK (political system)</vt:lpstr>
      <vt:lpstr>Презентация PowerPoint</vt:lpstr>
      <vt:lpstr>London Eye</vt:lpstr>
      <vt:lpstr>IV. Complete the sentences.</vt:lpstr>
      <vt:lpstr>Источники: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Викторина “Do you know Great Britain?”</dc:title>
  <dc:creator>Мария</dc:creator>
  <cp:lastModifiedBy>user</cp:lastModifiedBy>
  <cp:revision>33</cp:revision>
  <dcterms:created xsi:type="dcterms:W3CDTF">2013-02-08T16:05:24Z</dcterms:created>
  <dcterms:modified xsi:type="dcterms:W3CDTF">2013-05-31T09:20:08Z</dcterms:modified>
</cp:coreProperties>
</file>