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260" r:id="rId2"/>
    <p:sldId id="295" r:id="rId3"/>
    <p:sldId id="297" r:id="rId4"/>
    <p:sldId id="259" r:id="rId5"/>
    <p:sldId id="296" r:id="rId6"/>
    <p:sldId id="298" r:id="rId7"/>
    <p:sldId id="301" r:id="rId8"/>
    <p:sldId id="302" r:id="rId9"/>
    <p:sldId id="300" r:id="rId10"/>
    <p:sldId id="303" r:id="rId11"/>
    <p:sldId id="299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C</a:t>
            </a:r>
            <a:r>
              <a:rPr lang="ru-RU" smtClean="0"/>
              <a:t>ообщество учителей английского языка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BF524-757B-426C-BC66-0A6C3145F804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7935D-188E-4F48-9174-F741D31C2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C</a:t>
            </a:r>
            <a:r>
              <a:rPr lang="ru-RU" smtClean="0"/>
              <a:t>ообщество учителей английского языка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74A04-ACD7-4CED-B891-E4528B7D06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C6D44-E2F3-4486-AD3D-35A834829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081B-1E14-4DD8-89DE-2B3D4AD65813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58318-6B38-4894-A953-8DC959D1FCD1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20502-3347-424B-A777-DC29E6DF2786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6A91-A77B-490F-9C4B-C27A4DDD4201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EFF3A-563F-43D6-B5E1-23BB708DB271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D7A27D1-8196-4BF8-B72E-770C812A1CE9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9AB0-5B81-4C98-9EB9-E586B8D553DF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B373E-52FD-4A47-AE50-2240C9A121B5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7A2E-1B6D-4E46-A81D-11FD1632797F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46FEF50-664C-4377-8108-A1AE0F2B31C9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C9716A2-6D87-4BD0-9B69-C999CF8F509F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eng.1september.ru/2010/07/17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878497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713" y="341221"/>
            <a:ext cx="88424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  <a:latin typeface="Bookman Old Style" pitchFamily="18" charset="0"/>
              </a:rPr>
              <a:t>HOW TO WRITE AN OPINION ESSAY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494116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Evgeniya Belogubets,</a:t>
            </a:r>
          </a:p>
          <a:p>
            <a:pPr algn="r"/>
            <a:r>
              <a:rPr lang="en-US" dirty="0" smtClean="0">
                <a:latin typeface="+mj-lt"/>
              </a:rPr>
              <a:t>Teacher of English,</a:t>
            </a:r>
            <a:endParaRPr lang="ru-RU" dirty="0" smtClean="0">
              <a:latin typeface="+mj-lt"/>
            </a:endParaRPr>
          </a:p>
          <a:p>
            <a:pPr algn="r"/>
            <a:r>
              <a:rPr lang="en-US" dirty="0" err="1" smtClean="0">
                <a:latin typeface="+mj-lt"/>
              </a:rPr>
              <a:t>Ekaterinoslavka</a:t>
            </a:r>
            <a:r>
              <a:rPr lang="en-US" dirty="0" smtClean="0">
                <a:latin typeface="+mj-lt"/>
              </a:rPr>
              <a:t>,</a:t>
            </a:r>
          </a:p>
          <a:p>
            <a:pPr algn="r"/>
            <a:r>
              <a:rPr lang="en-US" dirty="0" smtClean="0">
                <a:latin typeface="+mj-lt"/>
              </a:rPr>
              <a:t>Amur region </a:t>
            </a:r>
            <a:endParaRPr lang="ru-RU" dirty="0">
              <a:latin typeface="+mj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BC0C3-D97B-43CB-928C-FF7E63F3ED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b="1" dirty="0" smtClean="0"/>
              <a:t>Графическое деление текста на абзацы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3800" b="1" dirty="0" smtClean="0"/>
              <a:t>Возможны три варианта: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используем «красную строку», отступая от края страницы (нолей) на несколько знаков в начале каждого абзаца;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не используем «красную строку», не отступаем от края страницы (полей) на</a:t>
            </a:r>
            <a:br>
              <a:rPr lang="ru-RU" sz="3600" dirty="0" smtClean="0"/>
            </a:br>
            <a:r>
              <a:rPr lang="ru-RU" sz="3600" dirty="0" smtClean="0"/>
              <a:t>несколько знаков в начале каждого абзаца, левый край текста ровный, но при этом </a:t>
            </a:r>
            <a:br>
              <a:rPr lang="ru-RU" sz="3600" dirty="0" smtClean="0"/>
            </a:br>
            <a:r>
              <a:rPr lang="ru-RU" sz="3600" dirty="0" smtClean="0"/>
              <a:t>пропускаем  между абзацами «лишнюю строку», делаем  больший пробел между последней строкой предшествующего абзаца и первой строкой последующего абзаца;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одновременно используем «красную строку»  и делаем  больший пробел между</a:t>
            </a:r>
            <a:br>
              <a:rPr lang="ru-RU" sz="3600" dirty="0" smtClean="0"/>
            </a:br>
            <a:r>
              <a:rPr lang="ru-RU" sz="3600" dirty="0" smtClean="0"/>
              <a:t>последней строкой предшествующего абзаца и первой строкой последующего абзаца.</a:t>
            </a:r>
          </a:p>
          <a:p>
            <a:pPr marL="0" indent="363538"/>
            <a:endParaRPr lang="ru-RU" sz="3800" dirty="0" smtClean="0"/>
          </a:p>
          <a:p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dirty="0" smtClean="0"/>
              <a:t>Какие из нижеприведенных слов и выражений могут быть использованы (характерны) для введения, основной части, заключения письменного высказывания с элементами рассуждения?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363538">
              <a:buNone/>
            </a:pPr>
            <a:r>
              <a:rPr lang="en-US" i="1" dirty="0" smtClean="0"/>
              <a:t>Firstly, to begin with, furthermore, moreover, also. In my opinion,</a:t>
            </a:r>
            <a:r>
              <a:rPr lang="ru-RU" i="1" dirty="0" smtClean="0"/>
              <a:t> </a:t>
            </a:r>
            <a:r>
              <a:rPr lang="en-US" i="1" dirty="0" smtClean="0"/>
              <a:t>I believe, I think. As I see it. In</a:t>
            </a:r>
            <a:r>
              <a:rPr lang="ru-RU" i="1" dirty="0" smtClean="0"/>
              <a:t> </a:t>
            </a:r>
            <a:r>
              <a:rPr lang="en-US" i="1" dirty="0" smtClean="0"/>
              <a:t>today's world it is important..., many people believe... but to my mind. However, on the other hand,</a:t>
            </a:r>
            <a:r>
              <a:rPr lang="ru-RU" i="1" dirty="0" smtClean="0"/>
              <a:t> </a:t>
            </a:r>
            <a:r>
              <a:rPr lang="en-US" i="1" dirty="0" smtClean="0"/>
              <a:t>though, in conclusion, all in all, to sum up. All things considered I believe.... </a:t>
            </a:r>
          </a:p>
          <a:p>
            <a:pPr marL="0" indent="363538">
              <a:buNone/>
            </a:pPr>
            <a:r>
              <a:rPr lang="en-US" i="1" dirty="0" smtClean="0"/>
              <a:t>In conclusion it is important to remind/add/point out that...the issue is far from solving resolving yet but I think..., there is no doubt, there is a dispute, discussion/no agreement..., the  problem/issue/phenomenon of...is appears to be/has always been... </a:t>
            </a:r>
          </a:p>
          <a:p>
            <a:pPr marL="0" indent="363538">
              <a:buNone/>
            </a:pPr>
            <a:r>
              <a:rPr lang="en-US" i="1" dirty="0" smtClean="0"/>
              <a:t>Many people think that...</a:t>
            </a:r>
            <a:r>
              <a:rPr lang="ru-RU" i="1" dirty="0" smtClean="0"/>
              <a:t> ,</a:t>
            </a:r>
            <a:r>
              <a:rPr lang="en-US" i="1" dirty="0" smtClean="0"/>
              <a:t> on the one hand, on the other hand. To begin with. Firstly, secondly, finally, in addition. Besides. Moreover, in </a:t>
            </a:r>
            <a:r>
              <a:rPr lang="en-US" i="1" dirty="0" err="1" smtClean="0"/>
              <a:t>spile</a:t>
            </a:r>
            <a:r>
              <a:rPr lang="en-US" i="1" dirty="0" smtClean="0"/>
              <a:t> of this, in fact. As a result, consequently. </a:t>
            </a:r>
          </a:p>
          <a:p>
            <a:pPr marL="0" indent="363538">
              <a:buNone/>
            </a:pPr>
            <a:r>
              <a:rPr lang="en-US" i="1" dirty="0" smtClean="0"/>
              <a:t>One major advantage is. As advocates of... claim/argue, as critics point out. There arc a number of disadvantages/drawbacks. To sum it up, one can come to the conclusion that..... To conclude, it appears that...</a:t>
            </a:r>
            <a:r>
              <a:rPr lang="ru-RU" i="1" dirty="0" smtClean="0"/>
              <a:t> .</a:t>
            </a:r>
          </a:p>
          <a:p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ru-RU" sz="1600" dirty="0" smtClean="0"/>
              <a:t>Учебно-методические материалы для председателей и членов региональных предметных комиссий по проверке выполнения заданий с развернутым ответом экзаменационных работ ЕГЭ 2011 года по английскому языку. ЧАСТЬ </a:t>
            </a:r>
            <a:r>
              <a:rPr lang="en-US" sz="1600" dirty="0" smtClean="0"/>
              <a:t>I</a:t>
            </a:r>
            <a:r>
              <a:rPr lang="ru-RU" sz="1600" dirty="0" smtClean="0"/>
              <a:t> Методические рекомендации по оцениванию выполнения заданий ЕГЭ с развернутым ответом</a:t>
            </a:r>
            <a:br>
              <a:rPr lang="ru-RU" sz="1600" dirty="0" smtClean="0"/>
            </a:br>
            <a:r>
              <a:rPr lang="ru-RU" sz="1600" dirty="0" smtClean="0"/>
              <a:t>Английский язык  (Раздел «Письмо») </a:t>
            </a:r>
          </a:p>
          <a:p>
            <a:pPr>
              <a:buNone/>
            </a:pPr>
            <a:r>
              <a:rPr lang="ru-RU" sz="1600" dirty="0" smtClean="0"/>
              <a:t>	Авторы-составители:</a:t>
            </a:r>
            <a:r>
              <a:rPr lang="en-US" sz="1600" dirty="0" smtClean="0"/>
              <a:t> </a:t>
            </a:r>
            <a:r>
              <a:rPr lang="ru-RU" sz="1600" dirty="0" smtClean="0"/>
              <a:t>М.</a:t>
            </a:r>
            <a:r>
              <a:rPr lang="en-US" sz="1600" dirty="0" smtClean="0"/>
              <a:t>B.</a:t>
            </a:r>
            <a:r>
              <a:rPr lang="ru-RU" sz="1600" dirty="0" smtClean="0"/>
              <a:t> Вербицкая. К.С. Махмурян Москва, 2011 </a:t>
            </a:r>
          </a:p>
          <a:p>
            <a:pPr>
              <a:buNone/>
            </a:pP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en-US" sz="1200" dirty="0" smtClean="0"/>
          </a:p>
          <a:p>
            <a:endParaRPr lang="ru-RU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ru-RU" sz="12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7F23A-3D0E-4966-AC7D-35A0993E2217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ЕГЭ</a:t>
            </a:r>
            <a:br>
              <a:rPr lang="ru-RU" dirty="0" smtClean="0"/>
            </a:br>
            <a:r>
              <a:rPr lang="ru-RU" dirty="0" smtClean="0"/>
              <a:t>Часть  С2 </a:t>
            </a:r>
            <a:r>
              <a:rPr lang="ru-RU" sz="1400" dirty="0" smtClean="0"/>
              <a:t>(высокий уровень)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Письменное высказывание с элементами рассуждения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6955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b="1" dirty="0" smtClean="0"/>
              <a:t>Проверяются умения: 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строить развернутое высказывание в соответствие с  коммуникативной задачей  и в заданном объеме;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выражать собственное мнение/суждение;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аргументировать свою точку зрения;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приводить примеры в поддержку высказанных суждений;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описывать события/факты/явления;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делать выводы;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последовательно и логически правильно строить высказывание;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использовать соответствующие средства логической связи;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лексически, грамматически, орфографически и пунктуационно правильно оформить текст;</a:t>
            </a:r>
          </a:p>
          <a:p>
            <a:pPr marL="342900" indent="-342900">
              <a:buBlip>
                <a:blip r:embed="rId2"/>
              </a:buBlip>
            </a:pPr>
            <a:r>
              <a:rPr lang="ru-RU" sz="1900" dirty="0" smtClean="0"/>
              <a:t>стилистически правильно оформить текст (в соответствии с поставленной задачей - нейтрально).</a:t>
            </a:r>
          </a:p>
          <a:p>
            <a:pPr marL="0" indent="0">
              <a:buFontTx/>
              <a:buChar char="-"/>
            </a:pPr>
            <a:endParaRPr lang="ru-RU" sz="3400" dirty="0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7ACDE-C622-48B8-A107-8D7A8F7190CA}" type="datetime1">
              <a:rPr lang="ru-RU" smtClean="0"/>
              <a:pPr/>
              <a:t>21.09.2011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правила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/>
              <a:t>Требуемый объем письменного</a:t>
            </a:r>
          </a:p>
          <a:p>
            <a:pPr>
              <a:buNone/>
            </a:pPr>
            <a:r>
              <a:rPr lang="ru-RU" sz="3400" b="1" dirty="0" smtClean="0"/>
              <a:t>высказывания: </a:t>
            </a:r>
          </a:p>
          <a:p>
            <a:pPr>
              <a:buBlip>
                <a:blip r:embed="rId2"/>
              </a:buBlip>
            </a:pPr>
            <a:r>
              <a:rPr lang="ru-RU" sz="3200" b="1" dirty="0" smtClean="0"/>
              <a:t> </a:t>
            </a:r>
            <a:r>
              <a:rPr lang="ru-RU" sz="2900" b="1" dirty="0" smtClean="0"/>
              <a:t>200 – 250 </a:t>
            </a:r>
            <a:r>
              <a:rPr lang="ru-RU" sz="2900" dirty="0" smtClean="0"/>
              <a:t>слов (</a:t>
            </a:r>
            <a:r>
              <a:rPr lang="ru-RU" sz="2900" i="1" dirty="0" smtClean="0"/>
              <a:t>минимум 180 слов, максимум 275</a:t>
            </a:r>
            <a:r>
              <a:rPr lang="ru-RU" sz="2900" dirty="0" smtClean="0"/>
              <a:t>).</a:t>
            </a:r>
          </a:p>
          <a:p>
            <a:pPr>
              <a:buNone/>
            </a:pPr>
            <a:r>
              <a:rPr lang="ru-RU" sz="3200" dirty="0" smtClean="0"/>
              <a:t> </a:t>
            </a:r>
          </a:p>
          <a:p>
            <a:pPr>
              <a:buNone/>
            </a:pPr>
            <a:r>
              <a:rPr lang="ru-RU" sz="3400" b="1" dirty="0" smtClean="0"/>
              <a:t>Время выполнения </a:t>
            </a:r>
          </a:p>
          <a:p>
            <a:pPr>
              <a:buBlip>
                <a:blip r:embed="rId2"/>
              </a:buBlip>
            </a:pPr>
            <a:r>
              <a:rPr lang="ru-RU" sz="3100" b="1" dirty="0" smtClean="0"/>
              <a:t> </a:t>
            </a:r>
            <a:r>
              <a:rPr lang="ru-RU" sz="2900" b="1" dirty="0" smtClean="0"/>
              <a:t>40 </a:t>
            </a:r>
            <a:r>
              <a:rPr lang="ru-RU" sz="2900" dirty="0" smtClean="0"/>
              <a:t>минут</a:t>
            </a:r>
            <a:endParaRPr lang="ru-RU" sz="3100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r>
              <a:rPr lang="en-US" sz="4000" b="1" dirty="0" smtClean="0"/>
              <a:t>NB!</a:t>
            </a:r>
            <a:r>
              <a:rPr lang="en-US" sz="4000" dirty="0" smtClean="0"/>
              <a:t> </a:t>
            </a:r>
            <a:r>
              <a:rPr lang="ru-RU" sz="2600" i="1" dirty="0" smtClean="0"/>
              <a:t>Сочинение-рассуждение  - прозаическое сочинение, имеющее четкую композиционную структуру. </a:t>
            </a:r>
          </a:p>
          <a:p>
            <a:pPr algn="r">
              <a:buNone/>
            </a:pPr>
            <a:r>
              <a:rPr lang="ru-RU" sz="2600" i="1" dirty="0" smtClean="0"/>
              <a:t>Автор сочинения-рассуждения не открывает ничего нового. Он должен доказать выдвинутый тезис. Доказательство – это стержень рассуждения. Доказательство состоит из 3-х частей: тезиса, аргументов, демонстрации (формы доказывания).</a:t>
            </a:r>
          </a:p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363538">
              <a:buBlip>
                <a:blip r:embed="rId2"/>
              </a:buBlip>
            </a:pPr>
            <a:r>
              <a:rPr lang="ru-RU" sz="1900" dirty="0" smtClean="0"/>
              <a:t>В сочинении </a:t>
            </a:r>
            <a:r>
              <a:rPr lang="ru-RU" sz="1900" b="1" u="sng" dirty="0" smtClean="0"/>
              <a:t>должны</a:t>
            </a:r>
            <a:r>
              <a:rPr lang="ru-RU" sz="1900" dirty="0" smtClean="0"/>
              <a:t> активно использоваться конструкции типа «</a:t>
            </a:r>
            <a:r>
              <a:rPr lang="ru-RU" sz="1900" dirty="0" err="1" smtClean="0"/>
              <a:t>In</a:t>
            </a:r>
            <a:r>
              <a:rPr lang="ru-RU" sz="1900" dirty="0" smtClean="0"/>
              <a:t> </a:t>
            </a:r>
            <a:r>
              <a:rPr lang="ru-RU" sz="1900" dirty="0" err="1" smtClean="0"/>
              <a:t>my</a:t>
            </a:r>
            <a:r>
              <a:rPr lang="ru-RU" sz="1900" dirty="0" smtClean="0"/>
              <a:t> </a:t>
            </a:r>
            <a:r>
              <a:rPr lang="ru-RU" sz="1900" dirty="0" err="1" smtClean="0"/>
              <a:t>opinion</a:t>
            </a:r>
            <a:r>
              <a:rPr lang="ru-RU" sz="1900" dirty="0" smtClean="0"/>
              <a:t>», «I </a:t>
            </a:r>
            <a:r>
              <a:rPr lang="ru-RU" sz="1900" dirty="0" err="1" smtClean="0"/>
              <a:t>think</a:t>
            </a:r>
            <a:r>
              <a:rPr lang="ru-RU" sz="1900" dirty="0" smtClean="0"/>
              <a:t>», «I </a:t>
            </a:r>
            <a:r>
              <a:rPr lang="ru-RU" sz="1900" dirty="0" err="1" smtClean="0"/>
              <a:t>believe</a:t>
            </a:r>
            <a:r>
              <a:rPr lang="ru-RU" sz="1900" dirty="0" smtClean="0"/>
              <a:t>» .</a:t>
            </a:r>
          </a:p>
          <a:p>
            <a:pPr marL="0" indent="363538">
              <a:buBlip>
                <a:blip r:embed="rId2"/>
              </a:buBlip>
            </a:pPr>
            <a:r>
              <a:rPr lang="ru-RU" sz="1900" b="1" u="sng" dirty="0" smtClean="0"/>
              <a:t>Необходимо</a:t>
            </a:r>
            <a:r>
              <a:rPr lang="ru-RU" sz="1900" dirty="0" smtClean="0"/>
              <a:t> использовать вводные слова и конструкции  типа «</a:t>
            </a:r>
            <a:r>
              <a:rPr lang="ru-RU" sz="1900" dirty="0" err="1" smtClean="0"/>
              <a:t>On</a:t>
            </a:r>
            <a:r>
              <a:rPr lang="ru-RU" sz="1900" dirty="0" smtClean="0"/>
              <a:t> </a:t>
            </a:r>
            <a:r>
              <a:rPr lang="ru-RU" sz="1900" dirty="0" err="1" smtClean="0"/>
              <a:t>the</a:t>
            </a:r>
            <a:r>
              <a:rPr lang="ru-RU" sz="1900" dirty="0" smtClean="0"/>
              <a:t> </a:t>
            </a:r>
            <a:r>
              <a:rPr lang="ru-RU" sz="1900" dirty="0" err="1" smtClean="0"/>
              <a:t>one</a:t>
            </a:r>
            <a:r>
              <a:rPr lang="ru-RU" sz="1900" dirty="0" smtClean="0"/>
              <a:t> </a:t>
            </a:r>
            <a:r>
              <a:rPr lang="ru-RU" sz="1900" dirty="0" err="1" smtClean="0"/>
              <a:t>hand</a:t>
            </a:r>
            <a:r>
              <a:rPr lang="ru-RU" sz="1900" dirty="0" smtClean="0"/>
              <a:t>, </a:t>
            </a:r>
            <a:r>
              <a:rPr lang="ru-RU" sz="1900" dirty="0" err="1" smtClean="0"/>
              <a:t>on</a:t>
            </a:r>
            <a:r>
              <a:rPr lang="ru-RU" sz="1900" dirty="0" smtClean="0"/>
              <a:t> </a:t>
            </a:r>
            <a:r>
              <a:rPr lang="ru-RU" sz="1900" dirty="0" err="1" smtClean="0"/>
              <a:t>the</a:t>
            </a:r>
            <a:r>
              <a:rPr lang="ru-RU" sz="1900" dirty="0" smtClean="0"/>
              <a:t> </a:t>
            </a:r>
            <a:r>
              <a:rPr lang="ru-RU" sz="1900" dirty="0" err="1" smtClean="0"/>
              <a:t>other</a:t>
            </a:r>
            <a:r>
              <a:rPr lang="ru-RU" sz="1900" dirty="0" smtClean="0"/>
              <a:t> </a:t>
            </a:r>
            <a:r>
              <a:rPr lang="ru-RU" sz="1900" dirty="0" err="1" smtClean="0"/>
              <a:t>hand</a:t>
            </a:r>
            <a:r>
              <a:rPr lang="ru-RU" sz="1900" dirty="0" smtClean="0"/>
              <a:t>»…, слова- связки  (</a:t>
            </a:r>
            <a:r>
              <a:rPr lang="ru-RU" sz="1900" dirty="0" err="1" smtClean="0"/>
              <a:t>Nevertheless</a:t>
            </a:r>
            <a:r>
              <a:rPr lang="ru-RU" sz="1900" dirty="0" smtClean="0"/>
              <a:t>, </a:t>
            </a:r>
            <a:r>
              <a:rPr lang="ru-RU" sz="1900" dirty="0" err="1" smtClean="0"/>
              <a:t>Moreover</a:t>
            </a:r>
            <a:r>
              <a:rPr lang="ru-RU" sz="1900" dirty="0" smtClean="0"/>
              <a:t>, </a:t>
            </a:r>
            <a:r>
              <a:rPr lang="ru-RU" sz="1900" dirty="0" err="1" smtClean="0"/>
              <a:t>Despite</a:t>
            </a:r>
            <a:r>
              <a:rPr lang="ru-RU" sz="1900" dirty="0" smtClean="0"/>
              <a:t>…).</a:t>
            </a:r>
          </a:p>
          <a:p>
            <a:pPr marL="0" lvl="0" indent="363538">
              <a:buBlip>
                <a:blip r:embed="rId2"/>
              </a:buBlip>
            </a:pPr>
            <a:r>
              <a:rPr lang="ru-RU" sz="1900" dirty="0" smtClean="0"/>
              <a:t>Особое внимание </a:t>
            </a:r>
            <a:r>
              <a:rPr lang="ru-RU" sz="1900" b="1" u="sng" dirty="0" smtClean="0"/>
              <a:t>следует</a:t>
            </a:r>
            <a:r>
              <a:rPr lang="ru-RU" sz="1900" dirty="0" smtClean="0"/>
              <a:t> уделять средствам логической связи внутри предложений и между абзацами,  </a:t>
            </a:r>
            <a:r>
              <a:rPr lang="ru-RU" sz="1900" b="1" u="sng" dirty="0" smtClean="0"/>
              <a:t>избегать</a:t>
            </a:r>
            <a:r>
              <a:rPr lang="ru-RU" sz="1900" dirty="0" smtClean="0"/>
              <a:t> коротких, простых предложений.</a:t>
            </a:r>
          </a:p>
          <a:p>
            <a:pPr marL="0" lvl="0" indent="363538">
              <a:buBlip>
                <a:blip r:embed="rId2"/>
              </a:buBlip>
            </a:pPr>
            <a:r>
              <a:rPr lang="ru-RU" sz="1900" dirty="0" smtClean="0"/>
              <a:t>Использовать формальную лексику, </a:t>
            </a:r>
            <a:r>
              <a:rPr lang="ru-RU" sz="1900" b="1" u="sng" dirty="0" smtClean="0"/>
              <a:t>не использовать</a:t>
            </a:r>
            <a:r>
              <a:rPr lang="ru-RU" sz="1900" dirty="0" smtClean="0"/>
              <a:t> сокращенные формы, не начинать предложения со слов а</a:t>
            </a:r>
            <a:r>
              <a:rPr lang="en-US" sz="1900" dirty="0" err="1" smtClean="0"/>
              <a:t>lso</a:t>
            </a:r>
            <a:r>
              <a:rPr lang="ru-RU" sz="1900" dirty="0" smtClean="0"/>
              <a:t>, </a:t>
            </a:r>
            <a:r>
              <a:rPr lang="en-US" sz="1900" dirty="0" smtClean="0"/>
              <a:t>and</a:t>
            </a:r>
            <a:r>
              <a:rPr lang="ru-RU" sz="1900" dirty="0" smtClean="0"/>
              <a:t>, </a:t>
            </a:r>
            <a:r>
              <a:rPr lang="en-US" sz="1900" dirty="0" smtClean="0"/>
              <a:t>but </a:t>
            </a:r>
            <a:endParaRPr lang="ru-RU" sz="1900" dirty="0" smtClean="0"/>
          </a:p>
          <a:p>
            <a:pPr marL="0" lvl="0" indent="363538">
              <a:buBlip>
                <a:blip r:embed="rId2"/>
              </a:buBlip>
            </a:pPr>
            <a:r>
              <a:rPr lang="ru-RU" sz="1900" b="1" u="sng" dirty="0" smtClean="0"/>
              <a:t>Использовать </a:t>
            </a:r>
            <a:r>
              <a:rPr lang="ru-RU" sz="1900" dirty="0" smtClean="0"/>
              <a:t>различные грамматические структуры, разнообразную лексику по теме, избегать повторов. </a:t>
            </a:r>
          </a:p>
          <a:p>
            <a:pPr marL="0" indent="363538">
              <a:buBlip>
                <a:blip r:embed="rId2"/>
              </a:buBlip>
            </a:pPr>
            <a:r>
              <a:rPr lang="ru-RU" sz="1900" dirty="0" smtClean="0"/>
              <a:t>Сочинение «</a:t>
            </a:r>
            <a:r>
              <a:rPr lang="ru-RU" sz="1900" dirty="0" err="1" smtClean="0"/>
              <a:t>expressing</a:t>
            </a:r>
            <a:r>
              <a:rPr lang="ru-RU" sz="1900" dirty="0" smtClean="0"/>
              <a:t> </a:t>
            </a:r>
            <a:r>
              <a:rPr lang="ru-RU" sz="1900" dirty="0" err="1" smtClean="0"/>
              <a:t>opinion</a:t>
            </a:r>
            <a:r>
              <a:rPr lang="ru-RU" sz="1900" dirty="0" smtClean="0"/>
              <a:t>»  </a:t>
            </a:r>
            <a:r>
              <a:rPr lang="ru-RU" sz="1900" b="1" u="sng" dirty="0" smtClean="0"/>
              <a:t>имеет строгую структуру,</a:t>
            </a:r>
            <a:r>
              <a:rPr lang="ru-RU" sz="1900" dirty="0" smtClean="0"/>
              <a:t> изменение которой при написании сочинения приведет к снижению балла. </a:t>
            </a:r>
          </a:p>
          <a:p>
            <a:endParaRPr lang="ru-RU" sz="14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F5B-FE3C-4A62-9C9B-DA6D38454B4C}" type="datetime1">
              <a:rPr lang="ru-RU" smtClean="0"/>
              <a:pPr/>
              <a:t>21.09.2011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Общие правила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5400" dirty="0" smtClean="0"/>
              <a:t>§ 1</a:t>
            </a:r>
            <a:endParaRPr lang="ru-RU" sz="54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Вступление  </a:t>
            </a:r>
            <a:r>
              <a:rPr lang="ru-RU" sz="2400" b="1" i="1" u="sng" dirty="0" smtClean="0"/>
              <a:t>Introduction</a:t>
            </a:r>
            <a:r>
              <a:rPr lang="ru-RU" sz="2400" b="1" dirty="0" smtClean="0"/>
              <a:t> </a:t>
            </a:r>
          </a:p>
          <a:p>
            <a:pPr>
              <a:buBlip>
                <a:blip r:embed="rId2"/>
              </a:buBlip>
            </a:pPr>
            <a:r>
              <a:rPr lang="ru-RU" sz="2000" dirty="0" smtClean="0"/>
              <a:t>В первом абзаце очень важно правильно поставить проблему, которая будет обсуждаться в работе. </a:t>
            </a:r>
          </a:p>
          <a:p>
            <a:pPr>
              <a:buBlip>
                <a:blip r:embed="rId2"/>
              </a:buBlip>
            </a:pPr>
            <a:r>
              <a:rPr lang="ru-RU" sz="2000" dirty="0" smtClean="0"/>
              <a:t>Нельзя переписывать само задание, нужно его перефразировать.</a:t>
            </a:r>
            <a:endParaRPr lang="en-US" sz="2000" dirty="0" smtClean="0"/>
          </a:p>
          <a:p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r>
              <a:rPr lang="en-US" sz="2800" b="1" dirty="0" smtClean="0"/>
              <a:t>NB!</a:t>
            </a:r>
            <a:r>
              <a:rPr lang="en-US" sz="2800" dirty="0" smtClean="0"/>
              <a:t> </a:t>
            </a:r>
            <a:r>
              <a:rPr lang="ru-RU" sz="1800" i="1" dirty="0" smtClean="0"/>
              <a:t>Первое предложение не должно слово в слово повторять заданную тему сочинения. Рекомендуемое окончание первого абзаца</a:t>
            </a:r>
            <a:r>
              <a:rPr lang="en-US" sz="1800" i="1" dirty="0" smtClean="0"/>
              <a:t>: </a:t>
            </a:r>
            <a:r>
              <a:rPr lang="en-US" sz="1800" b="1" i="1" dirty="0" smtClean="0"/>
              <a:t>Now I would like to express my point of view on the problem of …</a:t>
            </a:r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4400" dirty="0" smtClean="0"/>
              <a:t>§ </a:t>
            </a:r>
            <a:r>
              <a:rPr lang="ru-RU" sz="4400" dirty="0" smtClean="0"/>
              <a:t>2-3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b="1" dirty="0" smtClean="0"/>
              <a:t>Основная часть   </a:t>
            </a:r>
            <a:r>
              <a:rPr lang="en-US" sz="3100" b="1" i="1" u="sng" dirty="0" smtClean="0"/>
              <a:t>Main body</a:t>
            </a:r>
            <a:r>
              <a:rPr lang="ru-RU" sz="3100" b="1" dirty="0" smtClean="0"/>
              <a:t> 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600" dirty="0" smtClean="0"/>
              <a:t>Привести 2-3 аргумента, подтверждающих вашу точку зрения, подкрепляя  их примерами или доказательствами.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600" dirty="0" smtClean="0"/>
              <a:t>Во втором абзаце вы должны придерживаться только ОДНОЙ точки зрения, например: </a:t>
            </a:r>
            <a:r>
              <a:rPr lang="ru-RU" sz="2600" b="1" dirty="0" smtClean="0"/>
              <a:t>«</a:t>
            </a:r>
            <a:r>
              <a:rPr lang="ru-RU" sz="2600" b="1" dirty="0" err="1" smtClean="0"/>
              <a:t>Mobile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phones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in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my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opinion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are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very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useful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devices</a:t>
            </a:r>
            <a:r>
              <a:rPr lang="ru-RU" sz="2600" b="1" dirty="0" smtClean="0"/>
              <a:t>»  </a:t>
            </a:r>
            <a:r>
              <a:rPr lang="ru-RU" sz="2600" dirty="0" smtClean="0"/>
              <a:t>ИЛИ</a:t>
            </a:r>
            <a:r>
              <a:rPr lang="en-US" sz="2600" dirty="0" smtClean="0"/>
              <a:t> </a:t>
            </a:r>
            <a:r>
              <a:rPr lang="ru-RU" sz="2600" dirty="0" smtClean="0"/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2600" dirty="0" smtClean="0"/>
              <a:t>	</a:t>
            </a:r>
            <a:r>
              <a:rPr lang="ru-RU" sz="2600" b="1" dirty="0" smtClean="0"/>
              <a:t>«</a:t>
            </a:r>
            <a:r>
              <a:rPr lang="en-US" sz="2600" b="1" dirty="0" smtClean="0"/>
              <a:t>I consider the mobile phone to be a harmful and useless invention</a:t>
            </a:r>
            <a:r>
              <a:rPr lang="ru-RU" sz="2600" dirty="0" smtClean="0"/>
              <a:t>».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2600" dirty="0" smtClean="0"/>
              <a:t>Необходимо привести 2-3 аргумента с доказательствами в поддержку собственного мнения</a:t>
            </a:r>
          </a:p>
          <a:p>
            <a:endParaRPr lang="ru-RU" sz="2000" b="1" dirty="0" smtClean="0"/>
          </a:p>
          <a:p>
            <a:pPr algn="r">
              <a:buNone/>
            </a:pPr>
            <a:r>
              <a:rPr lang="en-US" sz="2800" dirty="0" smtClean="0"/>
              <a:t> </a:t>
            </a:r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4400" dirty="0" smtClean="0"/>
              <a:t>§ </a:t>
            </a:r>
            <a:r>
              <a:rPr lang="ru-RU" sz="4400" dirty="0" smtClean="0"/>
              <a:t>4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Основная часть   </a:t>
            </a:r>
            <a:r>
              <a:rPr lang="en-US" sz="2400" b="1" i="1" dirty="0" smtClean="0"/>
              <a:t>Main body</a:t>
            </a:r>
            <a:r>
              <a:rPr lang="ru-RU" sz="2400" b="1" i="1" dirty="0" smtClean="0"/>
              <a:t> 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000" dirty="0" smtClean="0"/>
              <a:t>Привести  противоположные точки зрения (1-2), и объяснить, почему  вы с ними НЕ согласны. 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000" dirty="0" smtClean="0"/>
              <a:t>Пример</a:t>
            </a:r>
            <a:r>
              <a:rPr lang="en-US" sz="2000" dirty="0" smtClean="0"/>
              <a:t>: </a:t>
            </a:r>
            <a:r>
              <a:rPr lang="ru-RU" sz="2000" b="1" dirty="0" smtClean="0"/>
              <a:t>«</a:t>
            </a:r>
            <a:r>
              <a:rPr lang="en-US" sz="2000" b="1" dirty="0" smtClean="0"/>
              <a:t>However, some people think that mobile phones not only keep you in touch with your relatives and friends but also provide you with a great number of facilities. </a:t>
            </a:r>
            <a:r>
              <a:rPr lang="ru-RU" sz="2000" b="1" dirty="0" smtClean="0"/>
              <a:t>I </a:t>
            </a:r>
            <a:r>
              <a:rPr lang="ru-RU" sz="2000" b="1" dirty="0" err="1" smtClean="0"/>
              <a:t>can’t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agree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with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this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statement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because</a:t>
            </a:r>
            <a:r>
              <a:rPr lang="ru-RU" sz="2000" b="1" dirty="0" smtClean="0"/>
              <a:t>…»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000" dirty="0" smtClean="0"/>
              <a:t>Ваши контраргументы мнению других людей не должны повторять 2ой абзац.</a:t>
            </a:r>
          </a:p>
          <a:p>
            <a:pPr algn="r">
              <a:buNone/>
            </a:pPr>
            <a:r>
              <a:rPr lang="en-US" sz="2800" dirty="0" smtClean="0"/>
              <a:t> </a:t>
            </a:r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4400" dirty="0" smtClean="0"/>
              <a:t>§ </a:t>
            </a:r>
            <a:r>
              <a:rPr lang="ru-RU" sz="4400" dirty="0" smtClean="0"/>
              <a:t>5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Заключение    </a:t>
            </a:r>
            <a:r>
              <a:rPr lang="ru-RU" sz="2400" b="1" i="1" u="sng" dirty="0" err="1" smtClean="0"/>
              <a:t>Conclusion</a:t>
            </a:r>
            <a:endParaRPr lang="ru-RU" sz="2400" b="1" i="1" u="sng" dirty="0" smtClean="0"/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000" dirty="0" smtClean="0"/>
              <a:t>Необходимо сделать вывод, обратившись к заданной в 1-м параграфе теме, что существуют 2 точки зрения на проблему, а также подтвердить собственную точку зрения.</a:t>
            </a:r>
          </a:p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ru-RU" sz="2000" dirty="0" smtClean="0"/>
              <a:t>Например</a:t>
            </a:r>
            <a:r>
              <a:rPr lang="en-US" sz="2000" dirty="0" smtClean="0"/>
              <a:t>: </a:t>
            </a:r>
            <a:r>
              <a:rPr lang="en-US" sz="2000" b="1" dirty="0" smtClean="0"/>
              <a:t>«There are different points of view on this problem. I think that…» </a:t>
            </a:r>
            <a:r>
              <a:rPr lang="ru-RU" sz="2000" b="1" dirty="0" smtClean="0"/>
              <a:t>ИЛИ </a:t>
            </a:r>
            <a:r>
              <a:rPr lang="en-US" sz="2000" b="1" dirty="0" smtClean="0"/>
              <a:t> «Taking everything into consideration, there are two different points of view on this problem. I believe that…</a:t>
            </a:r>
            <a:endParaRPr lang="ru-RU" sz="2000" b="1" dirty="0" smtClean="0"/>
          </a:p>
          <a:p>
            <a:pPr algn="r">
              <a:buNone/>
            </a:pPr>
            <a:r>
              <a:rPr lang="en-US" sz="2800" dirty="0" smtClean="0"/>
              <a:t> </a:t>
            </a:r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заметку…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400" b="1" dirty="0" smtClean="0"/>
              <a:t>Подсчёт количества слов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Пересчитываются все слова, начиная с первого слова по последнего, включая вспомогательные глаголы, предлоги, артикли, частицы. </a:t>
            </a:r>
          </a:p>
          <a:p>
            <a:pPr>
              <a:lnSpc>
                <a:spcPct val="110000"/>
              </a:lnSpc>
              <a:buNone/>
            </a:pPr>
            <a:r>
              <a:rPr lang="ru-RU" sz="3600" b="1" dirty="0" smtClean="0"/>
              <a:t>При этом: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стяженные (краткие) формы</a:t>
            </a:r>
            <a:r>
              <a:rPr lang="en-US" sz="3600" dirty="0" smtClean="0"/>
              <a:t> can't, didn't, isn't, I'm</a:t>
            </a:r>
            <a:r>
              <a:rPr lang="ru-RU" sz="3600" dirty="0" smtClean="0"/>
              <a:t> и т. и. считаются как одно слово: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числительные, выраженные цифрами, например 1; 25; 2009, 126204 и т. п., считаются как одно слово;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числительные, выраженные словами, считаются как слова;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сложные слова, такие как</a:t>
            </a:r>
            <a:r>
              <a:rPr lang="en-US" sz="3600" dirty="0" smtClean="0"/>
              <a:t> good-looking, well-bred, English-speaking, twenty-five,</a:t>
            </a:r>
            <a:r>
              <a:rPr lang="ru-RU" sz="3600" dirty="0" smtClean="0"/>
              <a:t> считаются как одно слово;</a:t>
            </a:r>
          </a:p>
          <a:p>
            <a:pPr>
              <a:lnSpc>
                <a:spcPct val="110000"/>
              </a:lnSpc>
              <a:buBlip>
                <a:blip r:embed="rId2"/>
              </a:buBlip>
            </a:pPr>
            <a:r>
              <a:rPr lang="ru-RU" sz="3600" dirty="0" smtClean="0"/>
              <a:t>сокращения, например</a:t>
            </a:r>
            <a:r>
              <a:rPr lang="en-US" sz="3600" dirty="0" smtClean="0"/>
              <a:t> USA, e-mail, TV, CD-</a:t>
            </a:r>
            <a:r>
              <a:rPr lang="en-US" sz="3600" dirty="0" err="1" smtClean="0"/>
              <a:t>rom</a:t>
            </a:r>
            <a:r>
              <a:rPr lang="en-US" sz="3600" dirty="0" smtClean="0"/>
              <a:t>,</a:t>
            </a:r>
            <a:r>
              <a:rPr lang="ru-RU" sz="3600" dirty="0" smtClean="0"/>
              <a:t> считаются как одно слово.</a:t>
            </a:r>
          </a:p>
          <a:p>
            <a:endParaRPr lang="ru-RU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0AB4-80A7-4E8B-9430-A12BC760178C}" type="datetime1">
              <a:rPr lang="ru-RU" smtClean="0"/>
              <a:pPr/>
              <a:t>21.09.2011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441</TotalTime>
  <Words>855</Words>
  <Application>Microsoft Office PowerPoint</Application>
  <PresentationFormat>Экран (4:3)</PresentationFormat>
  <Paragraphs>110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Официальная</vt:lpstr>
      <vt:lpstr>HOW TO WRITE AN OPINION ESSAY</vt:lpstr>
      <vt:lpstr>   ЕГЭ Часть  С2 (высокий уровень)</vt:lpstr>
      <vt:lpstr>Общие правила</vt:lpstr>
      <vt:lpstr>Общие правила</vt:lpstr>
      <vt:lpstr>На заметку…</vt:lpstr>
      <vt:lpstr>На заметку…</vt:lpstr>
      <vt:lpstr>На заметку…</vt:lpstr>
      <vt:lpstr>На заметку…</vt:lpstr>
      <vt:lpstr>На заметку…</vt:lpstr>
      <vt:lpstr>На заметку…</vt:lpstr>
      <vt:lpstr>На заметку…</vt:lpstr>
      <vt:lpstr>Источники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Belogubets</dc:creator>
  <cp:lastModifiedBy>Belogubets</cp:lastModifiedBy>
  <cp:revision>44</cp:revision>
  <dcterms:created xsi:type="dcterms:W3CDTF">2011-09-13T15:34:00Z</dcterms:created>
  <dcterms:modified xsi:type="dcterms:W3CDTF">2011-09-21T10:13:37Z</dcterms:modified>
</cp:coreProperties>
</file>