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1"/>
  </p:notesMasterIdLst>
  <p:handoutMasterIdLst>
    <p:handoutMasterId r:id="rId22"/>
  </p:handoutMasterIdLst>
  <p:sldIdLst>
    <p:sldId id="260" r:id="rId2"/>
    <p:sldId id="259" r:id="rId3"/>
    <p:sldId id="269" r:id="rId4"/>
    <p:sldId id="262" r:id="rId5"/>
    <p:sldId id="270" r:id="rId6"/>
    <p:sldId id="285" r:id="rId7"/>
    <p:sldId id="277" r:id="rId8"/>
    <p:sldId id="278" r:id="rId9"/>
    <p:sldId id="279" r:id="rId10"/>
    <p:sldId id="280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6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4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C</a:t>
            </a:r>
            <a:r>
              <a:rPr lang="ru-RU" smtClean="0"/>
              <a:t>ообщество учителей английского языка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BF524-757B-426C-BC66-0A6C3145F804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7935D-188E-4F48-9174-F741D31C22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C</a:t>
            </a:r>
            <a:r>
              <a:rPr lang="ru-RU" smtClean="0"/>
              <a:t>ообщество учителей английского языка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74A04-ACD7-4CED-B891-E4528B7D06A0}" type="datetimeFigureOut">
              <a:rPr lang="ru-RU" smtClean="0"/>
              <a:pPr/>
              <a:t>14.09.2011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C6D44-E2F3-4486-AD3D-35A834829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Сообщество учителей английского языка</a:t>
            </a: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572D776-683B-45BC-85DB-FD2241C653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goodletterwriting.co.uk/personal-letters.html#freeguidetowritingpersonalletters" TargetMode="External"/><Relationship Id="rId3" Type="http://schemas.openxmlformats.org/officeDocument/2006/relationships/hyperlink" Target="http://www.englishforbusiness.ru/materials/correspondence/letter/" TargetMode="External"/><Relationship Id="rId7" Type="http://schemas.openxmlformats.org/officeDocument/2006/relationships/hyperlink" Target="http://www.ehow.com/how_8286309_write-formal-letter-school.html" TargetMode="External"/><Relationship Id="rId2" Type="http://schemas.openxmlformats.org/officeDocument/2006/relationships/hyperlink" Target="http://fictionbook.ru/author/denis_shevchuk/pismo_na_angliyiskom_yaziyke_primeriy_ka/read_online.html?page=1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goodletterwriting.co.uk/formal-letters.html" TargetMode="External"/><Relationship Id="rId5" Type="http://schemas.openxmlformats.org/officeDocument/2006/relationships/hyperlink" Target="http://eng.1september.ru/view_article.php?ID=201000717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://www.ehow.com/how_1370_write-formal-business.html" TargetMode="External"/><Relationship Id="rId9" Type="http://schemas.openxmlformats.org/officeDocument/2006/relationships/hyperlink" Target="http://blog.newenglandcarcredit.com/xwm-addressing-formal-letter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eng.1september.ru/2010/07/17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878497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98532" y="156555"/>
            <a:ext cx="75408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Writing a formal  letter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4941168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+mj-lt"/>
              </a:rPr>
              <a:t>Evgeniya Belogubets,</a:t>
            </a:r>
          </a:p>
          <a:p>
            <a:pPr algn="r"/>
            <a:r>
              <a:rPr lang="en-US" dirty="0" smtClean="0">
                <a:latin typeface="+mj-lt"/>
              </a:rPr>
              <a:t>Teacher of English,</a:t>
            </a:r>
            <a:endParaRPr lang="ru-RU" dirty="0" smtClean="0">
              <a:latin typeface="+mj-lt"/>
            </a:endParaRPr>
          </a:p>
          <a:p>
            <a:pPr algn="r"/>
            <a:r>
              <a:rPr lang="en-US" dirty="0" err="1" smtClean="0">
                <a:latin typeface="+mj-lt"/>
              </a:rPr>
              <a:t>Ekaterinoslavka</a:t>
            </a:r>
            <a:r>
              <a:rPr lang="en-US" dirty="0" smtClean="0">
                <a:latin typeface="+mj-lt"/>
              </a:rPr>
              <a:t>,</a:t>
            </a:r>
          </a:p>
          <a:p>
            <a:pPr algn="r"/>
            <a:r>
              <a:rPr lang="en-US" dirty="0" smtClean="0">
                <a:latin typeface="+mj-lt"/>
              </a:rPr>
              <a:t>Amur region </a:t>
            </a:r>
            <a:endParaRPr lang="ru-RU" dirty="0">
              <a:latin typeface="+mj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6. Сообщение плохих новостей</a:t>
            </a:r>
            <a:r>
              <a:rPr lang="ru-RU" sz="2800" dirty="0" smtClean="0"/>
              <a:t> </a:t>
            </a:r>
          </a:p>
          <a:p>
            <a:pPr>
              <a:buNone/>
            </a:pPr>
            <a:endParaRPr lang="ru-RU" sz="2800" dirty="0" smtClean="0"/>
          </a:p>
          <a:p>
            <a:r>
              <a:rPr lang="en-US" sz="2000" b="1" dirty="0" smtClean="0"/>
              <a:t>Unfortunately …</a:t>
            </a:r>
            <a:endParaRPr lang="ru-RU" sz="2000" b="1" dirty="0" smtClean="0"/>
          </a:p>
          <a:p>
            <a:r>
              <a:rPr lang="en-US" sz="2000" dirty="0" smtClean="0"/>
              <a:t> </a:t>
            </a:r>
            <a:r>
              <a:rPr lang="ru-RU" sz="2000" i="1" dirty="0" smtClean="0"/>
              <a:t>К сожалению… </a:t>
            </a:r>
          </a:p>
          <a:p>
            <a:r>
              <a:rPr lang="en-US" sz="2000" b="1" dirty="0" smtClean="0"/>
              <a:t>I am afraid that … </a:t>
            </a:r>
            <a:endParaRPr lang="ru-RU" sz="2000" b="1" dirty="0" smtClean="0"/>
          </a:p>
          <a:p>
            <a:r>
              <a:rPr lang="ru-RU" sz="2000" i="1" dirty="0" smtClean="0"/>
              <a:t>Боюсь, что… </a:t>
            </a:r>
          </a:p>
          <a:p>
            <a:r>
              <a:rPr lang="en-US" sz="2000" b="1" dirty="0" smtClean="0"/>
              <a:t>I am sorry to inform you that </a:t>
            </a:r>
            <a:endParaRPr lang="ru-RU" sz="2000" b="1" dirty="0" smtClean="0"/>
          </a:p>
          <a:p>
            <a:r>
              <a:rPr lang="ru-RU" sz="2000" i="1" dirty="0" smtClean="0"/>
              <a:t>Мне тяжело сообщать вам, но …</a:t>
            </a:r>
          </a:p>
          <a:p>
            <a:r>
              <a:rPr lang="ru-RU" sz="2000" dirty="0" smtClean="0"/>
              <a:t> </a:t>
            </a:r>
            <a:r>
              <a:rPr lang="en-US" sz="2000" b="1" dirty="0" smtClean="0"/>
              <a:t>We regret to inform you that…</a:t>
            </a:r>
            <a:endParaRPr lang="ru-RU" sz="2000" b="1" dirty="0" smtClean="0"/>
          </a:p>
          <a:p>
            <a:r>
              <a:rPr lang="en-US" sz="2000" dirty="0" smtClean="0"/>
              <a:t> </a:t>
            </a:r>
            <a:r>
              <a:rPr lang="ru-RU" sz="2000" i="1" dirty="0" smtClean="0"/>
              <a:t>К сожалению, мы вынуждены сообщить вам о…</a:t>
            </a:r>
            <a:endParaRPr lang="en-US" sz="20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7. Приложение к письму дополнительных материалов</a:t>
            </a:r>
          </a:p>
          <a:p>
            <a:pPr>
              <a:buNone/>
            </a:pPr>
            <a:r>
              <a:rPr lang="ru-RU" sz="3000" dirty="0" smtClean="0"/>
              <a:t> </a:t>
            </a:r>
          </a:p>
          <a:p>
            <a:r>
              <a:rPr lang="en-US" sz="2000" b="1" dirty="0" smtClean="0"/>
              <a:t>We are pleased to enclose ...</a:t>
            </a:r>
            <a:endParaRPr lang="ru-RU" sz="2000" b="1" dirty="0" smtClean="0"/>
          </a:p>
          <a:p>
            <a:r>
              <a:rPr lang="en-US" sz="2000" dirty="0" smtClean="0"/>
              <a:t> </a:t>
            </a:r>
            <a:r>
              <a:rPr lang="ru-RU" sz="2000" i="1" dirty="0" smtClean="0"/>
              <a:t>Мы с удовольствием вкладываем… </a:t>
            </a:r>
          </a:p>
          <a:p>
            <a:r>
              <a:rPr lang="en-US" sz="2000" b="1" dirty="0" smtClean="0"/>
              <a:t>Attached you will find ... </a:t>
            </a:r>
            <a:endParaRPr lang="ru-RU" sz="2000" b="1" dirty="0" smtClean="0"/>
          </a:p>
          <a:p>
            <a:r>
              <a:rPr lang="ru-RU" sz="2000" i="1" dirty="0" smtClean="0"/>
              <a:t>В прикрепленном файле вы найдете... </a:t>
            </a:r>
          </a:p>
          <a:p>
            <a:r>
              <a:rPr lang="en-US" sz="2000" b="1" dirty="0" smtClean="0"/>
              <a:t>We enclose ... </a:t>
            </a:r>
            <a:endParaRPr lang="ru-RU" sz="2000" b="1" dirty="0" smtClean="0"/>
          </a:p>
          <a:p>
            <a:r>
              <a:rPr lang="ru-RU" sz="2000" i="1" dirty="0" smtClean="0"/>
              <a:t>Мы прилагаем… </a:t>
            </a:r>
          </a:p>
          <a:p>
            <a:r>
              <a:rPr lang="en-US" sz="2000" b="1" dirty="0" smtClean="0"/>
              <a:t>Please find attached (for e-mails) </a:t>
            </a:r>
            <a:endParaRPr lang="ru-RU" sz="2000" b="1" dirty="0" smtClean="0"/>
          </a:p>
          <a:p>
            <a:r>
              <a:rPr lang="ru-RU" sz="2000" i="1" dirty="0" smtClean="0"/>
              <a:t>Вы найдете прикрепленный файл…</a:t>
            </a:r>
            <a:endParaRPr lang="en-US" sz="20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8. Высказывание благодарности за проявленный интерес</a:t>
            </a:r>
          </a:p>
          <a:p>
            <a:pPr>
              <a:buNone/>
            </a:pPr>
            <a:endParaRPr lang="ru-RU" sz="2800" dirty="0" smtClean="0"/>
          </a:p>
          <a:p>
            <a:r>
              <a:rPr lang="en-US" sz="2000" b="1" dirty="0" smtClean="0"/>
              <a:t>Thank you for your letter of </a:t>
            </a:r>
            <a:endParaRPr lang="ru-RU" sz="2000" b="1" dirty="0" smtClean="0"/>
          </a:p>
          <a:p>
            <a:r>
              <a:rPr lang="ru-RU" sz="2000" i="1" dirty="0" smtClean="0"/>
              <a:t>Спасибо за ваше письмо </a:t>
            </a:r>
          </a:p>
          <a:p>
            <a:r>
              <a:rPr lang="en-US" sz="2000" b="1" dirty="0" smtClean="0"/>
              <a:t>Thank you for enquiring </a:t>
            </a:r>
            <a:endParaRPr lang="ru-RU" sz="2000" b="1" dirty="0" smtClean="0"/>
          </a:p>
          <a:p>
            <a:r>
              <a:rPr lang="ru-RU" sz="2000" i="1" dirty="0" smtClean="0"/>
              <a:t>Спасибо за проявленный интерес… </a:t>
            </a:r>
          </a:p>
          <a:p>
            <a:r>
              <a:rPr lang="en-US" sz="2000" b="1" dirty="0" smtClean="0"/>
              <a:t>We would like to thank you for your letter of ..</a:t>
            </a:r>
            <a:endParaRPr lang="ru-RU" sz="2000" b="1" dirty="0" smtClean="0"/>
          </a:p>
          <a:p>
            <a:r>
              <a:rPr lang="ru-RU" sz="2000" i="1" dirty="0" smtClean="0"/>
              <a:t>Мы хотели бы поблагодарить вас за…</a:t>
            </a:r>
            <a:endParaRPr lang="en-US" sz="20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9. Переход к другой теме</a:t>
            </a:r>
          </a:p>
          <a:p>
            <a:pPr>
              <a:buNone/>
            </a:pPr>
            <a:endParaRPr lang="ru-RU" sz="2800" dirty="0" smtClean="0"/>
          </a:p>
          <a:p>
            <a:r>
              <a:rPr lang="en-US" sz="2000" b="1" dirty="0" smtClean="0"/>
              <a:t>We would also like to inform you ... </a:t>
            </a:r>
            <a:endParaRPr lang="ru-RU" sz="2000" b="1" dirty="0" smtClean="0"/>
          </a:p>
          <a:p>
            <a:r>
              <a:rPr lang="ru-RU" sz="2000" i="1" dirty="0" smtClean="0"/>
              <a:t>Мы так же хотели бы сообщить вам о… </a:t>
            </a:r>
          </a:p>
          <a:p>
            <a:r>
              <a:rPr lang="en-US" sz="2000" b="1" dirty="0" smtClean="0"/>
              <a:t>Regarding your question about ... </a:t>
            </a:r>
            <a:endParaRPr lang="ru-RU" sz="2000" b="1" dirty="0" smtClean="0"/>
          </a:p>
          <a:p>
            <a:r>
              <a:rPr lang="ru-RU" sz="2000" i="1" dirty="0" smtClean="0"/>
              <a:t>Относительно вашего вопроса о… </a:t>
            </a:r>
          </a:p>
          <a:p>
            <a:r>
              <a:rPr lang="en-US" sz="2000" b="1" dirty="0" smtClean="0"/>
              <a:t>In answer to your question (enquiry) about ...</a:t>
            </a:r>
            <a:endParaRPr lang="ru-RU" sz="2000" b="1" dirty="0" smtClean="0"/>
          </a:p>
          <a:p>
            <a:r>
              <a:rPr lang="en-US" sz="2000" dirty="0" smtClean="0"/>
              <a:t> </a:t>
            </a:r>
            <a:r>
              <a:rPr lang="ru-RU" sz="2000" i="1" dirty="0" smtClean="0"/>
              <a:t>В ответ на ваш вопрос о… </a:t>
            </a:r>
          </a:p>
          <a:p>
            <a:r>
              <a:rPr lang="en-US" sz="2000" b="1" dirty="0" smtClean="0"/>
              <a:t>I also wonder if… </a:t>
            </a:r>
            <a:endParaRPr lang="ru-RU" sz="2000" b="1" dirty="0" smtClean="0"/>
          </a:p>
          <a:p>
            <a:r>
              <a:rPr lang="ru-RU" sz="2000" i="1" dirty="0" smtClean="0"/>
              <a:t>Меня также интересует…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10. Дополнительные вопросы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r>
              <a:rPr lang="ru-RU" sz="2000" dirty="0" smtClean="0"/>
              <a:t>I </a:t>
            </a:r>
            <a:r>
              <a:rPr lang="ru-RU" sz="2000" b="1" dirty="0" err="1" smtClean="0"/>
              <a:t>am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a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little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unsure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about</a:t>
            </a:r>
            <a:r>
              <a:rPr lang="ru-RU" sz="2000" b="1" dirty="0" smtClean="0"/>
              <a:t>…</a:t>
            </a:r>
          </a:p>
          <a:p>
            <a:r>
              <a:rPr lang="ru-RU" sz="2000" dirty="0" smtClean="0"/>
              <a:t> </a:t>
            </a:r>
            <a:r>
              <a:rPr lang="ru-RU" sz="2000" i="1" dirty="0" smtClean="0"/>
              <a:t>Я немного не уверен в … </a:t>
            </a:r>
          </a:p>
          <a:p>
            <a:r>
              <a:rPr lang="ru-RU" sz="2000" b="1" dirty="0" smtClean="0"/>
              <a:t>I </a:t>
            </a:r>
            <a:r>
              <a:rPr lang="ru-RU" sz="2000" b="1" dirty="0" err="1" smtClean="0"/>
              <a:t>do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not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fully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understand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what</a:t>
            </a:r>
            <a:r>
              <a:rPr lang="ru-RU" sz="2000" dirty="0" smtClean="0"/>
              <a:t>… </a:t>
            </a:r>
          </a:p>
          <a:p>
            <a:r>
              <a:rPr lang="ru-RU" sz="2000" i="1" dirty="0" smtClean="0"/>
              <a:t>Я не до конца понял… </a:t>
            </a:r>
          </a:p>
          <a:p>
            <a:r>
              <a:rPr lang="ru-RU" sz="2000" b="1" dirty="0" err="1" smtClean="0"/>
              <a:t>Could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you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possibly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explain</a:t>
            </a:r>
            <a:r>
              <a:rPr lang="ru-RU" sz="2000" b="1" dirty="0" smtClean="0"/>
              <a:t>… </a:t>
            </a:r>
          </a:p>
          <a:p>
            <a:r>
              <a:rPr lang="ru-RU" sz="2000" i="1" dirty="0" smtClean="0"/>
              <a:t>Не могли бы вы объяснить…</a:t>
            </a:r>
            <a:endParaRPr lang="en-US" sz="20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11. Передача информации</a:t>
            </a:r>
            <a:r>
              <a:rPr lang="ru-RU" sz="2800" dirty="0" smtClean="0"/>
              <a:t> </a:t>
            </a:r>
          </a:p>
          <a:p>
            <a:pPr>
              <a:buNone/>
            </a:pPr>
            <a:endParaRPr lang="ru-RU" sz="2800" dirty="0" smtClean="0"/>
          </a:p>
          <a:p>
            <a:r>
              <a:rPr lang="en-US" sz="2000" b="1" dirty="0" smtClean="0"/>
              <a:t>I’m writing to let you know that… </a:t>
            </a:r>
            <a:endParaRPr lang="ru-RU" sz="2000" b="1" dirty="0" smtClean="0"/>
          </a:p>
          <a:p>
            <a:r>
              <a:rPr lang="ru-RU" sz="2000" i="1" dirty="0" smtClean="0"/>
              <a:t>Я пишу, чтобы сообщить о … </a:t>
            </a:r>
          </a:p>
          <a:p>
            <a:r>
              <a:rPr lang="en-US" sz="2000" b="1" dirty="0" smtClean="0"/>
              <a:t>We are able to confirm to you…</a:t>
            </a:r>
            <a:endParaRPr lang="ru-RU" sz="2000" b="1" dirty="0" smtClean="0"/>
          </a:p>
          <a:p>
            <a:r>
              <a:rPr lang="en-US" sz="2000" dirty="0" smtClean="0"/>
              <a:t> </a:t>
            </a:r>
            <a:r>
              <a:rPr lang="ru-RU" sz="2000" i="1" dirty="0" smtClean="0"/>
              <a:t>Мы можем подтвердить …</a:t>
            </a:r>
          </a:p>
          <a:p>
            <a:r>
              <a:rPr lang="ru-RU" sz="2000" b="1" dirty="0" smtClean="0"/>
              <a:t> </a:t>
            </a:r>
            <a:r>
              <a:rPr lang="en-US" sz="2000" b="1" dirty="0" smtClean="0"/>
              <a:t>I am delighted to tell you that… </a:t>
            </a:r>
            <a:endParaRPr lang="ru-RU" sz="2000" b="1" dirty="0" smtClean="0"/>
          </a:p>
          <a:p>
            <a:r>
              <a:rPr lang="ru-RU" sz="2000" i="1" dirty="0" smtClean="0"/>
              <a:t>Мы с удовольствие сообщаем о … </a:t>
            </a:r>
          </a:p>
          <a:p>
            <a:r>
              <a:rPr lang="en-US" sz="2000" b="1" dirty="0" smtClean="0"/>
              <a:t>We regret to inform you that… </a:t>
            </a:r>
            <a:endParaRPr lang="ru-RU" sz="2000" b="1" dirty="0" smtClean="0"/>
          </a:p>
          <a:p>
            <a:r>
              <a:rPr lang="ru-RU" sz="2000" i="1" dirty="0" smtClean="0"/>
              <a:t>К сожалению, мы вынуждены сообщить вам о…</a:t>
            </a:r>
            <a:endParaRPr lang="en-US" sz="20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12. Предложение своей помощи</a:t>
            </a:r>
            <a:r>
              <a:rPr lang="ru-RU" sz="2800" dirty="0" smtClean="0"/>
              <a:t> </a:t>
            </a:r>
          </a:p>
          <a:p>
            <a:pPr>
              <a:buNone/>
            </a:pPr>
            <a:endParaRPr lang="ru-RU" sz="2800" dirty="0" smtClean="0"/>
          </a:p>
          <a:p>
            <a:r>
              <a:rPr lang="en-US" sz="2000" b="1" dirty="0" smtClean="0"/>
              <a:t>Would you like me to…? </a:t>
            </a:r>
            <a:endParaRPr lang="ru-RU" sz="2000" b="1" dirty="0" smtClean="0"/>
          </a:p>
          <a:p>
            <a:r>
              <a:rPr lang="ru-RU" sz="2000" i="1" dirty="0" smtClean="0"/>
              <a:t>Могу ли я (сделать)…? </a:t>
            </a:r>
          </a:p>
          <a:p>
            <a:r>
              <a:rPr lang="en-US" sz="2000" b="1" dirty="0" smtClean="0"/>
              <a:t>If you wish, I would be happy to…</a:t>
            </a:r>
            <a:endParaRPr lang="ru-RU" sz="2000" b="1" dirty="0" smtClean="0"/>
          </a:p>
          <a:p>
            <a:r>
              <a:rPr lang="ru-RU" sz="2000" i="1" dirty="0" smtClean="0"/>
              <a:t>Если хотите, я с радостью… </a:t>
            </a:r>
          </a:p>
          <a:p>
            <a:r>
              <a:rPr lang="en-US" sz="2000" b="1" dirty="0" smtClean="0"/>
              <a:t>Let me know whether you would like me to… </a:t>
            </a:r>
            <a:endParaRPr lang="ru-RU" sz="2000" b="1" dirty="0" smtClean="0"/>
          </a:p>
          <a:p>
            <a:r>
              <a:rPr lang="ru-RU" sz="2000" i="1" dirty="0" smtClean="0"/>
              <a:t>Сообщите, если вам понадобится моя помощь.</a:t>
            </a:r>
            <a:endParaRPr lang="en-US" sz="20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13. Напоминание о намеченной встрече или ожидание ответа</a:t>
            </a:r>
            <a:r>
              <a:rPr lang="ru-RU" sz="2800" dirty="0" smtClean="0"/>
              <a:t> </a:t>
            </a:r>
          </a:p>
          <a:p>
            <a:pPr>
              <a:buNone/>
            </a:pPr>
            <a:endParaRPr lang="ru-RU" sz="2200" b="1" dirty="0" smtClean="0"/>
          </a:p>
          <a:p>
            <a:pPr marL="514350" indent="-514350"/>
            <a:r>
              <a:rPr lang="en-US" sz="2200" b="1" dirty="0" smtClean="0"/>
              <a:t>I look forward to ... </a:t>
            </a:r>
            <a:endParaRPr lang="ru-RU" sz="2200" b="1" dirty="0" smtClean="0"/>
          </a:p>
          <a:p>
            <a:pPr marL="514350" indent="-514350"/>
            <a:r>
              <a:rPr lang="ru-RU" sz="2200" i="1" dirty="0" smtClean="0"/>
              <a:t>Я с нетерпением жду, </a:t>
            </a:r>
          </a:p>
          <a:p>
            <a:pPr marL="514350" indent="-514350"/>
            <a:r>
              <a:rPr lang="en-US" sz="2200" b="1" dirty="0" smtClean="0"/>
              <a:t>hearing from you soon </a:t>
            </a:r>
            <a:endParaRPr lang="ru-RU" sz="2200" b="1" dirty="0" smtClean="0"/>
          </a:p>
          <a:p>
            <a:pPr marL="514350" indent="-514350"/>
            <a:r>
              <a:rPr lang="ru-RU" sz="2200" i="1" dirty="0" smtClean="0"/>
              <a:t>когда смогу снова услышать вас </a:t>
            </a:r>
          </a:p>
          <a:p>
            <a:pPr marL="514350" indent="-514350"/>
            <a:r>
              <a:rPr lang="en-US" sz="2200" b="1" dirty="0" smtClean="0"/>
              <a:t>meeting you next Tuesday </a:t>
            </a:r>
            <a:endParaRPr lang="ru-RU" sz="2200" b="1" dirty="0" smtClean="0"/>
          </a:p>
          <a:p>
            <a:pPr marL="514350" indent="-514350"/>
            <a:r>
              <a:rPr lang="ru-RU" sz="2200" i="1" dirty="0" smtClean="0"/>
              <a:t>встречи с вами в следующий</a:t>
            </a:r>
          </a:p>
          <a:p>
            <a:pPr marL="514350" indent="-514350">
              <a:buNone/>
            </a:pPr>
            <a:r>
              <a:rPr lang="ru-RU" sz="2200" i="1" dirty="0" smtClean="0"/>
              <a:t>	Вторник </a:t>
            </a:r>
          </a:p>
          <a:p>
            <a:pPr marL="514350" indent="-514350"/>
            <a:r>
              <a:rPr lang="en-US" sz="2200" dirty="0" smtClean="0"/>
              <a:t>seeing you next Thursday </a:t>
            </a:r>
            <a:endParaRPr lang="ru-RU" sz="2200" dirty="0" smtClean="0"/>
          </a:p>
          <a:p>
            <a:pPr marL="514350" indent="-514350"/>
            <a:r>
              <a:rPr lang="ru-RU" sz="2200" i="1" dirty="0" smtClean="0"/>
              <a:t>встречи с вами в Четверг</a:t>
            </a:r>
            <a:endParaRPr lang="en-US" sz="22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14. Подпись</a:t>
            </a:r>
            <a:r>
              <a:rPr lang="ru-RU" sz="2800" dirty="0" smtClean="0"/>
              <a:t> 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sz="2000" b="1" dirty="0" err="1" smtClean="0"/>
              <a:t>Kind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regards</a:t>
            </a:r>
            <a:r>
              <a:rPr lang="ru-RU" sz="2000" b="1" dirty="0" smtClean="0"/>
              <a:t>, </a:t>
            </a:r>
          </a:p>
          <a:p>
            <a:r>
              <a:rPr lang="ru-RU" sz="2000" i="1" dirty="0" smtClean="0"/>
              <a:t>С уважением… </a:t>
            </a:r>
          </a:p>
          <a:p>
            <a:r>
              <a:rPr lang="ru-RU" sz="2000" b="1" dirty="0" err="1" smtClean="0"/>
              <a:t>Yours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faithfully</a:t>
            </a:r>
            <a:r>
              <a:rPr lang="ru-RU" sz="2000" b="1" dirty="0" smtClean="0"/>
              <a:t>, </a:t>
            </a:r>
          </a:p>
          <a:p>
            <a:r>
              <a:rPr lang="ru-RU" sz="2000" i="1" dirty="0" smtClean="0"/>
              <a:t>Искренне Ваш, (если имя человека Вам не известно)</a:t>
            </a:r>
          </a:p>
          <a:p>
            <a:r>
              <a:rPr lang="ru-RU" sz="2000" b="1" dirty="0" err="1" smtClean="0"/>
              <a:t>Yours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sincerely</a:t>
            </a:r>
            <a:r>
              <a:rPr lang="ru-RU" sz="2000" b="1" dirty="0" smtClean="0"/>
              <a:t>, </a:t>
            </a:r>
          </a:p>
          <a:p>
            <a:r>
              <a:rPr lang="ru-RU" sz="2000" i="1" dirty="0" smtClean="0"/>
              <a:t>(если имя Вам известно</a:t>
            </a:r>
            <a:r>
              <a:rPr lang="ru-RU" sz="2800" i="1" dirty="0" smtClean="0"/>
              <a:t>)</a:t>
            </a:r>
            <a:endParaRPr lang="en-US" sz="28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1200" dirty="0" smtClean="0">
                <a:hlinkClick r:id="rId2"/>
              </a:rPr>
              <a:t>http://fictionbook.ru/author/denis_shevchuk/pismo_na_angliyiskom_yaziyke_primeriy_ka/read_online.html?page=1</a:t>
            </a:r>
            <a:endParaRPr lang="en-US" sz="1200" dirty="0" smtClean="0"/>
          </a:p>
          <a:p>
            <a:r>
              <a:rPr lang="en-US" sz="1200" dirty="0" smtClean="0">
                <a:hlinkClick r:id="rId3"/>
              </a:rPr>
              <a:t>http://www.englishforbusiness.ru/materials/correspondence/letter/</a:t>
            </a:r>
            <a:endParaRPr lang="en-US" sz="1200" dirty="0" smtClean="0"/>
          </a:p>
          <a:p>
            <a:r>
              <a:rPr lang="en-US" sz="1200" u="sng" dirty="0" smtClean="0">
                <a:hlinkClick r:id="rId4"/>
              </a:rPr>
              <a:t>http://www.ehow.com/how_1370_write-formal-business.html</a:t>
            </a:r>
            <a:endParaRPr lang="en-US" sz="1200" u="sng" dirty="0" smtClean="0"/>
          </a:p>
          <a:p>
            <a:r>
              <a:rPr lang="ru-RU" sz="1200" dirty="0" smtClean="0">
                <a:hlinkClick r:id="rId5"/>
              </a:rPr>
              <a:t>http://eng.1september.ru/view_article.php?ID=201000717</a:t>
            </a:r>
            <a:endParaRPr lang="ru-RU" sz="1200" dirty="0" smtClean="0"/>
          </a:p>
          <a:p>
            <a:r>
              <a:rPr lang="ru-RU" sz="1200" dirty="0" smtClean="0">
                <a:hlinkClick r:id="rId6"/>
              </a:rPr>
              <a:t>http://goodletterwriting.co.uk/formal-letters.html</a:t>
            </a:r>
            <a:endParaRPr lang="ru-RU" sz="1200" dirty="0" smtClean="0"/>
          </a:p>
          <a:p>
            <a:r>
              <a:rPr lang="en-US" sz="1200" dirty="0" smtClean="0">
                <a:hlinkClick r:id="rId7"/>
              </a:rPr>
              <a:t>http://www.ehow.com/how_8286309_write-formal-letter-school.html</a:t>
            </a:r>
            <a:endParaRPr lang="ru-RU" sz="1200" dirty="0" smtClean="0"/>
          </a:p>
          <a:p>
            <a:r>
              <a:rPr lang="ru-RU" sz="1200" u="sng" dirty="0" smtClean="0">
                <a:hlinkClick r:id="rId8"/>
              </a:rPr>
              <a:t>http://goodletterwriting.co.uk/personal-letters.html#freeguidetowritingpersonalletters</a:t>
            </a:r>
            <a:endParaRPr lang="ru-RU" sz="1200" dirty="0" smtClean="0"/>
          </a:p>
          <a:p>
            <a:r>
              <a:rPr lang="ru-RU" sz="1200" dirty="0" smtClean="0"/>
              <a:t> </a:t>
            </a:r>
            <a:r>
              <a:rPr lang="ru-RU" sz="1200" u="sng" dirty="0" smtClean="0">
                <a:hlinkClick r:id="rId9"/>
              </a:rPr>
              <a:t>http://blog.newenglandcarcredit.com/xwm-addressing-formal-letter</a:t>
            </a: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en-US" sz="1200" dirty="0" smtClean="0"/>
          </a:p>
          <a:p>
            <a:endParaRPr lang="ru-RU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ru-RU" sz="120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10" cstate="print"/>
          <a:srcRect b="49425"/>
          <a:stretch>
            <a:fillRect/>
          </a:stretch>
        </p:blipFill>
        <p:spPr bwMode="auto">
          <a:xfrm>
            <a:off x="4644008" y="5661248"/>
            <a:ext cx="2514600" cy="419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rules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400" b="1" dirty="0" smtClean="0"/>
              <a:t>Составление любого делового письма на английском языке подчиняется общим правилам:</a:t>
            </a:r>
            <a:r>
              <a:rPr lang="ru-RU" sz="1400" dirty="0" smtClean="0"/>
              <a:t> </a:t>
            </a:r>
          </a:p>
          <a:p>
            <a:r>
              <a:rPr lang="ru-RU" sz="1400" dirty="0" smtClean="0"/>
              <a:t>Весь текст разделяется на абзацы без использования красной строки. </a:t>
            </a:r>
          </a:p>
          <a:p>
            <a:r>
              <a:rPr lang="ru-RU" sz="1400" dirty="0" smtClean="0"/>
              <a:t>В верхнем левом углу письма указывается полное имя отправителя или название компании с адресом. </a:t>
            </a:r>
          </a:p>
          <a:p>
            <a:r>
              <a:rPr lang="ru-RU" sz="1400" dirty="0" smtClean="0"/>
              <a:t>Далее указывается имя адресата и название компании, которой письмо предназначено, а также ее адрес (с новой строки). </a:t>
            </a:r>
          </a:p>
          <a:p>
            <a:r>
              <a:rPr lang="ru-RU" sz="1400" dirty="0" smtClean="0"/>
              <a:t>Дата отправления указывается тремя строками ниже или в верхнем правом углу письма. </a:t>
            </a:r>
          </a:p>
          <a:p>
            <a:r>
              <a:rPr lang="ru-RU" sz="1400" dirty="0" smtClean="0"/>
              <a:t>Основной текст должен быть помещен в центральной части письма. </a:t>
            </a:r>
          </a:p>
          <a:p>
            <a:r>
              <a:rPr lang="ru-RU" sz="1400" dirty="0" smtClean="0"/>
              <a:t>Главная мысль письма может начинаться с причины обращения: "I </a:t>
            </a:r>
            <a:r>
              <a:rPr lang="ru-RU" sz="1400" dirty="0" err="1" smtClean="0"/>
              <a:t>am</a:t>
            </a:r>
            <a:r>
              <a:rPr lang="ru-RU" sz="1400" dirty="0" smtClean="0"/>
              <a:t> </a:t>
            </a:r>
            <a:r>
              <a:rPr lang="ru-RU" sz="1400" dirty="0" err="1" smtClean="0"/>
              <a:t>writing</a:t>
            </a:r>
            <a:r>
              <a:rPr lang="ru-RU" sz="1400" dirty="0" smtClean="0"/>
              <a:t> </a:t>
            </a:r>
            <a:r>
              <a:rPr lang="ru-RU" sz="1400" dirty="0" err="1" smtClean="0"/>
              <a:t>to</a:t>
            </a:r>
            <a:r>
              <a:rPr lang="ru-RU" sz="1400" dirty="0" smtClean="0"/>
              <a:t> </a:t>
            </a:r>
            <a:r>
              <a:rPr lang="ru-RU" sz="1400" dirty="0" err="1" smtClean="0"/>
              <a:t>you</a:t>
            </a:r>
            <a:r>
              <a:rPr lang="ru-RU" sz="1400" dirty="0" smtClean="0"/>
              <a:t> </a:t>
            </a:r>
            <a:r>
              <a:rPr lang="ru-RU" sz="1400" dirty="0" err="1" smtClean="0"/>
              <a:t>to</a:t>
            </a:r>
            <a:r>
              <a:rPr lang="ru-RU" sz="1400" dirty="0" smtClean="0"/>
              <a:t> ..." </a:t>
            </a:r>
          </a:p>
          <a:p>
            <a:r>
              <a:rPr lang="ru-RU" sz="1400" dirty="0" smtClean="0"/>
              <a:t>Обычно письмо заканчивается высказыванием благодарности   ("</a:t>
            </a:r>
            <a:r>
              <a:rPr lang="ru-RU" sz="1400" dirty="0" err="1" smtClean="0"/>
              <a:t>Thank</a:t>
            </a:r>
            <a:r>
              <a:rPr lang="ru-RU" sz="1400" dirty="0" smtClean="0"/>
              <a:t> </a:t>
            </a:r>
            <a:r>
              <a:rPr lang="ru-RU" sz="1400" dirty="0" err="1" smtClean="0"/>
              <a:t>you</a:t>
            </a:r>
            <a:r>
              <a:rPr lang="ru-RU" sz="1400" dirty="0" smtClean="0"/>
              <a:t> </a:t>
            </a:r>
            <a:r>
              <a:rPr lang="ru-RU" sz="1400" dirty="0" err="1" smtClean="0"/>
              <a:t>for</a:t>
            </a:r>
            <a:r>
              <a:rPr lang="ru-RU" sz="1400" dirty="0" smtClean="0"/>
              <a:t> </a:t>
            </a:r>
            <a:r>
              <a:rPr lang="ru-RU" sz="1400" dirty="0" err="1" smtClean="0"/>
              <a:t>your</a:t>
            </a:r>
            <a:r>
              <a:rPr lang="ru-RU" sz="1400" dirty="0" smtClean="0"/>
              <a:t> </a:t>
            </a:r>
            <a:r>
              <a:rPr lang="ru-RU" sz="1400" dirty="0" err="1" smtClean="0"/>
              <a:t>prompt</a:t>
            </a:r>
            <a:r>
              <a:rPr lang="ru-RU" sz="1400" dirty="0" smtClean="0"/>
              <a:t> </a:t>
            </a:r>
            <a:r>
              <a:rPr lang="ru-RU" sz="1400" dirty="0" err="1" smtClean="0"/>
              <a:t>help</a:t>
            </a:r>
            <a:r>
              <a:rPr lang="ru-RU" sz="1400" dirty="0" smtClean="0"/>
              <a:t>...") и приветствием "</a:t>
            </a:r>
            <a:r>
              <a:rPr lang="ru-RU" sz="1400" dirty="0" err="1" smtClean="0"/>
              <a:t>Yours</a:t>
            </a:r>
            <a:r>
              <a:rPr lang="ru-RU" sz="1400" dirty="0" smtClean="0"/>
              <a:t> </a:t>
            </a:r>
            <a:r>
              <a:rPr lang="ru-RU" sz="1400" dirty="0" err="1" smtClean="0"/>
              <a:t>sincerely</a:t>
            </a:r>
            <a:r>
              <a:rPr lang="ru-RU" sz="1400" dirty="0" smtClean="0"/>
              <a:t>," если автор знает имя адресата и '</a:t>
            </a:r>
            <a:r>
              <a:rPr lang="ru-RU" sz="1400" dirty="0" err="1" smtClean="0"/>
              <a:t>Yours</a:t>
            </a:r>
            <a:r>
              <a:rPr lang="ru-RU" sz="1400" dirty="0" smtClean="0"/>
              <a:t> </a:t>
            </a:r>
            <a:r>
              <a:rPr lang="ru-RU" sz="1400" dirty="0" err="1" smtClean="0"/>
              <a:t>faithfully</a:t>
            </a:r>
            <a:r>
              <a:rPr lang="ru-RU" sz="1400" dirty="0" smtClean="0"/>
              <a:t>', если нет. </a:t>
            </a:r>
          </a:p>
          <a:p>
            <a:r>
              <a:rPr lang="ru-RU" sz="1400" dirty="0" smtClean="0"/>
              <a:t>Четырьмя строками ниже ставится полное имя автора и должность. </a:t>
            </a:r>
          </a:p>
          <a:p>
            <a:r>
              <a:rPr lang="ru-RU" sz="1400" dirty="0" smtClean="0"/>
              <a:t>Подпись автора ставится между приветствием и именем. </a:t>
            </a:r>
          </a:p>
          <a:p>
            <a:endParaRPr lang="ru-RU" sz="140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 of a formal letter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					</a:t>
            </a:r>
          </a:p>
          <a:p>
            <a:pPr>
              <a:buNone/>
            </a:pPr>
            <a:r>
              <a:rPr lang="en-US" dirty="0" smtClean="0"/>
              <a:t>					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			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3851920" y="548680"/>
            <a:ext cx="4857784" cy="5724636"/>
            <a:chOff x="-1476672" y="584684"/>
            <a:chExt cx="4857784" cy="5688632"/>
          </a:xfrm>
        </p:grpSpPr>
        <p:sp>
          <p:nvSpPr>
            <p:cNvPr id="32" name="Rectangle 3"/>
            <p:cNvSpPr>
              <a:spLocks noChangeArrowheads="1"/>
            </p:cNvSpPr>
            <p:nvPr/>
          </p:nvSpPr>
          <p:spPr bwMode="auto">
            <a:xfrm>
              <a:off x="-1476672" y="584684"/>
              <a:ext cx="4857784" cy="568863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endParaRPr lang="ru-RU"/>
            </a:p>
          </p:txBody>
        </p:sp>
        <p:sp>
          <p:nvSpPr>
            <p:cNvPr id="33" name="Rectangle 5"/>
            <p:cNvSpPr>
              <a:spLocks noChangeArrowheads="1"/>
            </p:cNvSpPr>
            <p:nvPr/>
          </p:nvSpPr>
          <p:spPr bwMode="auto">
            <a:xfrm>
              <a:off x="1087158" y="655552"/>
              <a:ext cx="2024077" cy="85725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dirty="0" smtClean="0"/>
                <a:t>1. From Address</a:t>
              </a:r>
              <a:endParaRPr lang="ru-RU" dirty="0" smtClean="0"/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1087158" y="1655684"/>
              <a:ext cx="2024077" cy="36010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ru-RU" dirty="0" smtClean="0"/>
                <a:t>3</a:t>
              </a:r>
              <a:r>
                <a:rPr lang="en-US" dirty="0" smtClean="0"/>
                <a:t>. Date</a:t>
              </a:r>
              <a:endParaRPr lang="ru-RU" dirty="0" smtClean="0"/>
            </a:p>
          </p:txBody>
        </p:sp>
        <p:sp>
          <p:nvSpPr>
            <p:cNvPr id="35" name="Rectangle 7"/>
            <p:cNvSpPr>
              <a:spLocks noChangeArrowheads="1"/>
            </p:cNvSpPr>
            <p:nvPr/>
          </p:nvSpPr>
          <p:spPr bwMode="auto">
            <a:xfrm>
              <a:off x="-1206795" y="2084312"/>
              <a:ext cx="2024077" cy="28575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dirty="0" smtClean="0"/>
                <a:t>4. Salutation, </a:t>
              </a:r>
              <a:endParaRPr lang="ru-RU" dirty="0" smtClean="0"/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-1188803" y="2744717"/>
              <a:ext cx="4318030" cy="214314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dirty="0" smtClean="0"/>
                <a:t>5. BODY OF THE LETTER</a:t>
              </a:r>
              <a:endParaRPr lang="ru-RU" dirty="0" smtClean="0"/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-1188803" y="5121221"/>
              <a:ext cx="4318030" cy="28575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dirty="0" smtClean="0"/>
                <a:t>6. Yours Faithfully/ Thanking You,</a:t>
              </a:r>
              <a:endParaRPr lang="ru-RU" dirty="0" smtClean="0"/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-1188803" y="5697487"/>
              <a:ext cx="2159015" cy="28575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dirty="0" smtClean="0"/>
                <a:t>7. XYZ </a:t>
              </a:r>
              <a:endParaRPr lang="ru-RU" dirty="0" smtClean="0"/>
            </a:p>
          </p:txBody>
        </p:sp>
      </p:grp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4139952" y="980728"/>
            <a:ext cx="2024077" cy="8572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en-US" dirty="0" smtClean="0"/>
              <a:t>2. To  Address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steps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Write  your name, title and return address four to six lines down from the top of the page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Write  the date two to six lines down from the letterhead or return address. </a:t>
            </a:r>
            <a:r>
              <a:rPr lang="ru-RU" sz="1800" dirty="0" err="1" smtClean="0"/>
              <a:t>Three</a:t>
            </a:r>
            <a:r>
              <a:rPr lang="ru-RU" sz="1800" dirty="0" smtClean="0"/>
              <a:t> </a:t>
            </a:r>
            <a:r>
              <a:rPr lang="ru-RU" sz="1800" dirty="0" err="1" smtClean="0"/>
              <a:t>lines</a:t>
            </a:r>
            <a:r>
              <a:rPr lang="ru-RU" sz="1800" dirty="0" smtClean="0"/>
              <a:t> </a:t>
            </a:r>
            <a:r>
              <a:rPr lang="ru-RU" sz="1800" dirty="0" err="1" smtClean="0"/>
              <a:t>below</a:t>
            </a:r>
            <a:r>
              <a:rPr lang="ru-RU" sz="1800" dirty="0" smtClean="0"/>
              <a:t> </a:t>
            </a:r>
            <a:r>
              <a:rPr lang="ru-RU" sz="1800" dirty="0" err="1" smtClean="0"/>
              <a:t>is</a:t>
            </a:r>
            <a:r>
              <a:rPr lang="ru-RU" sz="1800" dirty="0" smtClean="0"/>
              <a:t> </a:t>
            </a:r>
            <a:r>
              <a:rPr lang="ru-RU" sz="1800" dirty="0" err="1" smtClean="0"/>
              <a:t>the</a:t>
            </a:r>
            <a:r>
              <a:rPr lang="ru-RU" sz="1800" dirty="0" smtClean="0"/>
              <a:t> </a:t>
            </a:r>
            <a:r>
              <a:rPr lang="ru-RU" sz="1800" dirty="0" err="1" smtClean="0"/>
              <a:t>standard</a:t>
            </a:r>
            <a:r>
              <a:rPr lang="ru-RU" sz="1800" dirty="0" smtClean="0"/>
              <a:t>.</a:t>
            </a:r>
            <a:endParaRPr lang="en-US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Skip two lines and write the recipient's full name, business title and address, aligned at the left margin. Precede the name with Mr., Ms. or Dr. as appropriate.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Skip two to four lines and follow with your greeting, again using the formal name and closing with a colon "Dear Mr. Jones:" for example.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Skip two more lines and begin your letter. Introduce yourself in the first paragraph, if the recipient does not already know you.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Continue with the body of the letter, stating your main purpose for writing. This may be to lodge a complaint, compliment the business on its products or services, or request information. </a:t>
            </a:r>
            <a:r>
              <a:rPr lang="ru-RU" sz="1800" dirty="0" err="1" smtClean="0"/>
              <a:t>Be</a:t>
            </a:r>
            <a:r>
              <a:rPr lang="ru-RU" sz="1800" dirty="0" smtClean="0"/>
              <a:t> </a:t>
            </a:r>
            <a:r>
              <a:rPr lang="ru-RU" sz="1800" dirty="0" err="1" smtClean="0"/>
              <a:t>as</a:t>
            </a:r>
            <a:r>
              <a:rPr lang="ru-RU" sz="1800" dirty="0" smtClean="0"/>
              <a:t> </a:t>
            </a:r>
            <a:r>
              <a:rPr lang="ru-RU" sz="1800" dirty="0" err="1" smtClean="0"/>
              <a:t>brief</a:t>
            </a:r>
            <a:r>
              <a:rPr lang="ru-RU" sz="1800" dirty="0" smtClean="0"/>
              <a:t> </a:t>
            </a:r>
            <a:r>
              <a:rPr lang="ru-RU" sz="1800" dirty="0" err="1" smtClean="0"/>
              <a:t>and</a:t>
            </a:r>
            <a:r>
              <a:rPr lang="ru-RU" sz="1800" dirty="0" smtClean="0"/>
              <a:t> </a:t>
            </a:r>
            <a:r>
              <a:rPr lang="ru-RU" sz="1800" dirty="0" err="1" smtClean="0"/>
              <a:t>concise</a:t>
            </a:r>
            <a:r>
              <a:rPr lang="ru-RU" sz="1800" dirty="0" smtClean="0"/>
              <a:t> </a:t>
            </a:r>
            <a:r>
              <a:rPr lang="ru-RU" sz="1800" dirty="0" err="1" smtClean="0"/>
              <a:t>as</a:t>
            </a:r>
            <a:r>
              <a:rPr lang="ru-RU" sz="1800" dirty="0" smtClean="0"/>
              <a:t> </a:t>
            </a:r>
            <a:r>
              <a:rPr lang="ru-RU" sz="1800" dirty="0" err="1" smtClean="0"/>
              <a:t>possible</a:t>
            </a:r>
            <a:r>
              <a:rPr lang="ru-RU" sz="1800" dirty="0" smtClean="0"/>
              <a:t>.</a:t>
            </a:r>
            <a:endParaRPr lang="en-US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Skip two lines and conclude the letter with 'Sincerely,' 'Thank you' or 'Best wishes,' followed by a comma.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smtClean="0"/>
              <a:t>Leave at least four blank lines for your signature, then write your name and title. Sign the letter in ink in the space created.</a:t>
            </a:r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en-US" sz="1800" dirty="0" smtClean="0"/>
          </a:p>
          <a:p>
            <a:endParaRPr lang="ru-RU" sz="1800" dirty="0" smtClean="0"/>
          </a:p>
          <a:p>
            <a:endParaRPr lang="en-US" sz="1800" dirty="0" smtClean="0"/>
          </a:p>
          <a:p>
            <a:endParaRPr lang="ru-RU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ru-RU" sz="20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000" b="1" dirty="0" smtClean="0"/>
              <a:t>Обращение</a:t>
            </a:r>
          </a:p>
          <a:p>
            <a:pPr marL="514350" indent="-514350">
              <a:buNone/>
            </a:pPr>
            <a:endParaRPr lang="ru-RU" sz="3000" b="1" dirty="0" smtClean="0"/>
          </a:p>
          <a:p>
            <a:r>
              <a:rPr lang="ru-RU" sz="2000" b="1" dirty="0" err="1" smtClean="0"/>
              <a:t>Dear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Sirs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Dear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Sir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or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Madam</a:t>
            </a:r>
            <a:r>
              <a:rPr lang="ru-RU" sz="2000" b="1" dirty="0" smtClean="0"/>
              <a:t> </a:t>
            </a:r>
            <a:r>
              <a:rPr lang="en-US" sz="2000" i="1" dirty="0" smtClean="0"/>
              <a:t>	</a:t>
            </a:r>
            <a:endParaRPr lang="ru-RU" sz="2000" i="1" dirty="0" smtClean="0"/>
          </a:p>
          <a:p>
            <a:r>
              <a:rPr lang="ru-RU" sz="2000" i="1" dirty="0" smtClean="0"/>
              <a:t>(если вам не известно имя адресата)</a:t>
            </a:r>
            <a:endParaRPr lang="en-US" sz="2000" i="1" dirty="0" smtClean="0"/>
          </a:p>
          <a:p>
            <a:r>
              <a:rPr lang="ru-RU" sz="2000" b="1" dirty="0" err="1" smtClean="0"/>
              <a:t>Dear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Mr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Mrs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Miss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or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Ms</a:t>
            </a:r>
            <a:endParaRPr lang="ru-RU" sz="2000" b="1" dirty="0" smtClean="0"/>
          </a:p>
          <a:p>
            <a:r>
              <a:rPr lang="ru-RU" sz="2000" i="1" dirty="0" smtClean="0"/>
              <a:t> (если вам известно имя адресата; в том случае когда вы не знаете семейное положение женщины следует писать </a:t>
            </a:r>
            <a:r>
              <a:rPr lang="ru-RU" sz="2000" i="1" dirty="0" err="1" smtClean="0"/>
              <a:t>Ms</a:t>
            </a:r>
            <a:r>
              <a:rPr lang="ru-RU" sz="2000" i="1" dirty="0" smtClean="0"/>
              <a:t>, грубой ошибкой является использование</a:t>
            </a:r>
            <a:r>
              <a:rPr lang="en-US" sz="2000" i="1" dirty="0" smtClean="0"/>
              <a:t> </a:t>
            </a:r>
            <a:r>
              <a:rPr lang="ru-RU" sz="2000" i="1" dirty="0" smtClean="0"/>
              <a:t>фразы “</a:t>
            </a:r>
            <a:r>
              <a:rPr lang="ru-RU" sz="2000" i="1" dirty="0" err="1" smtClean="0"/>
              <a:t>Mrs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or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Miss</a:t>
            </a:r>
            <a:r>
              <a:rPr lang="ru-RU" sz="2000" i="1" dirty="0" smtClean="0"/>
              <a:t>”)</a:t>
            </a:r>
          </a:p>
          <a:p>
            <a:r>
              <a:rPr lang="ru-RU" sz="2000" b="1" i="1" u="sng" dirty="0" err="1" smtClean="0"/>
              <a:t>Dear</a:t>
            </a:r>
            <a:r>
              <a:rPr lang="ru-RU" sz="2000" b="1" i="1" u="sng" dirty="0" smtClean="0"/>
              <a:t> </a:t>
            </a:r>
            <a:r>
              <a:rPr lang="ru-RU" sz="2000" b="1" i="1" u="sng" dirty="0" err="1" smtClean="0"/>
              <a:t>Frank</a:t>
            </a:r>
            <a:endParaRPr lang="ru-RU" sz="2000" b="1" i="1" u="sng" dirty="0" smtClean="0"/>
          </a:p>
          <a:p>
            <a:r>
              <a:rPr lang="ru-RU" sz="2000" i="1" dirty="0" smtClean="0"/>
              <a:t>(В обращении к знакомому человеку)</a:t>
            </a:r>
            <a:endParaRPr lang="en-US" sz="2000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074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dirty="0" smtClean="0"/>
              <a:t>2. </a:t>
            </a:r>
            <a:r>
              <a:rPr lang="ru-RU" sz="2800" b="1" dirty="0" smtClean="0"/>
              <a:t>Вступление, предыдущее общение</a:t>
            </a:r>
          </a:p>
          <a:p>
            <a:pPr>
              <a:buNone/>
            </a:pPr>
            <a:endParaRPr lang="ru-RU" sz="3000" dirty="0" smtClean="0"/>
          </a:p>
          <a:p>
            <a:r>
              <a:rPr lang="en-US" sz="2000" b="1" dirty="0" smtClean="0"/>
              <a:t>Thank you for your e-mail of (date)… </a:t>
            </a:r>
            <a:endParaRPr lang="ru-RU" sz="2000" b="1" dirty="0" smtClean="0"/>
          </a:p>
          <a:p>
            <a:r>
              <a:rPr lang="ru-RU" sz="2000" i="1" dirty="0" smtClean="0"/>
              <a:t>Спасибо за ваше письмо от (числа) </a:t>
            </a:r>
          </a:p>
          <a:p>
            <a:r>
              <a:rPr lang="en-US" sz="2000" b="1" dirty="0" smtClean="0"/>
              <a:t>Further to your last e-mail…</a:t>
            </a:r>
            <a:endParaRPr lang="ru-RU" sz="2000" b="1" dirty="0" smtClean="0"/>
          </a:p>
          <a:p>
            <a:r>
              <a:rPr lang="ru-RU" sz="2000" i="1" dirty="0" smtClean="0"/>
              <a:t>Отвечая на ваше письмо… </a:t>
            </a:r>
          </a:p>
          <a:p>
            <a:r>
              <a:rPr lang="en-US" sz="2000" b="1" dirty="0" smtClean="0"/>
              <a:t>I </a:t>
            </a:r>
            <a:r>
              <a:rPr lang="en-US" sz="2000" b="1" dirty="0" err="1" smtClean="0"/>
              <a:t>apologise</a:t>
            </a:r>
            <a:r>
              <a:rPr lang="en-US" sz="2000" b="1" dirty="0" smtClean="0"/>
              <a:t> for not getting in contact with you before now… </a:t>
            </a:r>
            <a:endParaRPr lang="ru-RU" sz="2000" b="1" dirty="0" smtClean="0"/>
          </a:p>
          <a:p>
            <a:r>
              <a:rPr lang="ru-RU" sz="2000" i="1" dirty="0" smtClean="0"/>
              <a:t>Я прошу прощения, что до сих пор не написал вам… </a:t>
            </a:r>
          </a:p>
          <a:p>
            <a:r>
              <a:rPr lang="en-US" sz="2000" b="1" dirty="0" smtClean="0"/>
              <a:t>Thank you for your letter of the 5th of March</a:t>
            </a:r>
            <a:endParaRPr lang="ru-RU" sz="2000" b="1" dirty="0" smtClean="0"/>
          </a:p>
          <a:p>
            <a:r>
              <a:rPr lang="ru-RU" sz="2000" i="1" dirty="0" smtClean="0"/>
              <a:t>Спасибо за ваше письмо от 5 Марта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/>
              <a:t>3. Указание причин написания письма</a:t>
            </a:r>
          </a:p>
          <a:p>
            <a:pPr>
              <a:buNone/>
            </a:pPr>
            <a:r>
              <a:rPr lang="ru-RU" sz="2800" dirty="0" smtClean="0"/>
              <a:t> </a:t>
            </a:r>
          </a:p>
          <a:p>
            <a:r>
              <a:rPr lang="en-US" sz="2000" b="1" dirty="0" smtClean="0"/>
              <a:t>I am writing to enquire about </a:t>
            </a:r>
            <a:endParaRPr lang="ru-RU" sz="2000" b="1" dirty="0" smtClean="0"/>
          </a:p>
          <a:p>
            <a:r>
              <a:rPr lang="ru-RU" sz="2000" i="1" dirty="0" smtClean="0"/>
              <a:t>Я пишу вам, чтобы узнать… </a:t>
            </a:r>
          </a:p>
          <a:p>
            <a:r>
              <a:rPr lang="en-US" sz="2000" dirty="0" smtClean="0"/>
              <a:t>I </a:t>
            </a:r>
            <a:r>
              <a:rPr lang="en-US" sz="2000" b="1" dirty="0" smtClean="0"/>
              <a:t>am writing to </a:t>
            </a:r>
            <a:r>
              <a:rPr lang="en-US" sz="2000" b="1" dirty="0" err="1" smtClean="0"/>
              <a:t>apologise</a:t>
            </a:r>
            <a:r>
              <a:rPr lang="en-US" sz="2000" b="1" dirty="0" smtClean="0"/>
              <a:t> for </a:t>
            </a:r>
            <a:endParaRPr lang="ru-RU" sz="2000" b="1" dirty="0" smtClean="0"/>
          </a:p>
          <a:p>
            <a:r>
              <a:rPr lang="ru-RU" sz="2000" i="1" dirty="0" smtClean="0"/>
              <a:t>Я пишу вам, чтобы извиниться за… </a:t>
            </a:r>
          </a:p>
          <a:p>
            <a:r>
              <a:rPr lang="en-US" sz="2000" b="1" dirty="0" smtClean="0"/>
              <a:t>I am writing to confirm </a:t>
            </a:r>
            <a:endParaRPr lang="ru-RU" sz="2000" b="1" dirty="0" smtClean="0"/>
          </a:p>
          <a:p>
            <a:r>
              <a:rPr lang="ru-RU" sz="2000" i="1" dirty="0" smtClean="0"/>
              <a:t>Я пишу вам, что бы подтвердить… </a:t>
            </a:r>
          </a:p>
          <a:p>
            <a:r>
              <a:rPr lang="en-US" sz="2000" b="1" dirty="0" smtClean="0"/>
              <a:t>I am writing in connection with </a:t>
            </a:r>
            <a:endParaRPr lang="ru-RU" sz="2000" b="1" dirty="0" smtClean="0"/>
          </a:p>
          <a:p>
            <a:r>
              <a:rPr lang="ru-RU" sz="2000" i="1" dirty="0" smtClean="0"/>
              <a:t>Я пишу вам в связи с … </a:t>
            </a:r>
          </a:p>
          <a:p>
            <a:r>
              <a:rPr lang="en-US" sz="2000" b="1" dirty="0" smtClean="0"/>
              <a:t>We would like to point out that… </a:t>
            </a:r>
            <a:endParaRPr lang="ru-RU" sz="2000" b="1" dirty="0" smtClean="0"/>
          </a:p>
          <a:p>
            <a:r>
              <a:rPr lang="ru-RU" sz="2000" i="1" dirty="0" smtClean="0"/>
              <a:t>Мы хотели бы обратить ваше внимание на </a:t>
            </a:r>
            <a:r>
              <a:rPr lang="ru-RU" sz="2000" dirty="0" smtClean="0"/>
              <a:t>...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4. Просьба</a:t>
            </a:r>
            <a:r>
              <a:rPr lang="ru-RU" sz="2800" dirty="0" smtClean="0"/>
              <a:t> </a:t>
            </a:r>
          </a:p>
          <a:p>
            <a:pPr>
              <a:buNone/>
            </a:pPr>
            <a:endParaRPr lang="ru-RU" sz="2800" dirty="0" smtClean="0"/>
          </a:p>
          <a:p>
            <a:r>
              <a:rPr lang="en-US" sz="2000" b="1" dirty="0" smtClean="0"/>
              <a:t>Could you possibly… </a:t>
            </a:r>
            <a:endParaRPr lang="ru-RU" sz="2000" b="1" dirty="0" smtClean="0"/>
          </a:p>
          <a:p>
            <a:r>
              <a:rPr lang="ru-RU" sz="2000" i="1" dirty="0" smtClean="0"/>
              <a:t>Не могли бы вы… </a:t>
            </a:r>
          </a:p>
          <a:p>
            <a:r>
              <a:rPr lang="en-US" sz="2000" b="1" dirty="0" smtClean="0"/>
              <a:t>I would be grateful if you could … </a:t>
            </a:r>
            <a:endParaRPr lang="ru-RU" sz="2000" b="1" dirty="0" smtClean="0"/>
          </a:p>
          <a:p>
            <a:r>
              <a:rPr lang="ru-RU" sz="2000" i="1" dirty="0" smtClean="0"/>
              <a:t>Я был бы признателен вам, если бы вы ... </a:t>
            </a:r>
          </a:p>
          <a:p>
            <a:r>
              <a:rPr lang="en-US" sz="2000" b="1" dirty="0" smtClean="0"/>
              <a:t>I would like to receive </a:t>
            </a:r>
            <a:endParaRPr lang="ru-RU" sz="2000" b="1" dirty="0" smtClean="0"/>
          </a:p>
          <a:p>
            <a:r>
              <a:rPr lang="ru-RU" sz="2000" i="1" dirty="0" smtClean="0"/>
              <a:t>Я бы хотел получить…… </a:t>
            </a:r>
          </a:p>
          <a:p>
            <a:r>
              <a:rPr lang="en-US" sz="2000" b="1" dirty="0" smtClean="0"/>
              <a:t>Please could you send me… </a:t>
            </a:r>
            <a:endParaRPr lang="ru-RU" sz="2000" b="1" dirty="0" smtClean="0"/>
          </a:p>
          <a:p>
            <a:r>
              <a:rPr lang="ru-RU" sz="2000" i="1" dirty="0" smtClean="0"/>
              <a:t>Не могли бы вы выслать мне…</a:t>
            </a:r>
            <a:endParaRPr lang="en-US" sz="2000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vocabulary 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14.09.2011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5. Соглашение с условиями</a:t>
            </a:r>
          </a:p>
          <a:p>
            <a:pPr>
              <a:buNone/>
            </a:pPr>
            <a:r>
              <a:rPr lang="ru-RU" sz="2800" dirty="0" smtClean="0"/>
              <a:t> </a:t>
            </a:r>
          </a:p>
          <a:p>
            <a:r>
              <a:rPr lang="ru-RU" sz="2000" b="1" dirty="0" smtClean="0"/>
              <a:t>I </a:t>
            </a:r>
            <a:r>
              <a:rPr lang="ru-RU" sz="2000" b="1" dirty="0" err="1" smtClean="0"/>
              <a:t>would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be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delighted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to</a:t>
            </a:r>
            <a:r>
              <a:rPr lang="ru-RU" sz="2000" b="1" dirty="0" smtClean="0"/>
              <a:t> …</a:t>
            </a:r>
          </a:p>
          <a:p>
            <a:r>
              <a:rPr lang="ru-RU" sz="2000" dirty="0" smtClean="0"/>
              <a:t> </a:t>
            </a:r>
            <a:r>
              <a:rPr lang="ru-RU" sz="2000" i="1" dirty="0" smtClean="0"/>
              <a:t>Я был бы рад ... </a:t>
            </a:r>
          </a:p>
          <a:p>
            <a:r>
              <a:rPr lang="ru-RU" sz="2000" b="1" dirty="0" smtClean="0"/>
              <a:t>I </a:t>
            </a:r>
            <a:r>
              <a:rPr lang="ru-RU" sz="2000" b="1" dirty="0" err="1" smtClean="0"/>
              <a:t>would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be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happy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to</a:t>
            </a:r>
            <a:r>
              <a:rPr lang="ru-RU" sz="2000" b="1" dirty="0" smtClean="0"/>
              <a:t> …</a:t>
            </a:r>
          </a:p>
          <a:p>
            <a:r>
              <a:rPr lang="ru-RU" sz="2000" i="1" dirty="0" smtClean="0"/>
              <a:t>Я был бы счастлив… </a:t>
            </a:r>
          </a:p>
          <a:p>
            <a:r>
              <a:rPr lang="ru-RU" sz="2000" b="1" dirty="0" smtClean="0"/>
              <a:t>I </a:t>
            </a:r>
            <a:r>
              <a:rPr lang="ru-RU" sz="2000" b="1" dirty="0" err="1" smtClean="0"/>
              <a:t>would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be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glad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to</a:t>
            </a:r>
            <a:r>
              <a:rPr lang="ru-RU" sz="2000" b="1" dirty="0" smtClean="0"/>
              <a:t> …</a:t>
            </a:r>
          </a:p>
          <a:p>
            <a:r>
              <a:rPr lang="ru-RU" sz="2000" i="1" dirty="0" smtClean="0"/>
              <a:t>Я был бы рад…</a:t>
            </a:r>
          </a:p>
          <a:p>
            <a:endParaRPr lang="en-US" sz="2000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314</TotalTime>
  <Words>1044</Words>
  <Application>Microsoft Office PowerPoint</Application>
  <PresentationFormat>Экран (4:3)</PresentationFormat>
  <Paragraphs>224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Официальная</vt:lpstr>
      <vt:lpstr>Writing a formal  letter</vt:lpstr>
      <vt:lpstr>General rules  </vt:lpstr>
      <vt:lpstr>Format of a formal letter</vt:lpstr>
      <vt:lpstr>Main steps</vt:lpstr>
      <vt:lpstr>Useful vocabulary </vt:lpstr>
      <vt:lpstr>Useful vocabulary </vt:lpstr>
      <vt:lpstr>Useful vocabulary </vt:lpstr>
      <vt:lpstr>Useful vocabulary </vt:lpstr>
      <vt:lpstr>Useful vocabulary </vt:lpstr>
      <vt:lpstr>Useful vocabulary </vt:lpstr>
      <vt:lpstr>Useful vocabulary </vt:lpstr>
      <vt:lpstr>Useful vocabulary </vt:lpstr>
      <vt:lpstr>Useful vocabulary </vt:lpstr>
      <vt:lpstr>Useful vocabulary </vt:lpstr>
      <vt:lpstr>Useful vocabulary </vt:lpstr>
      <vt:lpstr>Useful vocabulary </vt:lpstr>
      <vt:lpstr>Useful vocabulary </vt:lpstr>
      <vt:lpstr>Useful vocabulary </vt:lpstr>
      <vt:lpstr>Links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Belogubets</dc:creator>
  <cp:lastModifiedBy>Belogubets</cp:lastModifiedBy>
  <cp:revision>30</cp:revision>
  <dcterms:created xsi:type="dcterms:W3CDTF">2011-09-13T15:34:00Z</dcterms:created>
  <dcterms:modified xsi:type="dcterms:W3CDTF">2011-09-14T14:13:59Z</dcterms:modified>
</cp:coreProperties>
</file>