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65" r:id="rId6"/>
    <p:sldId id="260" r:id="rId7"/>
    <p:sldId id="266" r:id="rId8"/>
    <p:sldId id="267" r:id="rId9"/>
    <p:sldId id="263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5F197-CC3A-47C1-9C20-D8A958EF6A2E}" type="datetimeFigureOut">
              <a:rPr lang="ru-RU" smtClean="0"/>
              <a:pPr/>
              <a:t>18.07.2011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B34D-DD5F-4FCE-9615-21AB2461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5F197-CC3A-47C1-9C20-D8A958EF6A2E}" type="datetimeFigureOut">
              <a:rPr lang="ru-RU" smtClean="0"/>
              <a:pPr/>
              <a:t>18.07.2011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B34D-DD5F-4FCE-9615-21AB2461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5F197-CC3A-47C1-9C20-D8A958EF6A2E}" type="datetimeFigureOut">
              <a:rPr lang="ru-RU" smtClean="0"/>
              <a:pPr/>
              <a:t>18.07.2011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B34D-DD5F-4FCE-9615-21AB2461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5F197-CC3A-47C1-9C20-D8A958EF6A2E}" type="datetimeFigureOut">
              <a:rPr lang="ru-RU" smtClean="0"/>
              <a:pPr/>
              <a:t>18.07.2011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B34D-DD5F-4FCE-9615-21AB2461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5F197-CC3A-47C1-9C20-D8A958EF6A2E}" type="datetimeFigureOut">
              <a:rPr lang="ru-RU" smtClean="0"/>
              <a:pPr/>
              <a:t>18.07.2011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B34D-DD5F-4FCE-9615-21AB2461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5F197-CC3A-47C1-9C20-D8A958EF6A2E}" type="datetimeFigureOut">
              <a:rPr lang="ru-RU" smtClean="0"/>
              <a:pPr/>
              <a:t>18.07.2011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B34D-DD5F-4FCE-9615-21AB2461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5F197-CC3A-47C1-9C20-D8A958EF6A2E}" type="datetimeFigureOut">
              <a:rPr lang="ru-RU" smtClean="0"/>
              <a:pPr/>
              <a:t>18.07.2011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B34D-DD5F-4FCE-9615-21AB2461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5F197-CC3A-47C1-9C20-D8A958EF6A2E}" type="datetimeFigureOut">
              <a:rPr lang="ru-RU" smtClean="0"/>
              <a:pPr/>
              <a:t>18.07.2011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B34D-DD5F-4FCE-9615-21AB2461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5F197-CC3A-47C1-9C20-D8A958EF6A2E}" type="datetimeFigureOut">
              <a:rPr lang="ru-RU" smtClean="0"/>
              <a:pPr/>
              <a:t>18.07.2011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B34D-DD5F-4FCE-9615-21AB2461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5F197-CC3A-47C1-9C20-D8A958EF6A2E}" type="datetimeFigureOut">
              <a:rPr lang="ru-RU" smtClean="0"/>
              <a:pPr/>
              <a:t>18.07.2011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B34D-DD5F-4FCE-9615-21AB2461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5F197-CC3A-47C1-9C20-D8A958EF6A2E}" type="datetimeFigureOut">
              <a:rPr lang="ru-RU" smtClean="0"/>
              <a:pPr/>
              <a:t>18.07.2011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B34D-DD5F-4FCE-9615-21AB2461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5F197-CC3A-47C1-9C20-D8A958EF6A2E}" type="datetimeFigureOut">
              <a:rPr lang="ru-RU" smtClean="0"/>
              <a:pPr/>
              <a:t>18.07.2011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3B34D-DD5F-4FCE-9615-21AB2461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abercurioso.com/wp-content/chocolate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ed=1&amp;text=%D1%88%D0%BE%D0%BA%D0%BE%D0%BB%D0%B0%D0%B4%D0%BD%D0%B0%D1%8F%20%D0%B4%D0%B8%D0%B5%D1%82%D0%B0&amp;p=236&amp;img_url=www.mon.hu/2011/01/news-20110124-01030822-2091721637.jpg&amp;rpt=simage" TargetMode="External"/><Relationship Id="rId2" Type="http://schemas.openxmlformats.org/officeDocument/2006/relationships/hyperlink" Target="http://www.breakingnewsenglish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mages.yandex.ru/yandsearch?ed=1&amp;text=%D1%88%D0%BE%D0%BA%D0%BE%D0%BB%D0%B0%D0%B4%D0%BD%D0%B0%D1%8F%20%D0%B4%D0%B8%D0%B5%D1%82%D0%B0&amp;p=357&amp;img_url=www.criticallife.ru/users_images/92/92302.jpg&amp;rpt=simag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3;&#1072;&#1090;&#1072;&#1083;&#1100;&#1103;\Desktop\www.BreakingNewsEnglish.com%20-%20Copyright%20Sean%20Banville%202011\&#1091;&#1088;&#1086;&#1082;%20&#1064;&#1086;&#1082;&#1086;&#1083;&#1072;&#1076;\100402-chocolate.mp3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riticallife.ru/users_images/92/92302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9124" y="214291"/>
            <a:ext cx="4500594" cy="4643469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20865573" lon="1443681" rev="524244"/>
            </a:camera>
            <a:lightRig rig="threePt" dir="t"/>
          </a:scene3d>
          <a:sp3d>
            <a:bevelT w="139700" h="139700" prst="divot"/>
          </a:sp3d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FFC000"/>
                </a:solidFill>
                <a:latin typeface="Comic Sans MS" pitchFamily="66" charset="0"/>
              </a:rPr>
              <a:t>Chocolate Is Good For Your Heart…</a:t>
            </a:r>
            <a:r>
              <a:rPr lang="en-US" sz="6000" dirty="0" smtClean="0">
                <a:solidFill>
                  <a:srgbClr val="FFC000"/>
                </a:solidFill>
                <a:latin typeface="Comic Sans MS" pitchFamily="66" charset="0"/>
              </a:rPr>
              <a:t> </a:t>
            </a:r>
            <a:endParaRPr lang="ru-RU" sz="6000" dirty="0"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ru-RU" dirty="0"/>
          </a:p>
        </p:txBody>
      </p:sp>
      <p:pic>
        <p:nvPicPr>
          <p:cNvPr id="4" name="i-main-pic" descr="Картинка 19 из 84000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928670"/>
            <a:ext cx="335758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786182" y="5286388"/>
            <a:ext cx="52149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Автор презентации: </a:t>
            </a: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Королева   </a:t>
            </a:r>
            <a:b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Наталья     Анатольевна</a:t>
            </a:r>
          </a:p>
          <a:p>
            <a:r>
              <a:rPr lang="ru-RU" dirty="0" smtClean="0"/>
              <a:t>ГОУ СОШ № 79 </a:t>
            </a:r>
            <a:br>
              <a:rPr lang="ru-RU" dirty="0" smtClean="0"/>
            </a:br>
            <a:r>
              <a:rPr lang="ru-RU" dirty="0" smtClean="0"/>
              <a:t>Калининского района Санкт-Петербурга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 презентации использованы сайты:</a:t>
            </a:r>
            <a:b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ru-RU" sz="3200" dirty="0" smtClean="0">
                <a:solidFill>
                  <a:srgbClr val="D92F4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rgbClr val="D92F4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en-US" sz="3200" b="1" dirty="0" smtClean="0">
                <a:hlinkClick r:id="rId2"/>
              </a:rPr>
              <a:t>www.BreakingNewsEnglish.com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4214842"/>
          </a:xfrm>
        </p:spPr>
        <p:txBody>
          <a:bodyPr/>
          <a:lstStyle/>
          <a:p>
            <a:pPr>
              <a:buNone/>
            </a:pPr>
            <a:r>
              <a:rPr lang="ru-RU" sz="1600" u="sng" dirty="0" smtClean="0">
                <a:hlinkClick r:id="rId3"/>
              </a:rPr>
              <a:t> http://images.yandex.ru/yandsearch?ed=1&amp;text=%D1%88%D0%BE%D0%BA%D0%BE%D0%BB%D0%B0%D0%B4%D0%BD%D0%B0%D1%8F%20%D0%B4%D0%B8%D0%B5%D1%82%D0%B0&amp;p=236&amp;img_url=www.mon.hu%2F2011%2F01%2Fnews-20110124-01030822-2091721637.jpg&amp;rpt=simage</a:t>
            </a:r>
            <a:endParaRPr lang="ru-RU" sz="1600" u="sng" dirty="0" smtClean="0"/>
          </a:p>
          <a:p>
            <a:pPr>
              <a:buNone/>
            </a:pPr>
            <a:r>
              <a:rPr lang="ru-RU" sz="1600" u="sng" dirty="0" smtClean="0">
                <a:hlinkClick r:id="rId4"/>
              </a:rPr>
              <a:t> http://images.yandex.ru/yandsearch?ed=1&amp;text=%D1%88%D0%BE%D0%BA%D0%BE%D0%BB%D0%B0%D0%B4%D0%BD%D0%B0%D1%8F%20%D0%B4%D0%B8%D0%B5%D1%82%D0%B0&amp;p=357&amp;img_url=www.criticallife.ru%2Fusers_images%2F92%2F92302.jpg&amp;rpt=simage</a:t>
            </a: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43116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C000"/>
                </a:solidFill>
                <a:latin typeface="Comic Sans MS" pitchFamily="66" charset="0"/>
              </a:rPr>
              <a:t>Which of these topics or words from the article are most interesting and which are most boring?</a:t>
            </a:r>
            <a:r>
              <a:rPr lang="en-US" sz="3600" dirty="0" smtClean="0">
                <a:solidFill>
                  <a:srgbClr val="FFC000"/>
                </a:solidFill>
              </a:rPr>
              <a:t> 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57224" y="2000240"/>
            <a:ext cx="3857652" cy="485776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Adobe Garamond Pro Bold" pitchFamily="18" charset="0"/>
              </a:rPr>
              <a:t>studies </a:t>
            </a:r>
            <a:endParaRPr lang="en-US" sz="3600" b="1" dirty="0" smtClean="0">
              <a:latin typeface="Adobe Garamond Pro Bold" pitchFamily="18" charset="0"/>
            </a:endParaRPr>
          </a:p>
          <a:p>
            <a:r>
              <a:rPr lang="en-US" sz="3600" b="1" dirty="0" smtClean="0">
                <a:latin typeface="Adobe Garamond Pro Bold" pitchFamily="18" charset="0"/>
              </a:rPr>
              <a:t> </a:t>
            </a:r>
            <a:r>
              <a:rPr lang="en-US" sz="3600" b="1" dirty="0">
                <a:latin typeface="Adobe Garamond Pro Bold" pitchFamily="18" charset="0"/>
              </a:rPr>
              <a:t>fantastic news </a:t>
            </a:r>
            <a:endParaRPr lang="en-US" sz="3600" b="1" dirty="0" smtClean="0">
              <a:latin typeface="Adobe Garamond Pro Bold" pitchFamily="18" charset="0"/>
            </a:endParaRPr>
          </a:p>
          <a:p>
            <a:r>
              <a:rPr lang="en-US" sz="3600" b="1" dirty="0" smtClean="0">
                <a:latin typeface="Adobe Garamond Pro Bold" pitchFamily="18" charset="0"/>
              </a:rPr>
              <a:t> </a:t>
            </a:r>
            <a:r>
              <a:rPr lang="en-US" sz="3600" b="1" dirty="0">
                <a:latin typeface="Adobe Garamond Pro Bold" pitchFamily="18" charset="0"/>
              </a:rPr>
              <a:t>research </a:t>
            </a:r>
            <a:endParaRPr lang="en-US" sz="3600" b="1" dirty="0" smtClean="0">
              <a:latin typeface="Adobe Garamond Pro Bold" pitchFamily="18" charset="0"/>
            </a:endParaRPr>
          </a:p>
          <a:p>
            <a:r>
              <a:rPr lang="en-US" sz="3600" b="1" dirty="0" smtClean="0">
                <a:latin typeface="Adobe Garamond Pro Bold" pitchFamily="18" charset="0"/>
              </a:rPr>
              <a:t> </a:t>
            </a:r>
            <a:r>
              <a:rPr lang="en-US" sz="3600" b="1" dirty="0">
                <a:latin typeface="Adobe Garamond Pro Bold" pitchFamily="18" charset="0"/>
              </a:rPr>
              <a:t>diet </a:t>
            </a:r>
            <a:endParaRPr lang="en-US" sz="3600" b="1" dirty="0" smtClean="0">
              <a:latin typeface="Adobe Garamond Pro Bold" pitchFamily="18" charset="0"/>
            </a:endParaRPr>
          </a:p>
          <a:p>
            <a:r>
              <a:rPr lang="en-US" sz="3600" b="1" dirty="0" smtClean="0">
                <a:latin typeface="Adobe Garamond Pro Bold" pitchFamily="18" charset="0"/>
              </a:rPr>
              <a:t> </a:t>
            </a:r>
            <a:r>
              <a:rPr lang="en-US" sz="3600" b="1" dirty="0">
                <a:latin typeface="Adobe Garamond Pro Bold" pitchFamily="18" charset="0"/>
              </a:rPr>
              <a:t>heart attacks </a:t>
            </a:r>
            <a:endParaRPr lang="en-US" sz="3600" b="1" dirty="0" smtClean="0">
              <a:latin typeface="Adobe Garamond Pro Bold" pitchFamily="18" charset="0"/>
            </a:endParaRPr>
          </a:p>
          <a:p>
            <a:r>
              <a:rPr lang="en-US" sz="3600" b="1" dirty="0" smtClean="0">
                <a:latin typeface="Adobe Garamond Pro Bold" pitchFamily="18" charset="0"/>
              </a:rPr>
              <a:t> </a:t>
            </a:r>
            <a:r>
              <a:rPr lang="en-US" sz="3600" b="1" dirty="0">
                <a:latin typeface="Adobe Garamond Pro Bold" pitchFamily="18" charset="0"/>
              </a:rPr>
              <a:t>milk chocolate </a:t>
            </a:r>
            <a:endParaRPr lang="en-US" sz="3600" b="1" dirty="0" smtClean="0">
              <a:latin typeface="Adobe Garamond Pro Bold" pitchFamily="18" charset="0"/>
            </a:endParaRPr>
          </a:p>
          <a:p>
            <a:r>
              <a:rPr lang="en-US" sz="3600" b="1" dirty="0" smtClean="0">
                <a:latin typeface="Adobe Garamond Pro Bold" pitchFamily="18" charset="0"/>
              </a:rPr>
              <a:t> </a:t>
            </a:r>
            <a:r>
              <a:rPr lang="en-US" sz="3600" b="1" dirty="0">
                <a:latin typeface="Adobe Garamond Pro Bold" pitchFamily="18" charset="0"/>
              </a:rPr>
              <a:t>risks </a:t>
            </a:r>
            <a:endParaRPr lang="en-US" sz="3600" b="1" dirty="0" smtClean="0">
              <a:latin typeface="Adobe Garamond Pro Bold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8802"/>
            <a:ext cx="4495800" cy="492919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</a:t>
            </a:r>
            <a:r>
              <a:rPr lang="en-US" sz="3600" b="1" dirty="0" smtClean="0">
                <a:latin typeface="Adobe Garamond Pro Bold" pitchFamily="18" charset="0"/>
              </a:rPr>
              <a:t>suffering a stroke </a:t>
            </a:r>
          </a:p>
          <a:p>
            <a:r>
              <a:rPr lang="en-US" sz="3600" b="1" dirty="0" smtClean="0">
                <a:latin typeface="Adobe Garamond Pro Bold" pitchFamily="18" charset="0"/>
              </a:rPr>
              <a:t> nutrition </a:t>
            </a:r>
          </a:p>
          <a:p>
            <a:r>
              <a:rPr lang="en-US" sz="3600" b="1" dirty="0" smtClean="0">
                <a:latin typeface="Adobe Garamond Pro Bold" pitchFamily="18" charset="0"/>
              </a:rPr>
              <a:t> blood pressure </a:t>
            </a:r>
          </a:p>
          <a:p>
            <a:r>
              <a:rPr lang="en-US" sz="3600" b="1" dirty="0" smtClean="0">
                <a:latin typeface="Adobe Garamond Pro Bold" pitchFamily="18" charset="0"/>
              </a:rPr>
              <a:t> weight gain </a:t>
            </a:r>
          </a:p>
          <a:p>
            <a:r>
              <a:rPr lang="en-US" sz="3600" b="1" dirty="0" smtClean="0">
                <a:latin typeface="Adobe Garamond Pro Bold" pitchFamily="18" charset="0"/>
              </a:rPr>
              <a:t> calories </a:t>
            </a:r>
          </a:p>
          <a:p>
            <a:r>
              <a:rPr lang="en-US" sz="3600" b="1" dirty="0" smtClean="0">
                <a:latin typeface="Adobe Garamond Pro Bold" pitchFamily="18" charset="0"/>
              </a:rPr>
              <a:t> sweets </a:t>
            </a:r>
          </a:p>
          <a:p>
            <a:r>
              <a:rPr lang="en-US" sz="3600" b="1" dirty="0" smtClean="0">
                <a:latin typeface="Adobe Garamond Pro Bold" pitchFamily="18" charset="0"/>
              </a:rPr>
              <a:t>snack </a:t>
            </a:r>
            <a:endParaRPr lang="ru-RU" sz="36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6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FFC000"/>
                </a:solidFill>
              </a:rPr>
              <a:t>1  </a:t>
            </a:r>
            <a:r>
              <a:rPr lang="en-US" sz="4000" b="1" dirty="0" smtClean="0">
                <a:solidFill>
                  <a:srgbClr val="FFC000"/>
                </a:solidFill>
                <a:latin typeface="Comic Sans MS" pitchFamily="66" charset="0"/>
              </a:rPr>
              <a:t>True (T) or false (F)?</a:t>
            </a:r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6286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	</a:t>
            </a:r>
            <a:r>
              <a:rPr lang="ru-RU" b="1" dirty="0" err="1" smtClean="0"/>
              <a:t>a</a:t>
            </a:r>
            <a:r>
              <a:rPr lang="ru-RU" b="1" dirty="0" smtClean="0"/>
              <a:t>.</a:t>
            </a:r>
            <a:r>
              <a:rPr lang="en-US" dirty="0" smtClean="0"/>
              <a:t> </a:t>
            </a:r>
            <a:r>
              <a:rPr lang="en-US" b="1" dirty="0" smtClean="0"/>
              <a:t>The </a:t>
            </a:r>
            <a:r>
              <a:rPr lang="en-US" b="1" dirty="0"/>
              <a:t>article says German chocolate is </a:t>
            </a:r>
            <a:r>
              <a:rPr lang="en-US" b="1" dirty="0" smtClean="0"/>
              <a:t>the</a:t>
            </a:r>
            <a:br>
              <a:rPr lang="en-US" b="1" dirty="0" smtClean="0"/>
            </a:br>
            <a:r>
              <a:rPr lang="en-US" b="1" dirty="0" smtClean="0"/>
              <a:t>     healthiest </a:t>
            </a:r>
            <a:r>
              <a:rPr lang="en-US" b="1" dirty="0"/>
              <a:t>in the world</a:t>
            </a:r>
            <a:r>
              <a:rPr lang="en-US" b="1" dirty="0" smtClean="0"/>
              <a:t>.                       </a:t>
            </a:r>
            <a:r>
              <a:rPr lang="en-US" b="1" dirty="0" smtClean="0">
                <a:solidFill>
                  <a:srgbClr val="FFC000"/>
                </a:solidFill>
              </a:rPr>
              <a:t>T/F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 smtClean="0"/>
          </a:p>
          <a:p>
            <a:pPr>
              <a:buNone/>
            </a:pPr>
            <a:r>
              <a:rPr lang="en-US" b="1" dirty="0" smtClean="0"/>
              <a:t>	</a:t>
            </a:r>
            <a:r>
              <a:rPr lang="ru-RU" b="1" dirty="0" err="1" smtClean="0"/>
              <a:t>b</a:t>
            </a:r>
            <a:r>
              <a:rPr lang="ru-RU" b="1" dirty="0" smtClean="0"/>
              <a:t>.</a:t>
            </a:r>
            <a:r>
              <a:rPr lang="en-US" b="1" dirty="0" smtClean="0"/>
              <a:t> A </a:t>
            </a:r>
            <a:r>
              <a:rPr lang="en-US" b="1" dirty="0"/>
              <a:t>study looked at 20,000 people over an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    eight-year </a:t>
            </a:r>
            <a:r>
              <a:rPr lang="en-US" b="1" dirty="0"/>
              <a:t>period</a:t>
            </a:r>
            <a:r>
              <a:rPr lang="en-US" b="1" dirty="0" smtClean="0"/>
              <a:t>.                              </a:t>
            </a:r>
            <a:r>
              <a:rPr lang="en-US" b="1" dirty="0" smtClean="0">
                <a:solidFill>
                  <a:srgbClr val="FFC000"/>
                </a:solidFill>
              </a:rPr>
              <a:t> T/F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 smtClean="0"/>
          </a:p>
          <a:p>
            <a:pPr>
              <a:buNone/>
            </a:pPr>
            <a:r>
              <a:rPr lang="en-US" b="1" dirty="0" smtClean="0"/>
              <a:t>	</a:t>
            </a:r>
            <a:r>
              <a:rPr lang="ru-RU" b="1" dirty="0" err="1" smtClean="0"/>
              <a:t>c</a:t>
            </a:r>
            <a:r>
              <a:rPr lang="ru-RU" b="1" dirty="0" smtClean="0"/>
              <a:t>.</a:t>
            </a:r>
            <a:r>
              <a:rPr lang="en-US" b="1" dirty="0" smtClean="0"/>
              <a:t>  Researchers </a:t>
            </a:r>
            <a:r>
              <a:rPr lang="en-US" b="1" dirty="0"/>
              <a:t>followed people who were on a chocolate diet</a:t>
            </a:r>
            <a:r>
              <a:rPr lang="en-US" b="1" dirty="0" smtClean="0"/>
              <a:t>.</a:t>
            </a:r>
            <a:r>
              <a:rPr lang="en-US" b="1" dirty="0" smtClean="0">
                <a:solidFill>
                  <a:srgbClr val="FFC000"/>
                </a:solidFill>
              </a:rPr>
              <a:t>                                T/F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 smtClean="0"/>
          </a:p>
          <a:p>
            <a:pPr>
              <a:buNone/>
            </a:pPr>
            <a:r>
              <a:rPr lang="en-US" b="1" dirty="0" smtClean="0"/>
              <a:t>	</a:t>
            </a:r>
            <a:r>
              <a:rPr lang="ru-RU" b="1" dirty="0" err="1" smtClean="0"/>
              <a:t>d</a:t>
            </a:r>
            <a:r>
              <a:rPr lang="ru-RU" b="1" dirty="0" smtClean="0"/>
              <a:t>.</a:t>
            </a:r>
            <a:r>
              <a:rPr lang="en-US" b="1" dirty="0" smtClean="0"/>
              <a:t> Researchers </a:t>
            </a:r>
            <a:r>
              <a:rPr lang="en-US" b="1" dirty="0"/>
              <a:t>found white chocolate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    helped </a:t>
            </a:r>
            <a:r>
              <a:rPr lang="en-US" b="1" dirty="0"/>
              <a:t>reduce heart attacks</a:t>
            </a:r>
            <a:r>
              <a:rPr lang="en-US" b="1" dirty="0" smtClean="0"/>
              <a:t>.            </a:t>
            </a:r>
            <a:r>
              <a:rPr lang="en-US" b="1" dirty="0" smtClean="0">
                <a:solidFill>
                  <a:srgbClr val="FFC000"/>
                </a:solidFill>
              </a:rPr>
              <a:t> T/F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Умножение 3"/>
          <p:cNvSpPr/>
          <p:nvPr/>
        </p:nvSpPr>
        <p:spPr>
          <a:xfrm>
            <a:off x="7858148" y="1071546"/>
            <a:ext cx="642942" cy="57150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множение 4"/>
          <p:cNvSpPr/>
          <p:nvPr/>
        </p:nvSpPr>
        <p:spPr>
          <a:xfrm>
            <a:off x="8072462" y="2643182"/>
            <a:ext cx="642942" cy="57150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множение 5"/>
          <p:cNvSpPr/>
          <p:nvPr/>
        </p:nvSpPr>
        <p:spPr>
          <a:xfrm>
            <a:off x="7858148" y="4143380"/>
            <a:ext cx="642942" cy="57150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множение 6"/>
          <p:cNvSpPr/>
          <p:nvPr/>
        </p:nvSpPr>
        <p:spPr>
          <a:xfrm>
            <a:off x="7858148" y="5715016"/>
            <a:ext cx="642942" cy="57150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6437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	</a:t>
            </a:r>
            <a:r>
              <a:rPr lang="ru-RU" b="1" dirty="0" err="1" smtClean="0"/>
              <a:t>e</a:t>
            </a:r>
            <a:r>
              <a:rPr lang="ru-RU" b="1" dirty="0" smtClean="0"/>
              <a:t>.</a:t>
            </a:r>
            <a:r>
              <a:rPr lang="en-US" b="1" dirty="0" smtClean="0"/>
              <a:t> Chocolate cut the chances of strokes </a:t>
            </a:r>
            <a:br>
              <a:rPr lang="en-US" b="1" dirty="0" smtClean="0"/>
            </a:br>
            <a:r>
              <a:rPr lang="en-US" b="1" dirty="0" smtClean="0"/>
              <a:t>     more than heart attacks.</a:t>
            </a:r>
            <a:r>
              <a:rPr lang="en-US" b="1" dirty="0" smtClean="0">
                <a:solidFill>
                  <a:srgbClr val="FFC000"/>
                </a:solidFill>
              </a:rPr>
              <a:t>                     T/F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 smtClean="0"/>
          </a:p>
          <a:p>
            <a:pPr>
              <a:buNone/>
            </a:pPr>
            <a:r>
              <a:rPr lang="en-US" b="1" dirty="0" smtClean="0"/>
              <a:t>	</a:t>
            </a:r>
            <a:r>
              <a:rPr lang="ru-RU" b="1" dirty="0" err="1" smtClean="0"/>
              <a:t>f</a:t>
            </a:r>
            <a:r>
              <a:rPr lang="ru-RU" b="1" dirty="0" smtClean="0"/>
              <a:t>.</a:t>
            </a:r>
            <a:r>
              <a:rPr lang="en-US" b="1" dirty="0" smtClean="0"/>
              <a:t> Chemicals in chocolate called </a:t>
            </a:r>
            <a:r>
              <a:rPr lang="en-US" b="1" dirty="0" err="1" smtClean="0"/>
              <a:t>flavonols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smtClean="0"/>
              <a:t>   are not found in nature.</a:t>
            </a:r>
            <a:r>
              <a:rPr lang="en-US" b="1" dirty="0" smtClean="0">
                <a:solidFill>
                  <a:srgbClr val="FFC000"/>
                </a:solidFill>
              </a:rPr>
              <a:t>                         T/F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 smtClean="0"/>
          </a:p>
          <a:p>
            <a:pPr>
              <a:buNone/>
            </a:pPr>
            <a:r>
              <a:rPr lang="en-US" b="1" dirty="0" smtClean="0"/>
              <a:t>	</a:t>
            </a:r>
            <a:r>
              <a:rPr lang="ru-RU" b="1" dirty="0" err="1" smtClean="0"/>
              <a:t>g</a:t>
            </a:r>
            <a:r>
              <a:rPr lang="ru-RU" b="1" dirty="0" smtClean="0"/>
              <a:t>.</a:t>
            </a:r>
            <a:r>
              <a:rPr lang="en-US" b="1" dirty="0" smtClean="0"/>
              <a:t>  The </a:t>
            </a:r>
            <a:r>
              <a:rPr lang="en-US" b="1" dirty="0"/>
              <a:t>lead researcher warned people </a:t>
            </a:r>
            <a:r>
              <a:rPr lang="en-US" b="1" dirty="0" smtClean="0"/>
              <a:t>not</a:t>
            </a:r>
            <a:br>
              <a:rPr lang="en-US" b="1" dirty="0" smtClean="0"/>
            </a:br>
            <a:r>
              <a:rPr lang="en-US" b="1" dirty="0" smtClean="0"/>
              <a:t>      </a:t>
            </a:r>
            <a:r>
              <a:rPr lang="en-US" b="1" dirty="0"/>
              <a:t>to eat too much chocolate</a:t>
            </a:r>
            <a:r>
              <a:rPr lang="en-US" b="1" dirty="0" smtClean="0"/>
              <a:t>.              </a:t>
            </a:r>
            <a:r>
              <a:rPr lang="en-US" b="1" dirty="0" smtClean="0">
                <a:solidFill>
                  <a:srgbClr val="FFC000"/>
                </a:solidFill>
              </a:rPr>
              <a:t> T/F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 smtClean="0"/>
          </a:p>
          <a:p>
            <a:pPr>
              <a:buNone/>
            </a:pPr>
            <a:r>
              <a:rPr lang="en-US" b="1" dirty="0" smtClean="0"/>
              <a:t>	</a:t>
            </a:r>
            <a:r>
              <a:rPr lang="ru-RU" b="1" dirty="0" err="1" smtClean="0"/>
              <a:t>h</a:t>
            </a:r>
            <a:r>
              <a:rPr lang="ru-RU" b="1" dirty="0" smtClean="0"/>
              <a:t>.</a:t>
            </a:r>
            <a:r>
              <a:rPr lang="en-US" b="1" dirty="0" smtClean="0"/>
              <a:t> The </a:t>
            </a:r>
            <a:r>
              <a:rPr lang="en-US" b="1" dirty="0"/>
              <a:t>researcher suggested replacing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     sweets </a:t>
            </a:r>
            <a:r>
              <a:rPr lang="en-US" b="1" dirty="0"/>
              <a:t>with chocolate</a:t>
            </a:r>
            <a:r>
              <a:rPr lang="en-US" b="1" dirty="0" smtClean="0"/>
              <a:t>.</a:t>
            </a:r>
            <a:r>
              <a:rPr lang="en-US" b="1" dirty="0" smtClean="0">
                <a:solidFill>
                  <a:srgbClr val="FFC000"/>
                </a:solidFill>
              </a:rPr>
              <a:t>                        T/F</a:t>
            </a:r>
            <a:endParaRPr lang="ru-RU" b="1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Умножение 3"/>
          <p:cNvSpPr/>
          <p:nvPr/>
        </p:nvSpPr>
        <p:spPr>
          <a:xfrm>
            <a:off x="8501058" y="714356"/>
            <a:ext cx="642942" cy="57150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множение 4"/>
          <p:cNvSpPr/>
          <p:nvPr/>
        </p:nvSpPr>
        <p:spPr>
          <a:xfrm>
            <a:off x="7929586" y="2285992"/>
            <a:ext cx="642942" cy="57150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множение 5"/>
          <p:cNvSpPr/>
          <p:nvPr/>
        </p:nvSpPr>
        <p:spPr>
          <a:xfrm>
            <a:off x="8286776" y="3857628"/>
            <a:ext cx="642942" cy="57150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множение 6"/>
          <p:cNvSpPr/>
          <p:nvPr/>
        </p:nvSpPr>
        <p:spPr>
          <a:xfrm>
            <a:off x="8286776" y="5429264"/>
            <a:ext cx="642942" cy="57150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0"/>
            <a:ext cx="9144000" cy="1643074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    </a:t>
            </a:r>
            <a:r>
              <a:rPr lang="en-US" sz="3600" b="1" dirty="0" smtClean="0">
                <a:solidFill>
                  <a:srgbClr val="FFC000"/>
                </a:solidFill>
              </a:rPr>
              <a:t>2. </a:t>
            </a:r>
            <a:r>
              <a:rPr lang="en-US" sz="3600" b="1" dirty="0" smtClean="0">
                <a:solidFill>
                  <a:srgbClr val="FFC000"/>
                </a:solidFill>
                <a:latin typeface="Comic Sans MS" pitchFamily="66" charset="0"/>
              </a:rPr>
              <a:t>Match the following synonyms from the article</a:t>
            </a:r>
            <a:r>
              <a:rPr lang="en-US" sz="3600" dirty="0" smtClean="0">
                <a:solidFill>
                  <a:srgbClr val="FFC000"/>
                </a:solidFill>
                <a:latin typeface="Comic Sans MS" pitchFamily="66" charset="0"/>
              </a:rPr>
              <a:t>.</a:t>
            </a:r>
            <a:r>
              <a:rPr lang="ru-RU" dirty="0" smtClean="0">
                <a:solidFill>
                  <a:srgbClr val="FFC000"/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rgbClr val="FFC000"/>
                </a:solidFill>
                <a:latin typeface="Comic Sans MS" pitchFamily="66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4351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found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fantastic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extensive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risk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exhibits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reduced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suffering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compounds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amounts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</a:t>
            </a:r>
            <a:r>
              <a:rPr lang="ru-RU" dirty="0" err="1" smtClean="0"/>
              <a:t>referably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 </a:t>
            </a:r>
            <a:r>
              <a:rPr lang="en-US" kern="1300" dirty="0" smtClean="0"/>
              <a:t>C</a:t>
            </a:r>
            <a:r>
              <a:rPr lang="ru-RU" kern="1300" dirty="0" err="1" smtClean="0"/>
              <a:t>hance</a:t>
            </a:r>
            <a:endParaRPr lang="en-US" kern="1300" dirty="0" smtClean="0"/>
          </a:p>
          <a:p>
            <a:pPr marL="514350" indent="-514350">
              <a:buFont typeface="+mj-lt"/>
              <a:buAutoNum type="alphaLcParenR"/>
            </a:pPr>
            <a:r>
              <a:rPr lang="en-US" kern="1300" dirty="0" smtClean="0"/>
              <a:t>experiencing</a:t>
            </a:r>
          </a:p>
          <a:p>
            <a:pPr marL="514350" indent="-514350">
              <a:buFont typeface="+mj-lt"/>
              <a:buAutoNum type="alphaLcParenR"/>
            </a:pPr>
            <a:r>
              <a:rPr lang="en-US" kern="1300" dirty="0" smtClean="0"/>
              <a:t>cut</a:t>
            </a:r>
          </a:p>
          <a:p>
            <a:pPr marL="514350" indent="-514350">
              <a:buFont typeface="+mj-lt"/>
              <a:buAutoNum type="alphaLcParenR"/>
            </a:pPr>
            <a:r>
              <a:rPr lang="en-US" kern="1300" dirty="0" smtClean="0"/>
              <a:t> </a:t>
            </a:r>
            <a:r>
              <a:rPr lang="ru-RU" kern="1300" dirty="0" err="1" smtClean="0"/>
              <a:t>volumes</a:t>
            </a:r>
            <a:endParaRPr lang="en-US" kern="1300" dirty="0" smtClean="0"/>
          </a:p>
          <a:p>
            <a:pPr marL="514350" indent="-514350">
              <a:buFont typeface="+mj-lt"/>
              <a:buAutoNum type="alphaLcParenR"/>
            </a:pPr>
            <a:r>
              <a:rPr lang="ru-RU" kern="1300" dirty="0" err="1" smtClean="0"/>
              <a:t>discovered</a:t>
            </a:r>
            <a:endParaRPr lang="en-US" kern="1300" dirty="0" smtClean="0"/>
          </a:p>
          <a:p>
            <a:pPr marL="514350" indent="-514350">
              <a:buFont typeface="+mj-lt"/>
              <a:buAutoNum type="alphaLcParenR"/>
            </a:pPr>
            <a:r>
              <a:rPr lang="ru-RU" kern="1300" dirty="0" err="1" smtClean="0"/>
              <a:t>wide-ranging</a:t>
            </a:r>
            <a:endParaRPr lang="en-US" kern="1300" dirty="0" smtClean="0"/>
          </a:p>
          <a:p>
            <a:pPr marL="514350" indent="-514350">
              <a:buFont typeface="+mj-lt"/>
              <a:buAutoNum type="alphaLcParenR"/>
            </a:pPr>
            <a:r>
              <a:rPr lang="ru-RU" kern="1300" dirty="0" err="1" smtClean="0"/>
              <a:t>mixtures</a:t>
            </a:r>
            <a:endParaRPr lang="en-US" kern="1300" dirty="0" smtClean="0"/>
          </a:p>
          <a:p>
            <a:pPr marL="514350" indent="-514350">
              <a:buFont typeface="+mj-lt"/>
              <a:buAutoNum type="alphaLcParenR"/>
            </a:pPr>
            <a:r>
              <a:rPr lang="ru-RU" kern="1300" dirty="0" err="1" smtClean="0"/>
              <a:t>wonderful</a:t>
            </a:r>
            <a:endParaRPr lang="en-US" kern="1300" dirty="0" smtClean="0"/>
          </a:p>
          <a:p>
            <a:pPr marL="514350" indent="-514350">
              <a:buFont typeface="+mj-lt"/>
              <a:buAutoNum type="alphaLcParenR"/>
            </a:pPr>
            <a:r>
              <a:rPr lang="ru-RU" kern="1300" dirty="0" err="1" smtClean="0"/>
              <a:t>if</a:t>
            </a:r>
            <a:r>
              <a:rPr lang="ru-RU" kern="1300" dirty="0" smtClean="0"/>
              <a:t> </a:t>
            </a:r>
            <a:r>
              <a:rPr lang="ru-RU" kern="1300" dirty="0" err="1" smtClean="0"/>
              <a:t>possible</a:t>
            </a:r>
            <a:endParaRPr lang="en-US" kern="1300" dirty="0" smtClean="0"/>
          </a:p>
          <a:p>
            <a:pPr marL="514350" indent="-514350">
              <a:buFont typeface="+mj-lt"/>
              <a:buAutoNum type="alphaLcParenR"/>
            </a:pPr>
            <a:r>
              <a:rPr lang="ru-RU" kern="1300" dirty="0" err="1" smtClean="0"/>
              <a:t>shows</a:t>
            </a:r>
            <a:endParaRPr lang="ru-RU" kern="1300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>
            <a:off x="3929058" y="6856412"/>
            <a:ext cx="78423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143108" y="1857364"/>
            <a:ext cx="2571768" cy="18573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2285984" y="2643182"/>
            <a:ext cx="2714644" cy="21431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714612" y="2786058"/>
            <a:ext cx="2000264" cy="135732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1785918" y="1928802"/>
            <a:ext cx="3000396" cy="128588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2428860" y="3857628"/>
            <a:ext cx="2428892" cy="21431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2714612" y="2786058"/>
            <a:ext cx="2071702" cy="142876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 flipH="1" flipV="1">
            <a:off x="2500298" y="2428868"/>
            <a:ext cx="2428892" cy="21431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3214678" y="4714884"/>
            <a:ext cx="1500198" cy="42862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 flipH="1" flipV="1">
            <a:off x="2607455" y="3464719"/>
            <a:ext cx="2286016" cy="207170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2857488" y="5572140"/>
            <a:ext cx="1928826" cy="5715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3. PHRASE MATCH: </a:t>
            </a:r>
            <a:r>
              <a:rPr lang="en-US" dirty="0">
                <a:solidFill>
                  <a:srgbClr val="FFC000"/>
                </a:solidFill>
              </a:rPr>
              <a:t> </a:t>
            </a:r>
            <a:r>
              <a:rPr lang="en-US" dirty="0" smtClean="0">
                <a:solidFill>
                  <a:srgbClr val="FFC000"/>
                </a:solidFill>
              </a:rPr>
              <a:t/>
            </a:r>
            <a:br>
              <a:rPr lang="en-US" dirty="0" smtClean="0">
                <a:solidFill>
                  <a:srgbClr val="FFC000"/>
                </a:solidFill>
              </a:rPr>
            </a:br>
            <a:r>
              <a:rPr lang="en-US" sz="3100" dirty="0" smtClean="0">
                <a:solidFill>
                  <a:srgbClr val="FFC000"/>
                </a:solidFill>
              </a:rPr>
              <a:t>(</a:t>
            </a:r>
            <a:r>
              <a:rPr lang="en-US" sz="3100" dirty="0">
                <a:solidFill>
                  <a:srgbClr val="FFC000"/>
                </a:solidFill>
              </a:rPr>
              <a:t>Sometimes more than one choice is possible.)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928688"/>
          <a:ext cx="9144000" cy="633984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5143504"/>
                <a:gridCol w="4000496"/>
              </a:tblGrid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800" kern="1200" dirty="0" err="1" smtClean="0"/>
                        <a:t>chocolate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ru-RU" sz="2800" kern="1200" dirty="0" err="1" smtClean="0"/>
                        <a:t>may</a:t>
                      </a:r>
                      <a:endParaRPr lang="en-US" sz="2800" kern="120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800" kern="1200" dirty="0" smtClean="0"/>
                        <a:t>This is fantastic news for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800" kern="1200" dirty="0" smtClean="0"/>
                        <a:t>They compared how much chocolate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800" kern="1200" dirty="0" err="1" smtClean="0"/>
                        <a:t>lower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ru-RU" sz="2800" kern="1200" dirty="0" err="1" smtClean="0"/>
                        <a:t>the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ru-RU" sz="2800" kern="1200" dirty="0" err="1" smtClean="0"/>
                        <a:t>risk</a:t>
                      </a:r>
                      <a:endParaRPr lang="en-US" sz="2800" kern="120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800" kern="1200" dirty="0" smtClean="0"/>
                        <a:t>dark chocolate was the healthiest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800" kern="1200" dirty="0" err="1" smtClean="0"/>
                        <a:t>at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ru-RU" sz="2800" kern="1200" dirty="0" err="1" smtClean="0"/>
                        <a:t>least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ru-RU" sz="2800" kern="1200" dirty="0" err="1" smtClean="0"/>
                        <a:t>one</a:t>
                      </a:r>
                      <a:endParaRPr lang="en-US" sz="2800" kern="120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800" kern="1200" dirty="0" smtClean="0"/>
                        <a:t>The risk of suffering a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800" kern="1200" dirty="0" err="1" smtClean="0"/>
                        <a:t>natural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ru-RU" sz="2800" kern="1200" dirty="0" err="1" smtClean="0"/>
                        <a:t>compounds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ru-RU" sz="2800" kern="1200" dirty="0" err="1" smtClean="0"/>
                        <a:t>in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ru-RU" sz="2800" kern="1200" dirty="0" err="1" smtClean="0"/>
                        <a:t>chocolate</a:t>
                      </a:r>
                      <a:endParaRPr lang="en-US" sz="2800" kern="120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800" kern="1200" dirty="0" err="1" smtClean="0"/>
                        <a:t>Buijsse</a:t>
                      </a:r>
                      <a:r>
                        <a:rPr lang="en-US" sz="2800" kern="1200" dirty="0" smtClean="0"/>
                        <a:t> warns people not to suddenly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800" kern="1200" dirty="0" err="1" smtClean="0"/>
                        <a:t>other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ru-RU" sz="2800" kern="1200" dirty="0" err="1" smtClean="0"/>
                        <a:t>high-calorie</a:t>
                      </a:r>
                      <a:endParaRPr lang="en-US" sz="2800" kern="120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2800" dirty="0" smtClean="0"/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 smtClean="0"/>
                        <a:t>a.  </a:t>
                      </a:r>
                      <a:r>
                        <a:rPr lang="ru-RU" sz="2800" dirty="0" err="1" smtClean="0"/>
                        <a:t>of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/>
                        <a:t>heart</a:t>
                      </a:r>
                      <a:r>
                        <a:rPr lang="ru-RU" sz="2800" dirty="0"/>
                        <a:t> </a:t>
                      </a:r>
                      <a:r>
                        <a:rPr lang="ru-RU" sz="2800" dirty="0" err="1" smtClean="0"/>
                        <a:t>disease</a:t>
                      </a:r>
                      <a:r>
                        <a:rPr lang="en-US" sz="2800" dirty="0" smtClean="0"/>
                        <a:t/>
                      </a:r>
                      <a:br>
                        <a:rPr lang="en-US" sz="2800" dirty="0" smtClean="0"/>
                      </a:br>
                      <a:r>
                        <a:rPr lang="en-US" sz="2800" dirty="0" smtClean="0"/>
                        <a:t>b.  </a:t>
                      </a:r>
                      <a:r>
                        <a:rPr lang="ru-RU" sz="2800" kern="1200" dirty="0" err="1" smtClean="0"/>
                        <a:t>called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ru-RU" sz="2800" kern="1200" dirty="0" err="1" smtClean="0"/>
                        <a:t>flavonols</a:t>
                      </a:r>
                      <a:endParaRPr lang="en-US" sz="2800" kern="1200" dirty="0" smtClean="0"/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 smtClean="0"/>
                        <a:t>c.  </a:t>
                      </a:r>
                      <a:r>
                        <a:rPr lang="ru-RU" sz="2800" kern="1200" dirty="0" err="1" smtClean="0"/>
                        <a:t>eat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ru-RU" sz="2800" kern="1200" dirty="0" err="1" smtClean="0"/>
                        <a:t>lots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ru-RU" sz="2800" kern="1200" dirty="0" err="1" smtClean="0"/>
                        <a:t>of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en-US" sz="2800" kern="1200" dirty="0" smtClean="0"/>
                        <a:t/>
                      </a:r>
                      <a:br>
                        <a:rPr lang="en-US" sz="2800" kern="1200" dirty="0" smtClean="0"/>
                      </a:br>
                      <a:r>
                        <a:rPr lang="en-US" sz="2800" kern="1200" dirty="0" smtClean="0"/>
                        <a:t>      </a:t>
                      </a:r>
                      <a:r>
                        <a:rPr lang="ru-RU" sz="2800" kern="1200" dirty="0" err="1" smtClean="0"/>
                        <a:t>chocolate</a:t>
                      </a:r>
                      <a:endParaRPr lang="en-US" sz="2800" kern="1200" dirty="0" smtClean="0"/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kern="1200" dirty="0" smtClean="0"/>
                        <a:t>d.  be good for your</a:t>
                      </a:r>
                      <a:br>
                        <a:rPr lang="en-US" sz="2800" kern="1200" dirty="0" smtClean="0"/>
                      </a:br>
                      <a:r>
                        <a:rPr lang="en-US" sz="2800" kern="1200" dirty="0" smtClean="0"/>
                        <a:t>     heart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kern="1200" dirty="0" smtClean="0"/>
                        <a:t>e.  </a:t>
                      </a:r>
                      <a:r>
                        <a:rPr lang="ru-RU" sz="2800" kern="1200" dirty="0" err="1" smtClean="0"/>
                        <a:t>stroke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ru-RU" sz="2800" kern="1200" dirty="0" err="1" smtClean="0"/>
                        <a:t>was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ru-RU" sz="2800" kern="1200" dirty="0" err="1" smtClean="0"/>
                        <a:t>cut</a:t>
                      </a:r>
                      <a:endParaRPr lang="en-US" sz="2800" kern="1200" dirty="0" smtClean="0"/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kern="1200" dirty="0" smtClean="0"/>
                        <a:t>f.  </a:t>
                      </a:r>
                      <a:r>
                        <a:rPr lang="ru-RU" sz="2800" kern="1200" dirty="0" err="1" smtClean="0"/>
                        <a:t>sweets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ru-RU" sz="2800" kern="1200" dirty="0" err="1" smtClean="0"/>
                        <a:t>or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ru-RU" sz="2800" kern="1200" dirty="0" err="1" smtClean="0"/>
                        <a:t>snacks</a:t>
                      </a:r>
                      <a:endParaRPr lang="en-US" sz="2800" kern="1200" dirty="0" smtClean="0"/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kern="1200" dirty="0" smtClean="0"/>
                        <a:t>g. </a:t>
                      </a:r>
                      <a:r>
                        <a:rPr lang="ru-RU" sz="2800" kern="1200" dirty="0" err="1" smtClean="0"/>
                        <a:t>was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ru-RU" sz="2800" kern="1200" dirty="0" err="1" smtClean="0"/>
                        <a:t>in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ru-RU" sz="2800" kern="1200" dirty="0" err="1" smtClean="0"/>
                        <a:t>their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ru-RU" sz="2800" kern="1200" dirty="0" err="1" smtClean="0"/>
                        <a:t>diet</a:t>
                      </a:r>
                      <a:endParaRPr lang="en-US" sz="2800" kern="1200" dirty="0" smtClean="0"/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kern="1200" dirty="0" smtClean="0"/>
                        <a:t>h.  </a:t>
                      </a:r>
                      <a:r>
                        <a:rPr lang="ru-RU" sz="2800" kern="1200" dirty="0" err="1" smtClean="0"/>
                        <a:t>kind</a:t>
                      </a:r>
                      <a:r>
                        <a:rPr lang="ru-RU" sz="2800" kern="1200" dirty="0" smtClean="0"/>
                        <a:t> to </a:t>
                      </a:r>
                      <a:r>
                        <a:rPr lang="ru-RU" sz="2800" kern="1200" dirty="0" err="1" smtClean="0"/>
                        <a:t>eat</a:t>
                      </a:r>
                      <a:endParaRPr lang="en-US" sz="2800" kern="1200" dirty="0" smtClean="0"/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kern="1200" dirty="0" err="1" smtClean="0"/>
                        <a:t>i</a:t>
                      </a:r>
                      <a:r>
                        <a:rPr lang="en-US" sz="2800" kern="1200" dirty="0" smtClean="0"/>
                        <a:t>.  </a:t>
                      </a:r>
                      <a:r>
                        <a:rPr lang="ru-RU" sz="2800" kern="1200" dirty="0" err="1" smtClean="0"/>
                        <a:t>bar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ru-RU" sz="2800" kern="1200" dirty="0" err="1" smtClean="0"/>
                        <a:t>per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ru-RU" sz="2800" kern="1200" dirty="0" err="1" smtClean="0"/>
                        <a:t>week</a:t>
                      </a:r>
                      <a:r>
                        <a:rPr lang="en-US" sz="2800" kern="1200" dirty="0" smtClean="0"/>
                        <a:t/>
                      </a:r>
                      <a:br>
                        <a:rPr lang="en-US" sz="2800" kern="1200" dirty="0" smtClean="0"/>
                      </a:br>
                      <a:r>
                        <a:rPr lang="en-US" sz="2800" kern="1200" dirty="0" smtClean="0"/>
                        <a:t>j.  </a:t>
                      </a:r>
                      <a:r>
                        <a:rPr lang="ru-RU" sz="2800" kern="1200" dirty="0" err="1" smtClean="0"/>
                        <a:t>all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ru-RU" sz="2800" kern="1200" dirty="0" err="1" smtClean="0"/>
                        <a:t>chocolate</a:t>
                      </a:r>
                      <a:r>
                        <a:rPr lang="ru-RU" sz="2800" kern="1200" dirty="0" smtClean="0"/>
                        <a:t> </a:t>
                      </a:r>
                      <a:r>
                        <a:rPr lang="ru-RU" sz="2800" kern="1200" dirty="0" err="1" smtClean="0"/>
                        <a:t>lovers</a:t>
                      </a:r>
                      <a:endParaRPr lang="en-US" sz="2800" kern="1200" dirty="0" smtClean="0"/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cxnSp>
        <p:nvCxnSpPr>
          <p:cNvPr id="10" name="Прямая со стрелкой 9"/>
          <p:cNvCxnSpPr/>
          <p:nvPr/>
        </p:nvCxnSpPr>
        <p:spPr>
          <a:xfrm rot="16200000" flipH="1">
            <a:off x="3214678" y="1214422"/>
            <a:ext cx="2000264" cy="20002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2464579" y="3679033"/>
            <a:ext cx="471490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H="1">
            <a:off x="3071802" y="2857496"/>
            <a:ext cx="2500330" cy="1785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643174" y="3786190"/>
            <a:ext cx="2643206" cy="1643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500298" y="4214818"/>
            <a:ext cx="2643206" cy="1643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 flipH="1" flipV="1">
            <a:off x="2143108" y="2428868"/>
            <a:ext cx="3429024" cy="27146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2000232" y="3143248"/>
            <a:ext cx="3786214" cy="26432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 flipH="1" flipV="1">
            <a:off x="3321847" y="5036343"/>
            <a:ext cx="2214554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725470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>
                <a:solidFill>
                  <a:srgbClr val="FFC000"/>
                </a:solidFill>
                <a:latin typeface="Comic Sans MS" pitchFamily="66" charset="0"/>
              </a:rPr>
              <a:t>GAP FILL</a:t>
            </a:r>
            <a:r>
              <a:rPr lang="en-US" sz="3100" dirty="0" smtClean="0">
                <a:solidFill>
                  <a:srgbClr val="FFC000"/>
                </a:solidFill>
                <a:latin typeface="Comic Sans MS" pitchFamily="66" charset="0"/>
              </a:rPr>
              <a:t>: Put the words into the gaps in the text.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14356"/>
            <a:ext cx="8786874" cy="585791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</a:rPr>
              <a:t>   1.</a:t>
            </a:r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study ____________ out in Germany has found that chocolate may be good for your heart. This is ____________ news for all chocolate ____________. The extensive research was conducted over eight years. The research team followed the chocolate-eating ____________ and health of almost 20,000 people. They compared how much chocolate was in their ____________ to the number of heart attacks and strokes people had. Lead researcher Brian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Buijsse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said: "The good news is that chocolate is not as bad as we used to think, and may even lower the ____________ of heart disease and stroke.”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Buijsse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said his team found that dark chocolate was the healthiest ____________ to eat: "Dark chocolate exhibits the ____________ effects, milk chocolate fewer, and white chocolate no effects," he said.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3108" y="571480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carried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428736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fantastic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7884" y="1357298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lovers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15140" y="2143116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habits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00562" y="2857496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diet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10" y="4286256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risk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10" y="5072074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kind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472" y="5429264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greatest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100402-chocolat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358214" y="5786454"/>
            <a:ext cx="642942" cy="642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12326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8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2" grpId="0"/>
      <p:bldP spid="4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2.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The German study showed that people who ate the most chocolate (at ____________ one bar per week) reduced their risk of having a heart attack by 27 per cent. The risk of suffering a stroke was ____________ by as much as 48 per cent. Nutrition ____________ believe that natural compounds in chocolate called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flavonols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are good for our heart.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Flavonols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also help reduce blood ____________. They are found in cocoa beans so dark chocolate (which has more cocoa) ____________ more of them than milk chocolate (which has more fat).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Buijsse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warns people not to ____________ eat lots of chocolate: "Eating higher amounts will most likely result in weight ____________. If people start eating small amounts of chocolate, it should replace something ____________, preferably other high-calorie sweets or snacks."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868" y="642918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least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57950" y="1285860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cut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29322" y="1643050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experts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86050" y="2643182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pressure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3286124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contains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3929066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suddenly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8662" y="4572008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gain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15074" y="4929198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else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i-main-pic" descr="Картинка 358 из 581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855" y="5572140"/>
            <a:ext cx="1398506" cy="1049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rgbClr val="FFC000"/>
                </a:solidFill>
                <a:latin typeface="Comic Sans MS" pitchFamily="66" charset="0"/>
              </a:rPr>
              <a:t>CHOCOLATE DISCUSSION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ru-RU" dirty="0" err="1" smtClean="0"/>
              <a:t>a</a:t>
            </a:r>
            <a:r>
              <a:rPr lang="ru-RU" dirty="0" smtClean="0"/>
              <a:t>)</a:t>
            </a:r>
            <a:r>
              <a:rPr lang="en-US" dirty="0" smtClean="0">
                <a:latin typeface="Adobe Garamond Pro Bold" pitchFamily="18" charset="0"/>
              </a:rPr>
              <a:t> What </a:t>
            </a:r>
            <a:r>
              <a:rPr lang="en-US" dirty="0">
                <a:latin typeface="Adobe Garamond Pro Bold" pitchFamily="18" charset="0"/>
              </a:rPr>
              <a:t>did you think when you read the headline?</a:t>
            </a:r>
            <a:endParaRPr lang="ru-RU" dirty="0"/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err="1" smtClean="0"/>
              <a:t>b</a:t>
            </a:r>
            <a:r>
              <a:rPr lang="ru-RU" dirty="0" smtClean="0"/>
              <a:t>)</a:t>
            </a:r>
            <a:r>
              <a:rPr lang="en-US" dirty="0" smtClean="0">
                <a:latin typeface="Adobe Garamond Pro Bold" pitchFamily="18" charset="0"/>
              </a:rPr>
              <a:t>What </a:t>
            </a:r>
            <a:r>
              <a:rPr lang="en-US" dirty="0">
                <a:latin typeface="Adobe Garamond Pro Bold" pitchFamily="18" charset="0"/>
              </a:rPr>
              <a:t>springs to mind when you hear the word ‘chocolate’?</a:t>
            </a:r>
            <a:endParaRPr lang="ru-RU" dirty="0"/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err="1" smtClean="0"/>
              <a:t>c</a:t>
            </a:r>
            <a:r>
              <a:rPr lang="ru-RU" dirty="0" smtClean="0"/>
              <a:t>)</a:t>
            </a:r>
            <a:r>
              <a:rPr lang="en-US" dirty="0" smtClean="0">
                <a:latin typeface="Adobe Garamond Pro Bold" pitchFamily="18" charset="0"/>
              </a:rPr>
              <a:t>How </a:t>
            </a:r>
            <a:r>
              <a:rPr lang="en-US" dirty="0">
                <a:latin typeface="Adobe Garamond Pro Bold" pitchFamily="18" charset="0"/>
              </a:rPr>
              <a:t>important is chocolate in your life?</a:t>
            </a:r>
            <a:endParaRPr lang="ru-RU" dirty="0"/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err="1" smtClean="0"/>
              <a:t>d</a:t>
            </a:r>
            <a:r>
              <a:rPr lang="ru-RU" dirty="0" smtClean="0"/>
              <a:t>)</a:t>
            </a:r>
            <a:r>
              <a:rPr lang="en-US" dirty="0" smtClean="0">
                <a:latin typeface="Adobe Garamond Pro Bold" pitchFamily="18" charset="0"/>
              </a:rPr>
              <a:t>Will </a:t>
            </a:r>
            <a:r>
              <a:rPr lang="en-US" dirty="0"/>
              <a:t>you</a:t>
            </a:r>
            <a:r>
              <a:rPr lang="en-US" dirty="0">
                <a:latin typeface="Adobe Garamond Pro Bold" pitchFamily="18" charset="0"/>
              </a:rPr>
              <a:t> eat more chocolate if it’s healthy for you?</a:t>
            </a:r>
            <a:endParaRPr lang="ru-RU" dirty="0"/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err="1" smtClean="0"/>
              <a:t>e</a:t>
            </a:r>
            <a:r>
              <a:rPr lang="ru-RU" dirty="0" smtClean="0"/>
              <a:t>)</a:t>
            </a:r>
            <a:r>
              <a:rPr lang="en-US" dirty="0" smtClean="0">
                <a:latin typeface="Adobe Garamond Pro Bold" pitchFamily="18" charset="0"/>
              </a:rPr>
              <a:t>What </a:t>
            </a:r>
            <a:r>
              <a:rPr lang="en-US" dirty="0">
                <a:latin typeface="Adobe Garamond Pro Bold" pitchFamily="18" charset="0"/>
              </a:rPr>
              <a:t>do you think of this research?</a:t>
            </a:r>
            <a:endParaRPr lang="ru-RU" dirty="0"/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err="1" smtClean="0"/>
              <a:t>f</a:t>
            </a:r>
            <a:r>
              <a:rPr lang="ru-RU" dirty="0" smtClean="0"/>
              <a:t>)</a:t>
            </a:r>
            <a:r>
              <a:rPr lang="en-US" dirty="0" smtClean="0">
                <a:latin typeface="Adobe Garamond Pro Bold" pitchFamily="18" charset="0"/>
              </a:rPr>
              <a:t>Do </a:t>
            </a:r>
            <a:r>
              <a:rPr lang="en-US" dirty="0">
                <a:latin typeface="Adobe Garamond Pro Bold" pitchFamily="18" charset="0"/>
              </a:rPr>
              <a:t>you prefer dark, milk or white chocolate (why)?</a:t>
            </a:r>
            <a:endParaRPr lang="ru-RU" dirty="0"/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err="1" smtClean="0"/>
              <a:t>g</a:t>
            </a:r>
            <a:r>
              <a:rPr lang="ru-RU" dirty="0" smtClean="0"/>
              <a:t>)</a:t>
            </a:r>
            <a:r>
              <a:rPr lang="en-US" dirty="0" smtClean="0">
                <a:latin typeface="Adobe Garamond Pro Bold" pitchFamily="18" charset="0"/>
              </a:rPr>
              <a:t>Have </a:t>
            </a:r>
            <a:r>
              <a:rPr lang="en-US" dirty="0">
                <a:latin typeface="Adobe Garamond Pro Bold" pitchFamily="18" charset="0"/>
              </a:rPr>
              <a:t>you changed your chocolate-eating habits since you were a child?</a:t>
            </a:r>
            <a:endParaRPr lang="ru-RU" dirty="0"/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err="1" smtClean="0"/>
              <a:t>h</a:t>
            </a:r>
            <a:r>
              <a:rPr lang="ru-RU" dirty="0" smtClean="0"/>
              <a:t>)</a:t>
            </a:r>
            <a:r>
              <a:rPr lang="en-US" dirty="0" smtClean="0">
                <a:latin typeface="Adobe Garamond Pro Bold" pitchFamily="18" charset="0"/>
              </a:rPr>
              <a:t>What </a:t>
            </a:r>
            <a:r>
              <a:rPr lang="en-US" dirty="0">
                <a:latin typeface="Adobe Garamond Pro Bold" pitchFamily="18" charset="0"/>
              </a:rPr>
              <a:t>part does chocolate play in your country’s culture?</a:t>
            </a:r>
            <a:endParaRPr lang="ru-RU" dirty="0"/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err="1" smtClean="0"/>
              <a:t>i</a:t>
            </a:r>
            <a:r>
              <a:rPr lang="ru-RU" dirty="0" smtClean="0"/>
              <a:t>)</a:t>
            </a:r>
            <a:r>
              <a:rPr lang="en-US" dirty="0" smtClean="0">
                <a:latin typeface="Adobe Garamond Pro Bold" pitchFamily="18" charset="0"/>
              </a:rPr>
              <a:t>Can </a:t>
            </a:r>
            <a:r>
              <a:rPr lang="en-US" dirty="0">
                <a:latin typeface="Adobe Garamond Pro Bold" pitchFamily="18" charset="0"/>
              </a:rPr>
              <a:t>you describe how you eat chocolate (what happens in your mouth)?</a:t>
            </a:r>
            <a:endParaRPr lang="ru-RU" dirty="0"/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err="1" smtClean="0"/>
              <a:t>j</a:t>
            </a:r>
            <a:r>
              <a:rPr lang="ru-RU" dirty="0" smtClean="0"/>
              <a:t>)</a:t>
            </a:r>
            <a:r>
              <a:rPr lang="en-US" dirty="0" smtClean="0">
                <a:latin typeface="Adobe Garamond Pro Bold" pitchFamily="18" charset="0"/>
              </a:rPr>
              <a:t>What’s </a:t>
            </a:r>
            <a:r>
              <a:rPr lang="en-US" dirty="0">
                <a:latin typeface="Adobe Garamond Pro Bold" pitchFamily="18" charset="0"/>
              </a:rPr>
              <a:t>the best chocolate in the world?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4">
      <a:dk1>
        <a:sysClr val="windowText" lastClr="000000"/>
      </a:dk1>
      <a:lt1>
        <a:sysClr val="window" lastClr="FFFFFF"/>
      </a:lt1>
      <a:dk2>
        <a:srgbClr val="0F6FC6"/>
      </a:dk2>
      <a:lt2>
        <a:srgbClr val="DBF5F9"/>
      </a:lt2>
      <a:accent1>
        <a:srgbClr val="0F6FC6"/>
      </a:accent1>
      <a:accent2>
        <a:srgbClr val="0F6FC6"/>
      </a:accent2>
      <a:accent3>
        <a:srgbClr val="0F6FC6"/>
      </a:accent3>
      <a:accent4>
        <a:srgbClr val="0F6FC6"/>
      </a:accent4>
      <a:accent5>
        <a:srgbClr val="0F6FC6"/>
      </a:accent5>
      <a:accent6>
        <a:srgbClr val="0F6FC6"/>
      </a:accent6>
      <a:hlink>
        <a:srgbClr val="59A9F2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198</TotalTime>
  <Words>486</Words>
  <Application>Microsoft Office PowerPoint</Application>
  <PresentationFormat>Экран (4:3)</PresentationFormat>
  <Paragraphs>109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Chocolate Is Good For Your Heart… </vt:lpstr>
      <vt:lpstr>Which of these topics or words from the article are most interesting and which are most boring? </vt:lpstr>
      <vt:lpstr>1  True (T) or false (F)?  </vt:lpstr>
      <vt:lpstr> </vt:lpstr>
      <vt:lpstr>       2. Match the following synonyms from the article. </vt:lpstr>
      <vt:lpstr>3. PHRASE MATCH:   (Sometimes more than one choice is possible.) </vt:lpstr>
      <vt:lpstr>GAP FILL: Put the words into the gaps in the text. </vt:lpstr>
      <vt:lpstr>Слайд 8</vt:lpstr>
      <vt:lpstr>CHOCOLATE DISCUSSION </vt:lpstr>
      <vt:lpstr>В презентации использованы сайты:  www.BreakingNewsEnglish.com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Chocolate Is Good For Your Heart </dc:title>
  <dc:creator>Admin</dc:creator>
  <cp:lastModifiedBy>Наталья</cp:lastModifiedBy>
  <cp:revision>26</cp:revision>
  <dcterms:created xsi:type="dcterms:W3CDTF">2010-04-02T18:58:04Z</dcterms:created>
  <dcterms:modified xsi:type="dcterms:W3CDTF">2011-07-18T19:48:29Z</dcterms:modified>
</cp:coreProperties>
</file>