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1" r:id="rId4"/>
    <p:sldId id="265" r:id="rId5"/>
    <p:sldId id="262" r:id="rId6"/>
    <p:sldId id="263" r:id="rId7"/>
    <p:sldId id="259" r:id="rId8"/>
    <p:sldId id="260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470B"/>
    <a:srgbClr val="920000"/>
    <a:srgbClr val="F9FCC4"/>
    <a:srgbClr val="032F0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2724" y="-9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3406B0-AF31-45AD-99E8-685E840E5DE8}" type="datetimeFigureOut">
              <a:rPr lang="ru-RU" smtClean="0"/>
              <a:pPr/>
              <a:t>11.05.2013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E9CED6-FA35-4F95-AED3-CAA09998A27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4628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9CED6-FA35-4F95-AED3-CAA09998A27A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4E692-4B20-4857-89D1-FAE7060E95B6}" type="datetimeFigureOut">
              <a:rPr lang="ru-RU" smtClean="0"/>
              <a:pPr/>
              <a:t>11.05.2013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48121-C24F-43F0-A206-AF121C2EAD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83798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4E692-4B20-4857-89D1-FAE7060E95B6}" type="datetimeFigureOut">
              <a:rPr lang="ru-RU" smtClean="0"/>
              <a:pPr/>
              <a:t>11.05.2013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48121-C24F-43F0-A206-AF121C2EAD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21105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4E692-4B20-4857-89D1-FAE7060E95B6}" type="datetimeFigureOut">
              <a:rPr lang="ru-RU" smtClean="0"/>
              <a:pPr/>
              <a:t>11.05.2013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48121-C24F-43F0-A206-AF121C2EAD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95849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4E692-4B20-4857-89D1-FAE7060E95B6}" type="datetimeFigureOut">
              <a:rPr lang="ru-RU" smtClean="0"/>
              <a:pPr/>
              <a:t>11.05.2013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48121-C24F-43F0-A206-AF121C2EAD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19106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4E692-4B20-4857-89D1-FAE7060E95B6}" type="datetimeFigureOut">
              <a:rPr lang="ru-RU" smtClean="0"/>
              <a:pPr/>
              <a:t>11.05.2013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48121-C24F-43F0-A206-AF121C2EAD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61183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4E692-4B20-4857-89D1-FAE7060E95B6}" type="datetimeFigureOut">
              <a:rPr lang="ru-RU" smtClean="0"/>
              <a:pPr/>
              <a:t>11.05.2013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48121-C24F-43F0-A206-AF121C2EAD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46714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4E692-4B20-4857-89D1-FAE7060E95B6}" type="datetimeFigureOut">
              <a:rPr lang="ru-RU" smtClean="0"/>
              <a:pPr/>
              <a:t>11.05.2013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48121-C24F-43F0-A206-AF121C2EAD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86507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4E692-4B20-4857-89D1-FAE7060E95B6}" type="datetimeFigureOut">
              <a:rPr lang="ru-RU" smtClean="0"/>
              <a:pPr/>
              <a:t>11.05.2013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48121-C24F-43F0-A206-AF121C2EAD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48621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4E692-4B20-4857-89D1-FAE7060E95B6}" type="datetimeFigureOut">
              <a:rPr lang="ru-RU" smtClean="0"/>
              <a:pPr/>
              <a:t>11.05.2013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48121-C24F-43F0-A206-AF121C2EAD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03084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4E692-4B20-4857-89D1-FAE7060E95B6}" type="datetimeFigureOut">
              <a:rPr lang="ru-RU" smtClean="0"/>
              <a:pPr/>
              <a:t>11.05.2013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48121-C24F-43F0-A206-AF121C2EAD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62631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4E692-4B20-4857-89D1-FAE7060E95B6}" type="datetimeFigureOut">
              <a:rPr lang="ru-RU" smtClean="0"/>
              <a:pPr/>
              <a:t>11.05.2013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48121-C24F-43F0-A206-AF121C2EAD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53509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0000"/>
                <a:lumOff val="40000"/>
              </a:schemeClr>
            </a:gs>
            <a:gs pos="64999">
              <a:srgbClr val="F0EBD5"/>
            </a:gs>
            <a:gs pos="100000">
              <a:srgbClr val="D1C39F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4E692-4B20-4857-89D1-FAE7060E95B6}" type="datetimeFigureOut">
              <a:rPr lang="ru-RU" smtClean="0"/>
              <a:pPr/>
              <a:t>11.05.2013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C48121-C24F-43F0-A206-AF121C2EAD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64210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-01.sil.org/linguistics/GlossaryOfLinguisticTerms/WhatIsPassiveVoice.htm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188913"/>
            <a:ext cx="9144000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ru-RU" sz="2800" b="1" i="1" dirty="0">
              <a:solidFill>
                <a:srgbClr val="990033"/>
              </a:solidFill>
              <a:latin typeface="Monotype Corsiva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79712" y="1268760"/>
            <a:ext cx="482920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sz="6600" dirty="0" smtClean="0">
                <a:latin typeface="Times New Roman" pitchFamily="18" charset="0"/>
                <a:cs typeface="Times New Roman" pitchFamily="18" charset="0"/>
              </a:rPr>
              <a:t>Passive Voice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91680" y="3284984"/>
            <a:ext cx="56323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Author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Bogatyryova T. V.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591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292080" y="2996952"/>
            <a:ext cx="2952328" cy="18002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Passive Voice</a:t>
            </a:r>
            <a:endParaRPr lang="ru-RU" b="1" dirty="0">
              <a:solidFill>
                <a:srgbClr val="92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1560" y="3068960"/>
            <a:ext cx="3024336" cy="165618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Active Voice</a:t>
            </a:r>
            <a:endParaRPr lang="ru-RU" b="1" dirty="0">
              <a:solidFill>
                <a:srgbClr val="92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260648"/>
            <a:ext cx="6872127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In English there are two ways to describe actions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1979712" y="1628800"/>
            <a:ext cx="1296144" cy="1152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940152" y="1628800"/>
            <a:ext cx="1296144" cy="10801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83568" y="5013176"/>
            <a:ext cx="2952328" cy="9541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Действительный залог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92080" y="5013176"/>
            <a:ext cx="3024336" cy="9541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Страдательный залог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636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476673"/>
            <a:ext cx="806489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compare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Somebody </a:t>
            </a:r>
            <a:r>
              <a:rPr lang="en-US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built</a:t>
            </a:r>
            <a:r>
              <a:rPr lang="en-US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this castle in 1512. (active)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Active voice  indicates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that a subject has the semantic function of an actor.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717032"/>
            <a:ext cx="83529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This castle </a:t>
            </a:r>
            <a:r>
              <a:rPr lang="en-US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was built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in 1512. (passive)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Passive voice is a voice that indicates that the subject is the patient or recipient of the action denoted by the verb.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764704"/>
            <a:ext cx="8568952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Somebody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cleans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every day.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(active)</a:t>
            </a:r>
          </a:p>
          <a:p>
            <a:pPr>
              <a:buClr>
                <a:srgbClr val="FFFFCC"/>
              </a:buClr>
              <a:defRPr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subject </a:t>
            </a:r>
            <a:endParaRPr lang="en-US" sz="3200" i="1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endParaRPr lang="en-US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                        is cleaned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every day. </a:t>
            </a:r>
          </a:p>
          <a:p>
            <a:pPr>
              <a:defRPr/>
            </a:pPr>
            <a:endParaRPr lang="en-US" sz="4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(passive)</a:t>
            </a:r>
            <a:endParaRPr lang="ru-RU" sz="4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en-US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The object  of the active verb becomes the subject in the  new sentence.  </a:t>
            </a:r>
            <a:endParaRPr lang="ru-RU" sz="3600" i="1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95936" y="836712"/>
            <a:ext cx="2232248" cy="129614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the room</a:t>
            </a:r>
          </a:p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object</a:t>
            </a:r>
          </a:p>
          <a:p>
            <a:pPr algn="ctr"/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3140968"/>
            <a:ext cx="2808312" cy="115212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The room</a:t>
            </a:r>
          </a:p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subject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 rot="3619595">
            <a:off x="2903572" y="1320193"/>
            <a:ext cx="648072" cy="2337478"/>
          </a:xfrm>
          <a:prstGeom prst="downArrow">
            <a:avLst>
              <a:gd name="adj1" fmla="val 50000"/>
              <a:gd name="adj2" fmla="val 27828"/>
            </a:avLst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692696"/>
            <a:ext cx="828092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We use passive forms when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a) we don`t know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WHO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did it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en-US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The window was broken an hour ago.</a:t>
            </a:r>
          </a:p>
          <a:p>
            <a:pPr>
              <a:defRPr/>
            </a:pP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b) we are interested in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WHAT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happens, not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WHO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it is done by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en-US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His watch was stolen in the street.</a:t>
            </a:r>
          </a:p>
          <a:p>
            <a:pPr>
              <a:defRPr/>
            </a:pP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с)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situation is rather formal.</a:t>
            </a:r>
          </a:p>
          <a:p>
            <a:pPr>
              <a:defRPr/>
            </a:pP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Smoking is not allowed.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9512" y="980728"/>
          <a:ext cx="8856985" cy="5443234"/>
        </p:xfrm>
        <a:graphic>
          <a:graphicData uri="http://schemas.openxmlformats.org/drawingml/2006/table">
            <a:tbl>
              <a:tblPr/>
              <a:tblGrid>
                <a:gridCol w="3135816"/>
                <a:gridCol w="2688260"/>
                <a:gridCol w="3032909"/>
              </a:tblGrid>
              <a:tr h="17548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Present Simple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Past Simple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Future Simple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am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is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are</a:t>
                      </a:r>
                      <a:r>
                        <a:rPr lang="en-US" sz="20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+ V3</a:t>
                      </a:r>
                    </a:p>
                    <a:p>
                      <a:endParaRPr lang="en-US" sz="1200" b="1" baseline="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was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/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were + V3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will be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/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shall be +V3</a:t>
                      </a:r>
                      <a:endParaRPr kumimoji="0" lang="ru-RU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1434" marR="91434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The work </a:t>
                      </a:r>
                      <a:r>
                        <a:rPr lang="en-US" sz="2000" b="1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is done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endParaRPr lang="en-US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The work </a:t>
                      </a:r>
                      <a:r>
                        <a:rPr lang="en-US" sz="2000" b="1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was</a:t>
                      </a:r>
                      <a:r>
                        <a:rPr lang="en-US" sz="2000" b="1" baseline="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done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endParaRPr lang="en-US" sz="12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The work </a:t>
                      </a:r>
                      <a:r>
                        <a:rPr lang="en-US" sz="2000" b="1" baseline="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will be done</a:t>
                      </a:r>
                      <a:r>
                        <a:rPr lang="en-US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858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Present Progressive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Past Progressive</a:t>
                      </a:r>
                    </a:p>
                  </a:txBody>
                  <a:tcPr marL="91434" marR="91434"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is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/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are  being + V3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was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/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were being+V3</a:t>
                      </a:r>
                      <a:endParaRPr kumimoji="0" lang="ru-RU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The work </a:t>
                      </a:r>
                      <a:r>
                        <a:rPr lang="en-US" sz="2000" b="1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is being done</a:t>
                      </a:r>
                      <a:r>
                        <a:rPr lang="en-US" sz="200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 work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was being done</a:t>
                      </a: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91434" marR="91434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8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CC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Present Perfect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CC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en-US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CC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Past Perfect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CC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en-US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CC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Future Perfect</a:t>
                      </a:r>
                    </a:p>
                  </a:txBody>
                  <a:tcPr marL="91434" marR="91434"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have been + V3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had + V3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will have been +V3</a:t>
                      </a:r>
                      <a:endParaRPr kumimoji="0" lang="ru-RU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 work 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has been done</a:t>
                      </a: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 work 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had been done</a:t>
                      </a: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 work 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will have been done.</a:t>
                      </a:r>
                      <a:endParaRPr kumimoji="0" lang="ru-RU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1800" dirty="0">
                        <a:solidFill>
                          <a:srgbClr val="00B0F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15616" y="188640"/>
            <a:ext cx="61355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Forms of Passive Voice ( be+V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вал 12"/>
          <p:cNvSpPr/>
          <p:nvPr/>
        </p:nvSpPr>
        <p:spPr>
          <a:xfrm>
            <a:off x="5505048" y="4363943"/>
            <a:ext cx="846954" cy="430887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1691680" y="4437112"/>
            <a:ext cx="288032" cy="362682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92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76256" y="4023986"/>
            <a:ext cx="1728192" cy="3411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051720" y="4077072"/>
            <a:ext cx="1368152" cy="3411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771800" y="102477"/>
            <a:ext cx="2932784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Prepositions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лако 2"/>
          <p:cNvSpPr/>
          <p:nvPr/>
        </p:nvSpPr>
        <p:spPr>
          <a:xfrm flipH="1">
            <a:off x="1017376" y="1313473"/>
            <a:ext cx="1610408" cy="1008112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920000"/>
                </a:solidFill>
                <a:latin typeface="Times New Roman" pitchFamily="18" charset="0"/>
                <a:cs typeface="Times New Roman" pitchFamily="18" charset="0"/>
              </a:rPr>
              <a:t>by</a:t>
            </a:r>
            <a:endParaRPr lang="ru-RU" sz="3200" b="1" dirty="0">
              <a:solidFill>
                <a:srgbClr val="92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лако 3"/>
          <p:cNvSpPr/>
          <p:nvPr/>
        </p:nvSpPr>
        <p:spPr>
          <a:xfrm>
            <a:off x="6444208" y="1340768"/>
            <a:ext cx="1800200" cy="1080120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920000"/>
                </a:solidFill>
                <a:latin typeface="Times New Roman" pitchFamily="18" charset="0"/>
                <a:cs typeface="Times New Roman" pitchFamily="18" charset="0"/>
              </a:rPr>
              <a:t>with</a:t>
            </a:r>
            <a:endParaRPr lang="ru-RU" sz="3200" b="1" dirty="0">
              <a:solidFill>
                <a:srgbClr val="92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2465601"/>
            <a:ext cx="2664296" cy="83099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If we want to say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who does the action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we use </a:t>
            </a:r>
            <a:r>
              <a:rPr lang="en-US" sz="1600" dirty="0" smtClean="0"/>
              <a:t> </a:t>
            </a:r>
            <a:r>
              <a:rPr lang="en-US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by.</a:t>
            </a:r>
          </a:p>
          <a:p>
            <a:pPr>
              <a:defRPr/>
            </a:pPr>
            <a:r>
              <a:rPr lang="en-US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96136" y="2465601"/>
            <a:ext cx="2736304" cy="83099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If somebody does the action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with the help of instruments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we use  </a:t>
            </a:r>
            <a:r>
              <a:rPr lang="en-US" sz="1600" b="1" dirty="0" smtClean="0">
                <a:solidFill>
                  <a:srgbClr val="FF0000"/>
                </a:solidFill>
              </a:rPr>
              <a:t>with</a:t>
            </a:r>
            <a:endParaRPr lang="ru-RU" sz="16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674834"/>
            <a:ext cx="6696744" cy="441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lnSpc>
                <a:spcPts val="3000"/>
              </a:lnSpc>
            </a:pPr>
            <a:r>
              <a:rPr lang="en-US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Mary painted the fence with a special brush.</a:t>
            </a:r>
            <a:endParaRPr lang="ru-RU" sz="2000" b="1" dirty="0">
              <a:solidFill>
                <a:srgbClr val="05470B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stremianki.ru/published/original-image/w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124744"/>
            <a:ext cx="2157184" cy="20201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39552" y="4005064"/>
            <a:ext cx="30963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The fence was painted</a:t>
            </a:r>
          </a:p>
          <a:p>
            <a:pPr algn="ctr">
              <a:lnSpc>
                <a:spcPts val="3000"/>
              </a:lnSpc>
            </a:pPr>
            <a:r>
              <a:rPr lang="en-US" sz="2000" b="1" dirty="0" smtClean="0">
                <a:solidFill>
                  <a:srgbClr val="920000"/>
                </a:solidFill>
                <a:latin typeface="Times New Roman" pitchFamily="18" charset="0"/>
                <a:cs typeface="Times New Roman" pitchFamily="18" charset="0"/>
              </a:rPr>
              <a:t>      by</a:t>
            </a:r>
            <a:r>
              <a:rPr lang="en-US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Mary. </a:t>
            </a:r>
            <a:endParaRPr lang="ru-RU" sz="2000" b="1" dirty="0">
              <a:solidFill>
                <a:srgbClr val="05470B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22304" y="3933056"/>
            <a:ext cx="401419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2000" b="1" dirty="0">
                <a:solidFill>
                  <a:schemeClr val="tx2"/>
                </a:solidFill>
                <a:latin typeface="Bookman Old Style" pitchFamily="18" charset="0"/>
              </a:rPr>
              <a:t>The fence was painted </a:t>
            </a:r>
            <a:endParaRPr lang="en-US" sz="2000" b="1" dirty="0" smtClean="0">
              <a:solidFill>
                <a:schemeClr val="tx2"/>
              </a:solidFill>
              <a:latin typeface="Bookman Old Style" pitchFamily="18" charset="0"/>
            </a:endParaRPr>
          </a:p>
          <a:p>
            <a:pPr algn="ctr">
              <a:lnSpc>
                <a:spcPts val="3000"/>
              </a:lnSpc>
            </a:pPr>
            <a:r>
              <a:rPr lang="en-US" sz="2000" b="1" dirty="0" smtClean="0">
                <a:solidFill>
                  <a:srgbClr val="920000"/>
                </a:solidFill>
                <a:latin typeface="Bookman Old Style" pitchFamily="18" charset="0"/>
              </a:rPr>
              <a:t>with</a:t>
            </a:r>
            <a:r>
              <a:rPr lang="en-US" sz="2000" b="1" dirty="0" smtClean="0">
                <a:solidFill>
                  <a:srgbClr val="1F497D"/>
                </a:solidFill>
                <a:latin typeface="Bookman Old Style" pitchFamily="18" charset="0"/>
              </a:rPr>
              <a:t> </a:t>
            </a:r>
            <a:r>
              <a:rPr lang="en-US" sz="2000" b="1" dirty="0">
                <a:solidFill>
                  <a:srgbClr val="1F497D"/>
                </a:solidFill>
                <a:latin typeface="Bookman Old Style" pitchFamily="18" charset="0"/>
              </a:rPr>
              <a:t>a special brush.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23528" y="4869160"/>
            <a:ext cx="44644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3000"/>
              </a:lnSpc>
            </a:pPr>
            <a:r>
              <a:rPr lang="en-US" sz="2200" b="1" i="1" dirty="0" smtClean="0">
                <a:latin typeface="Times New Roman" pitchFamily="18" charset="0"/>
                <a:cs typeface="Times New Roman" pitchFamily="18" charset="0"/>
              </a:rPr>
              <a:t>London was completely destroyer by fire in1666.</a:t>
            </a:r>
          </a:p>
          <a:p>
            <a:pPr marL="342900" indent="-342900">
              <a:lnSpc>
                <a:spcPts val="3000"/>
              </a:lnSpc>
            </a:pPr>
            <a:r>
              <a:rPr lang="en-US" sz="2200" b="1" i="1" dirty="0" smtClean="0">
                <a:latin typeface="Times New Roman" pitchFamily="18" charset="0"/>
                <a:cs typeface="Times New Roman" pitchFamily="18" charset="0"/>
              </a:rPr>
              <a:t>Many beautiful museums in London are often visited by tourists.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60032" y="4941168"/>
            <a:ext cx="40679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3000"/>
              </a:lnSpc>
            </a:pPr>
            <a:r>
              <a:rPr lang="en-US" sz="2200" b="1" i="1" dirty="0" smtClean="0">
                <a:latin typeface="Times New Roman" pitchFamily="18" charset="0"/>
                <a:cs typeface="Times New Roman" pitchFamily="18" charset="0"/>
              </a:rPr>
              <a:t>The cheese was cut with a special knife.</a:t>
            </a:r>
          </a:p>
          <a:p>
            <a:pPr marL="342900" indent="-342900">
              <a:lnSpc>
                <a:spcPts val="3000"/>
              </a:lnSpc>
            </a:pPr>
            <a:r>
              <a:rPr lang="en-US" sz="2200" b="1" i="1" dirty="0" smtClean="0">
                <a:latin typeface="Times New Roman" pitchFamily="18" charset="0"/>
                <a:cs typeface="Times New Roman" pitchFamily="18" charset="0"/>
              </a:rPr>
              <a:t>Our furniture is cleaned only with a special substance.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310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102477"/>
            <a:ext cx="540060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Phrasal verbs with prepositions</a:t>
            </a:r>
            <a:endParaRPr lang="ru-RU" sz="2800" b="1" dirty="0"/>
          </a:p>
        </p:txBody>
      </p:sp>
      <p:sp>
        <p:nvSpPr>
          <p:cNvPr id="5" name="Загнутый угол 4"/>
          <p:cNvSpPr/>
          <p:nvPr/>
        </p:nvSpPr>
        <p:spPr>
          <a:xfrm>
            <a:off x="467544" y="1340768"/>
            <a:ext cx="3600400" cy="4824536"/>
          </a:xfrm>
          <a:prstGeom prst="foldedCorner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 smtClean="0">
              <a:solidFill>
                <a:srgbClr val="C00000"/>
              </a:solidFill>
            </a:endParaRPr>
          </a:p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hear of</a:t>
            </a:r>
          </a:p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pay attention to</a:t>
            </a:r>
          </a:p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take care of</a:t>
            </a:r>
          </a:p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laugh at</a:t>
            </a:r>
          </a:p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look at</a:t>
            </a:r>
          </a:p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look after</a:t>
            </a:r>
          </a:p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look for</a:t>
            </a:r>
          </a:p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listen to</a:t>
            </a:r>
          </a:p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make fun of</a:t>
            </a:r>
          </a:p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rely on</a:t>
            </a:r>
          </a:p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depend on</a:t>
            </a:r>
          </a:p>
        </p:txBody>
      </p:sp>
      <p:sp>
        <p:nvSpPr>
          <p:cNvPr id="6" name="Загнутый угол 5"/>
          <p:cNvSpPr/>
          <p:nvPr/>
        </p:nvSpPr>
        <p:spPr>
          <a:xfrm>
            <a:off x="4932040" y="1340768"/>
            <a:ext cx="3672408" cy="4896544"/>
          </a:xfrm>
          <a:prstGeom prst="foldedCorner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 smtClean="0">
              <a:solidFill>
                <a:srgbClr val="C00000"/>
              </a:solidFill>
            </a:endParaRPr>
          </a:p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send 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for</a:t>
            </a:r>
          </a:p>
          <a:p>
            <a:pPr algn="ctr"/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speak of/about</a:t>
            </a:r>
          </a:p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talk about</a:t>
            </a:r>
          </a:p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think of</a:t>
            </a:r>
          </a:p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provide for</a:t>
            </a:r>
          </a:p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explain to</a:t>
            </a:r>
          </a:p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pay for</a:t>
            </a:r>
          </a:p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be rich in</a:t>
            </a:r>
          </a:p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be proud of/ take pride in</a:t>
            </a:r>
          </a:p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be responsible for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2" y="764704"/>
            <a:ext cx="8337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Don’t forget to use prepositions after these verbs in Passive Voice.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972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836712"/>
            <a:ext cx="745232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Recourses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http://www-01.sil.org/linguistics/GlossaryOfLinguisticTerms/WhatIsPassiveVoice.htm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English Grammar in Use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   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R. Murphy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Enjoy English- 7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Биболетова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М. З.,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Трубанёва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Н. Н.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920</TotalTime>
  <Words>493</Words>
  <Application>Microsoft Office PowerPoint</Application>
  <PresentationFormat>Экран (4:3)</PresentationFormat>
  <Paragraphs>122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Present Perfect Tense</dc:title>
  <dc:creator>user</dc:creator>
  <cp:lastModifiedBy>Мама</cp:lastModifiedBy>
  <cp:revision>126</cp:revision>
  <dcterms:created xsi:type="dcterms:W3CDTF">2011-06-07T13:20:39Z</dcterms:created>
  <dcterms:modified xsi:type="dcterms:W3CDTF">2013-05-11T18:22:51Z</dcterms:modified>
</cp:coreProperties>
</file>