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696" r:id="rId2"/>
  </p:sldMasterIdLst>
  <p:sldIdLst>
    <p:sldId id="268"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582"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12.08.2012</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12.08.2012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12.08.2012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12.08.2012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12.08.2012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12.08.2012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12.08.2012</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12.08.2012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12.08.2012</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12.08.2012</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12.08.2012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12.08.2012</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12.08.2012</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12.08.2012</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12.08.2012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12.08.2012</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12.08.2012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500043"/>
            <a:ext cx="7772400" cy="3643337"/>
          </a:xfrm>
        </p:spPr>
        <p:txBody>
          <a:bodyPr>
            <a:normAutofit/>
          </a:bodyPr>
          <a:lstStyle/>
          <a:p>
            <a:pPr algn="ctr"/>
            <a:r>
              <a:rPr lang="ru-RU" dirty="0" smtClean="0">
                <a:solidFill>
                  <a:schemeClr val="accent4">
                    <a:lumMod val="75000"/>
                  </a:schemeClr>
                </a:solidFill>
                <a:latin typeface="Times New Roman" pitchFamily="18" charset="0"/>
                <a:cs typeface="Times New Roman" pitchFamily="18" charset="0"/>
              </a:rPr>
              <a:t/>
            </a:r>
            <a:br>
              <a:rPr lang="ru-RU" dirty="0" smtClean="0">
                <a:solidFill>
                  <a:schemeClr val="accent4">
                    <a:lumMod val="75000"/>
                  </a:schemeClr>
                </a:solidFill>
                <a:latin typeface="Times New Roman" pitchFamily="18" charset="0"/>
                <a:cs typeface="Times New Roman" pitchFamily="18" charset="0"/>
              </a:rPr>
            </a:br>
            <a:r>
              <a:rPr lang="ru-RU" dirty="0" smtClean="0">
                <a:solidFill>
                  <a:schemeClr val="accent4">
                    <a:lumMod val="75000"/>
                  </a:schemeClr>
                </a:solidFill>
                <a:latin typeface="Times New Roman" pitchFamily="18" charset="0"/>
                <a:cs typeface="Times New Roman" pitchFamily="18" charset="0"/>
              </a:rPr>
              <a:t/>
            </a:r>
            <a:br>
              <a:rPr lang="ru-RU" dirty="0" smtClean="0">
                <a:solidFill>
                  <a:schemeClr val="accent4">
                    <a:lumMod val="75000"/>
                  </a:schemeClr>
                </a:solidFill>
                <a:latin typeface="Times New Roman" pitchFamily="18" charset="0"/>
                <a:cs typeface="Times New Roman" pitchFamily="18" charset="0"/>
              </a:rPr>
            </a:br>
            <a:r>
              <a:rPr lang="ru-RU" dirty="0" smtClean="0">
                <a:solidFill>
                  <a:schemeClr val="accent4">
                    <a:lumMod val="75000"/>
                  </a:schemeClr>
                </a:solidFill>
                <a:latin typeface="Times New Roman" pitchFamily="18" charset="0"/>
                <a:cs typeface="Times New Roman" pitchFamily="18" charset="0"/>
              </a:rPr>
              <a:t> “</a:t>
            </a:r>
            <a:r>
              <a:rPr lang="en-US" b="1" dirty="0" smtClean="0">
                <a:solidFill>
                  <a:schemeClr val="accent2"/>
                </a:solidFill>
                <a:latin typeface="Times New Roman" pitchFamily="18" charset="0"/>
                <a:cs typeface="Times New Roman" pitchFamily="18" charset="0"/>
              </a:rPr>
              <a:t>Borodino: the 200th Anniversary</a:t>
            </a:r>
            <a:r>
              <a:rPr lang="ru-RU" dirty="0" smtClean="0">
                <a:solidFill>
                  <a:schemeClr val="accent4">
                    <a:lumMod val="75000"/>
                  </a:schemeClr>
                </a:solidFill>
                <a:latin typeface="Times New Roman" pitchFamily="18" charset="0"/>
                <a:cs typeface="Times New Roman" pitchFamily="18" charset="0"/>
              </a:rPr>
              <a:t>”</a:t>
            </a:r>
            <a:r>
              <a:rPr lang="ru-RU" dirty="0" smtClean="0">
                <a:solidFill>
                  <a:schemeClr val="accent2">
                    <a:lumMod val="75000"/>
                  </a:schemeClr>
                </a:solidFill>
                <a:latin typeface="Times New Roman" pitchFamily="18" charset="0"/>
                <a:cs typeface="Times New Roman" pitchFamily="18" charset="0"/>
              </a:rPr>
              <a:t/>
            </a:r>
            <a:br>
              <a:rPr lang="ru-RU" dirty="0" smtClean="0">
                <a:solidFill>
                  <a:schemeClr val="accent2">
                    <a:lumMod val="75000"/>
                  </a:schemeClr>
                </a:solidFill>
                <a:latin typeface="Times New Roman" pitchFamily="18" charset="0"/>
                <a:cs typeface="Times New Roman" pitchFamily="18" charset="0"/>
              </a:rPr>
            </a:br>
            <a:endParaRPr lang="ru-RU" dirty="0"/>
          </a:p>
        </p:txBody>
      </p:sp>
      <p:sp>
        <p:nvSpPr>
          <p:cNvPr id="3" name="Подзаголовок 2"/>
          <p:cNvSpPr>
            <a:spLocks noGrp="1"/>
          </p:cNvSpPr>
          <p:nvPr>
            <p:ph type="subTitle" idx="1"/>
          </p:nvPr>
        </p:nvSpPr>
        <p:spPr>
          <a:xfrm>
            <a:off x="1371600" y="4929198"/>
            <a:ext cx="6400800" cy="1428760"/>
          </a:xfrm>
        </p:spPr>
        <p:txBody>
          <a:bodyPr>
            <a:normAutofit/>
          </a:bodyPr>
          <a:lstStyle/>
          <a:p>
            <a:r>
              <a:rPr lang="ru-RU" sz="2400" dirty="0" err="1" smtClean="0">
                <a:solidFill>
                  <a:srgbClr val="7030A0"/>
                </a:solidFill>
                <a:latin typeface="Times New Roman" pitchFamily="18" charset="0"/>
                <a:cs typeface="Times New Roman" pitchFamily="18" charset="0"/>
              </a:rPr>
              <a:t>Атаян</a:t>
            </a:r>
            <a:r>
              <a:rPr lang="ru-RU" sz="2400" dirty="0" smtClean="0">
                <a:solidFill>
                  <a:srgbClr val="7030A0"/>
                </a:solidFill>
                <a:latin typeface="Times New Roman" pitchFamily="18" charset="0"/>
                <a:cs typeface="Times New Roman" pitchFamily="18" charset="0"/>
              </a:rPr>
              <a:t> </a:t>
            </a:r>
            <a:r>
              <a:rPr lang="ru-RU" sz="2400" dirty="0" err="1" smtClean="0">
                <a:solidFill>
                  <a:srgbClr val="7030A0"/>
                </a:solidFill>
                <a:latin typeface="Times New Roman" pitchFamily="18" charset="0"/>
                <a:cs typeface="Times New Roman" pitchFamily="18" charset="0"/>
              </a:rPr>
              <a:t>Лусине</a:t>
            </a:r>
            <a:r>
              <a:rPr lang="ru-RU" sz="2400" dirty="0" smtClean="0">
                <a:solidFill>
                  <a:srgbClr val="7030A0"/>
                </a:solidFill>
                <a:latin typeface="Times New Roman" pitchFamily="18" charset="0"/>
                <a:cs typeface="Times New Roman" pitchFamily="18" charset="0"/>
              </a:rPr>
              <a:t> </a:t>
            </a:r>
            <a:r>
              <a:rPr lang="ru-RU" sz="2400" dirty="0" err="1" smtClean="0">
                <a:solidFill>
                  <a:srgbClr val="7030A0"/>
                </a:solidFill>
                <a:latin typeface="Times New Roman" pitchFamily="18" charset="0"/>
                <a:cs typeface="Times New Roman" pitchFamily="18" charset="0"/>
              </a:rPr>
              <a:t>Багатуровна</a:t>
            </a:r>
            <a:endParaRPr lang="ru-RU" sz="2400" dirty="0" smtClean="0">
              <a:solidFill>
                <a:srgbClr val="7030A0"/>
              </a:solidFill>
              <a:latin typeface="Times New Roman" pitchFamily="18" charset="0"/>
              <a:cs typeface="Times New Roman" pitchFamily="18" charset="0"/>
            </a:endParaRPr>
          </a:p>
          <a:p>
            <a:r>
              <a:rPr lang="ru-RU" sz="2400" dirty="0" smtClean="0">
                <a:solidFill>
                  <a:srgbClr val="7030A0"/>
                </a:solidFill>
                <a:latin typeface="Times New Roman" pitchFamily="18" charset="0"/>
                <a:cs typeface="Times New Roman" pitchFamily="18" charset="0"/>
              </a:rPr>
              <a:t>МАОУ СОШ № 1</a:t>
            </a:r>
          </a:p>
          <a:p>
            <a:r>
              <a:rPr lang="ru-RU" sz="2400" dirty="0" smtClean="0">
                <a:solidFill>
                  <a:srgbClr val="7030A0"/>
                </a:solidFill>
                <a:latin typeface="Times New Roman" pitchFamily="18" charset="0"/>
                <a:cs typeface="Times New Roman" pitchFamily="18" charset="0"/>
              </a:rPr>
              <a:t>г.Курганинск, Краснодарский край</a:t>
            </a:r>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1357322"/>
          </a:xfrm>
        </p:spPr>
        <p:txBody>
          <a:bodyPr>
            <a:normAutofit fontScale="90000"/>
          </a:bodyPr>
          <a:lstStyle/>
          <a:p>
            <a:r>
              <a:rPr lang="en-US" sz="2000" b="1" dirty="0" smtClean="0">
                <a:solidFill>
                  <a:schemeClr val="accent6">
                    <a:lumMod val="50000"/>
                  </a:schemeClr>
                </a:solidFill>
                <a:latin typeface="Times New Roman" pitchFamily="18" charset="0"/>
                <a:cs typeface="Times New Roman" pitchFamily="18" charset="0"/>
              </a:rPr>
              <a:t>“The Battle of Borodino” Take words from the box and insert them into the text in their correct form“</a:t>
            </a:r>
            <a:r>
              <a:rPr lang="en-US" sz="1800" dirty="0" smtClean="0"/>
              <a:t/>
            </a:r>
            <a:br>
              <a:rPr lang="en-US" sz="1800" dirty="0" smtClean="0"/>
            </a:br>
            <a:r>
              <a:rPr lang="en-US" sz="2000" dirty="0" smtClean="0">
                <a:latin typeface="Times New Roman" pitchFamily="18" charset="0"/>
                <a:cs typeface="Times New Roman" pitchFamily="18" charset="0"/>
              </a:rPr>
              <a:t>1)to be       3) to  involve         5) to lose        7)to close    9) to conduct                                            </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2)blood     4) to attack            6) to  kill          8) he            10) to lose            </a:t>
            </a:r>
            <a:br>
              <a:rPr lang="en-US" sz="2000" dirty="0" smtClean="0">
                <a:latin typeface="Times New Roman" pitchFamily="18" charset="0"/>
                <a:cs typeface="Times New Roman" pitchFamily="18" charset="0"/>
              </a:rPr>
            </a:br>
            <a:r>
              <a:rPr lang="en-US" sz="2000" dirty="0" smtClean="0">
                <a:latin typeface="Times New Roman" pitchFamily="18" charset="0"/>
                <a:cs typeface="Times New Roman" pitchFamily="18" charset="0"/>
              </a:rPr>
              <a:t> 11) to allow </a:t>
            </a:r>
            <a:endParaRPr lang="ru-RU" sz="2000" b="1"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571612"/>
            <a:ext cx="8229600" cy="4929222"/>
          </a:xfrm>
        </p:spPr>
        <p:txBody>
          <a:bodyPr>
            <a:normAutofit fontScale="55000" lnSpcReduction="20000"/>
          </a:bodyPr>
          <a:lstStyle/>
          <a:p>
            <a:pPr>
              <a:buNone/>
            </a:pPr>
            <a:r>
              <a:rPr lang="ru-RU" dirty="0" smtClean="0">
                <a:latin typeface="Times New Roman" pitchFamily="18" charset="0"/>
                <a:cs typeface="Times New Roman" pitchFamily="18" charset="0"/>
              </a:rPr>
              <a:t>        </a:t>
            </a: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The Battle of Borodino , fought on September 7, 1812, …(1) the largest and … (2) single-day action of the French invasion of Russia and all Napoleonic Wars, … (3) more than 250,000 troops and resulting in at least 70,000 casualties. The French Grande </a:t>
            </a:r>
            <a:r>
              <a:rPr lang="en-US" dirty="0" err="1" smtClean="0">
                <a:latin typeface="Times New Roman" pitchFamily="18" charset="0"/>
                <a:cs typeface="Times New Roman" pitchFamily="18" charset="0"/>
              </a:rPr>
              <a:t>Armée</a:t>
            </a:r>
            <a:r>
              <a:rPr lang="en-US" dirty="0" smtClean="0">
                <a:latin typeface="Times New Roman" pitchFamily="18" charset="0"/>
                <a:cs typeface="Times New Roman" pitchFamily="18" charset="0"/>
              </a:rPr>
              <a:t> under Emperor Napoleon I … (4) the Imperial Russian Army of General Mikhail Kutuzov near the village of Borodino, west of the town of </a:t>
            </a:r>
            <a:r>
              <a:rPr lang="en-US" dirty="0" err="1" smtClean="0">
                <a:latin typeface="Times New Roman" pitchFamily="18" charset="0"/>
                <a:cs typeface="Times New Roman" pitchFamily="18" charset="0"/>
              </a:rPr>
              <a:t>Mozhaysk</a:t>
            </a:r>
            <a:r>
              <a:rPr lang="en-US" dirty="0" smtClean="0">
                <a:latin typeface="Times New Roman" pitchFamily="18" charset="0"/>
                <a:cs typeface="Times New Roman" pitchFamily="18" charset="0"/>
              </a:rPr>
              <a:t>, and eventually captured the main positions on the battlefield, but failed to destroy the Russian army despite heavy… (5). About a third of Napoleon's soldiers … (6) or wounded; Russian losses were also heavy, but her casualties could be replaced since large forces of militia were already with the Russian Army and replacement depots which … (7) by had already been gathering and training troops.</a:t>
            </a:r>
            <a:endParaRPr lang="ru-RU" dirty="0" smtClean="0">
              <a:latin typeface="Times New Roman" pitchFamily="18" charset="0"/>
              <a:cs typeface="Times New Roman" pitchFamily="18" charset="0"/>
            </a:endParaRPr>
          </a:p>
          <a:p>
            <a:pPr>
              <a:buNone/>
            </a:pPr>
            <a:r>
              <a:rPr lang="ru-RU"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The battle itself ended with the Russian Army out of position. The state of exhaustion of the French forces and lack of information on the Russian Army's condition led Napoleon to remain on the battlefield with … (8) army instead of the forced pursuit that had marked other campaigns that he … (9) in the past. The entirety of Napoleon's Imperial Guard, however, was still available to his disposition and in refusing to implement it he … (10) his singular chance to destroy the Russian army. The battle at Borodino was a pivotal point in the campaign, as it was the last offensive action fought by Napoleon in Russia. By withdrawing, the Russian army preserved its combat strength, eventually … (11) it to force Napoleon out of the country.</a:t>
            </a:r>
            <a:endParaRPr lang="ru-RU" dirty="0" smtClean="0">
              <a:latin typeface="Times New Roman" pitchFamily="18" charset="0"/>
              <a:cs typeface="Times New Roman" pitchFamily="18" charset="0"/>
            </a:endParaRPr>
          </a:p>
          <a:p>
            <a:pPr>
              <a:buNone/>
            </a:pPr>
            <a:endParaRPr lang="ru-RU" sz="3800" dirty="0">
              <a:latin typeface="Times New Roman" pitchFamily="18" charset="0"/>
              <a:cs typeface="Times New Roman"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noAutofit/>
          </a:bodyPr>
          <a:lstStyle/>
          <a:p>
            <a:r>
              <a:rPr lang="en-US" sz="2800" dirty="0" smtClean="0">
                <a:solidFill>
                  <a:srgbClr val="00B050"/>
                </a:solidFill>
                <a:latin typeface="Times New Roman" pitchFamily="18" charset="0"/>
                <a:cs typeface="Times New Roman" pitchFamily="18" charset="0"/>
              </a:rPr>
              <a:t>There are some questions with four answers, choose the right variant.</a:t>
            </a:r>
            <a:endParaRPr lang="ru-RU" sz="2800" dirty="0">
              <a:solidFill>
                <a:srgbClr val="00B050"/>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214422"/>
            <a:ext cx="8229600" cy="4911741"/>
          </a:xfrm>
        </p:spPr>
        <p:txBody>
          <a:bodyPr>
            <a:noAutofit/>
          </a:bodyPr>
          <a:lstStyle/>
          <a:p>
            <a:pPr>
              <a:buNone/>
            </a:pPr>
            <a:r>
              <a:rPr lang="en-US" sz="2200" dirty="0" smtClean="0">
                <a:latin typeface="Times New Roman" pitchFamily="18" charset="0"/>
                <a:cs typeface="Times New Roman" pitchFamily="18" charset="0"/>
              </a:rPr>
              <a:t>  </a:t>
            </a:r>
            <a:r>
              <a:rPr lang="en-US" sz="2000" dirty="0" smtClean="0"/>
              <a:t>1.When did the French Grande </a:t>
            </a:r>
            <a:r>
              <a:rPr lang="en-US" sz="2000" dirty="0" err="1" smtClean="0"/>
              <a:t>Armée</a:t>
            </a:r>
            <a:r>
              <a:rPr lang="en-US" sz="2000" dirty="0" smtClean="0"/>
              <a:t> begin its invasion of Russia?</a:t>
            </a:r>
            <a:endParaRPr lang="ru-RU" sz="2000" dirty="0" smtClean="0"/>
          </a:p>
          <a:p>
            <a:pPr>
              <a:buNone/>
            </a:pPr>
            <a:r>
              <a:rPr lang="ru-RU" sz="2000" dirty="0" smtClean="0"/>
              <a:t>       А</a:t>
            </a:r>
            <a:r>
              <a:rPr lang="en-US" sz="2000" dirty="0" smtClean="0"/>
              <a:t>.)  June  1812 .        B.)  July  1812    C.) August  1812     D.) September  1812   </a:t>
            </a:r>
            <a:endParaRPr lang="ru-RU" sz="2000" dirty="0" smtClean="0"/>
          </a:p>
          <a:p>
            <a:pPr>
              <a:buNone/>
            </a:pPr>
            <a:r>
              <a:rPr lang="en-US" sz="2000" dirty="0" smtClean="0"/>
              <a:t>  2. Which is the correct date for the Battle of Borodino?</a:t>
            </a:r>
            <a:endParaRPr lang="ru-RU" sz="2000" dirty="0" smtClean="0"/>
          </a:p>
          <a:p>
            <a:pPr>
              <a:buNone/>
            </a:pPr>
            <a:r>
              <a:rPr lang="en-US" sz="2000" dirty="0" smtClean="0"/>
              <a:t>      </a:t>
            </a:r>
            <a:r>
              <a:rPr lang="ru-RU" sz="2000" dirty="0" smtClean="0"/>
              <a:t>А</a:t>
            </a:r>
            <a:r>
              <a:rPr lang="en-US" sz="2000" dirty="0" smtClean="0"/>
              <a:t>)  26 August 1812                  B) 5 October  1812        C)  1 September  1812          D)25 December  1812 </a:t>
            </a:r>
          </a:p>
          <a:p>
            <a:pPr>
              <a:buNone/>
            </a:pPr>
            <a:r>
              <a:rPr lang="en-US" sz="2000" dirty="0" smtClean="0"/>
              <a:t>  3.Tell the place of the three-day “Battle of Nations” in 1813 where Napoleon’s troops were defeated?</a:t>
            </a:r>
            <a:endParaRPr lang="ru-RU" sz="2000" dirty="0" smtClean="0"/>
          </a:p>
          <a:p>
            <a:pPr>
              <a:buNone/>
            </a:pPr>
            <a:r>
              <a:rPr lang="en-US" sz="2000" dirty="0" smtClean="0"/>
              <a:t>      A) near Berlin   B) near Austerlitz        C) at Leipzig              D) near  Waterloo</a:t>
            </a:r>
            <a:endParaRPr lang="ru-RU" sz="2000" dirty="0" smtClean="0"/>
          </a:p>
          <a:p>
            <a:pPr>
              <a:buNone/>
            </a:pPr>
            <a:r>
              <a:rPr lang="en-US" sz="2000" dirty="0" smtClean="0"/>
              <a:t>  4. How much time did the Battle last?</a:t>
            </a:r>
            <a:endParaRPr lang="ru-RU" sz="2000" dirty="0" smtClean="0"/>
          </a:p>
          <a:p>
            <a:pPr>
              <a:buNone/>
            </a:pPr>
            <a:r>
              <a:rPr lang="en-US" sz="2000" dirty="0" smtClean="0"/>
              <a:t>      A) 5hours                  B) 12 hours           C)  9 hours                 D) 10 hours</a:t>
            </a:r>
            <a:endParaRPr lang="ru-RU" sz="2000" dirty="0" smtClean="0"/>
          </a:p>
          <a:p>
            <a:pPr>
              <a:buNone/>
            </a:pPr>
            <a:r>
              <a:rPr lang="en-US" sz="2000" dirty="0" smtClean="0"/>
              <a:t>  5.How many casualties were there?</a:t>
            </a:r>
            <a:endParaRPr lang="ru-RU" sz="2000" dirty="0" smtClean="0"/>
          </a:p>
          <a:p>
            <a:pPr>
              <a:buNone/>
            </a:pPr>
            <a:r>
              <a:rPr lang="en-US" sz="2000" dirty="0" smtClean="0"/>
              <a:t>      A) 30,000                  B) 40,000              C)  250,000           D) 70,000</a:t>
            </a:r>
            <a:endParaRPr lang="ru-RU" sz="2000" dirty="0" smtClean="0"/>
          </a:p>
          <a:p>
            <a:pPr>
              <a:buNone/>
            </a:pPr>
            <a:endParaRPr lang="ru-RU" sz="2000"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Kutuzovborodino.jpg"/>
          <p:cNvPicPr>
            <a:picLocks noChangeAspect="1"/>
          </p:cNvPicPr>
          <p:nvPr/>
        </p:nvPicPr>
        <p:blipFill>
          <a:blip r:embed="rId2"/>
          <a:stretch>
            <a:fillRect/>
          </a:stretch>
        </p:blipFill>
        <p:spPr>
          <a:xfrm>
            <a:off x="1714480" y="214290"/>
            <a:ext cx="6000792" cy="5295826"/>
          </a:xfrm>
          <a:prstGeom prst="rect">
            <a:avLst/>
          </a:prstGeom>
        </p:spPr>
      </p:pic>
      <p:sp>
        <p:nvSpPr>
          <p:cNvPr id="2" name="Заголовок 1"/>
          <p:cNvSpPr>
            <a:spLocks noGrp="1"/>
          </p:cNvSpPr>
          <p:nvPr>
            <p:ph type="ctrTitle"/>
          </p:nvPr>
        </p:nvSpPr>
        <p:spPr>
          <a:xfrm>
            <a:off x="685800" y="214290"/>
            <a:ext cx="7772400" cy="3386161"/>
          </a:xfrm>
        </p:spPr>
        <p:txBody>
          <a:bodyPr>
            <a:normAutofit/>
          </a:bodyPr>
          <a:lstStyle/>
          <a:p>
            <a:r>
              <a:rPr lang="ru-RU" sz="3600" dirty="0" smtClean="0">
                <a:solidFill>
                  <a:schemeClr val="accent3"/>
                </a:solidFill>
                <a:latin typeface="Times New Roman" pitchFamily="18" charset="0"/>
                <a:cs typeface="Times New Roman" pitchFamily="18" charset="0"/>
              </a:rPr>
              <a:t/>
            </a:r>
            <a:br>
              <a:rPr lang="ru-RU" sz="3600" dirty="0" smtClean="0">
                <a:solidFill>
                  <a:schemeClr val="accent3"/>
                </a:solidFill>
                <a:latin typeface="Times New Roman" pitchFamily="18" charset="0"/>
                <a:cs typeface="Times New Roman" pitchFamily="18" charset="0"/>
              </a:rPr>
            </a:br>
            <a:endParaRPr lang="ru-RU" sz="3600" dirty="0">
              <a:solidFill>
                <a:schemeClr val="accent2">
                  <a:lumMod val="75000"/>
                </a:schemeClr>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371600" y="5572140"/>
            <a:ext cx="6400800" cy="1000132"/>
          </a:xfrm>
        </p:spPr>
        <p:txBody>
          <a:bodyPr>
            <a:normAutofit/>
          </a:bodyPr>
          <a:lstStyle/>
          <a:p>
            <a:r>
              <a:rPr lang="en-US" b="1" dirty="0" smtClean="0">
                <a:solidFill>
                  <a:srgbClr val="C00000"/>
                </a:solidFill>
                <a:latin typeface="Times New Roman" pitchFamily="18" charset="0"/>
                <a:cs typeface="Times New Roman" pitchFamily="18" charset="0"/>
              </a:rPr>
              <a:t>The Battle of Borodino</a:t>
            </a:r>
            <a:r>
              <a:rPr lang="ru-RU" b="1" dirty="0" smtClean="0">
                <a:solidFill>
                  <a:srgbClr val="C00000"/>
                </a:solidFill>
                <a:latin typeface="Times New Roman" pitchFamily="18" charset="0"/>
                <a:cs typeface="Times New Roman" pitchFamily="18" charset="0"/>
              </a:rPr>
              <a:t> </a:t>
            </a:r>
            <a:r>
              <a:rPr lang="en-US" b="1" dirty="0" smtClean="0">
                <a:solidFill>
                  <a:srgbClr val="C00000"/>
                </a:solidFill>
                <a:latin typeface="Times New Roman" pitchFamily="18" charset="0"/>
                <a:cs typeface="Times New Roman" pitchFamily="18" charset="0"/>
              </a:rPr>
              <a:t>1812</a:t>
            </a:r>
            <a:endParaRPr lang="ru-RU" b="1" dirty="0" smtClean="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a:solidFill>
                  <a:srgbClr val="FF0000"/>
                </a:solidFill>
                <a:latin typeface="Times New Roman" pitchFamily="18" charset="0"/>
                <a:cs typeface="Times New Roman" pitchFamily="18" charset="0"/>
              </a:rPr>
              <a:t>Please, match the first column with the second one and the third one (transcription with the words and translation)</a:t>
            </a:r>
            <a:endParaRPr lang="ru-RU" sz="2400" dirty="0">
              <a:solidFill>
                <a:srgbClr val="FF000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r>
              <a:rPr lang="en-US" sz="2400" dirty="0">
                <a:latin typeface="Times New Roman" pitchFamily="18" charset="0"/>
                <a:cs typeface="Times New Roman" pitchFamily="18" charset="0"/>
              </a:rPr>
              <a:t>1. Borodino           </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a) </a:t>
            </a:r>
            <a:r>
              <a:rPr lang="en-US" sz="24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enəmi</a:t>
            </a:r>
            <a:r>
              <a:rPr lang="en-US" sz="24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a) </a:t>
            </a:r>
            <a:r>
              <a:rPr lang="ru-RU" sz="2400" dirty="0" smtClean="0">
                <a:latin typeface="Times New Roman" pitchFamily="18" charset="0"/>
                <a:cs typeface="Times New Roman" pitchFamily="18" charset="0"/>
              </a:rPr>
              <a:t>сражение</a:t>
            </a: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a:p>
            <a:r>
              <a:rPr lang="en-US" sz="2400" dirty="0">
                <a:latin typeface="Times New Roman" pitchFamily="18" charset="0"/>
                <a:cs typeface="Times New Roman" pitchFamily="18" charset="0"/>
              </a:rPr>
              <a:t>2.General              </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b</a:t>
            </a:r>
            <a:r>
              <a:rPr lang="en-US" sz="24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bætl</a:t>
            </a:r>
            <a:r>
              <a:rPr lang="en-US" sz="24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b</a:t>
            </a: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солдат</a:t>
            </a:r>
            <a:r>
              <a:rPr lang="en-US" sz="240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a:p>
            <a:r>
              <a:rPr lang="en-US" sz="2400" dirty="0">
                <a:latin typeface="Times New Roman" pitchFamily="18" charset="0"/>
                <a:cs typeface="Times New Roman" pitchFamily="18" charset="0"/>
              </a:rPr>
              <a:t>3.Redoubt              </a:t>
            </a:r>
            <a:r>
              <a:rPr lang="en-US" sz="2400" dirty="0" smtClean="0">
                <a:latin typeface="Times New Roman" pitchFamily="18" charset="0"/>
                <a:cs typeface="Times New Roman" pitchFamily="18" charset="0"/>
              </a:rPr>
              <a:t>  c)</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[b</a:t>
            </a:r>
            <a:r>
              <a:rPr lang="ru-RU" sz="2400" dirty="0" err="1" smtClean="0">
                <a:latin typeface="Times New Roman" pitchFamily="18" charset="0"/>
                <a:cs typeface="Times New Roman" pitchFamily="18" charset="0"/>
              </a:rPr>
              <a:t>ɒ</a:t>
            </a:r>
            <a:r>
              <a:rPr lang="en-US" sz="2400" dirty="0" smtClean="0">
                <a:latin typeface="Times New Roman" pitchFamily="18" charset="0"/>
                <a:cs typeface="Times New Roman" pitchFamily="18" charset="0"/>
              </a:rPr>
              <a:t>r</a:t>
            </a:r>
            <a:r>
              <a:rPr lang="ru-RU" sz="2400" dirty="0" err="1" smtClean="0">
                <a:latin typeface="Times New Roman" pitchFamily="18" charset="0"/>
                <a:cs typeface="Times New Roman" pitchFamily="18" charset="0"/>
              </a:rPr>
              <a:t>ə'</a:t>
            </a:r>
            <a:r>
              <a:rPr lang="en-US" sz="2400" dirty="0" err="1" smtClean="0">
                <a:latin typeface="Times New Roman" pitchFamily="18" charset="0"/>
                <a:cs typeface="Times New Roman" pitchFamily="18" charset="0"/>
              </a:rPr>
              <a:t>di</a:t>
            </a:r>
            <a:r>
              <a:rPr lang="ru-RU" sz="24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n</a:t>
            </a:r>
            <a:r>
              <a:rPr lang="ru-RU" sz="2400" dirty="0" err="1" smtClean="0">
                <a:latin typeface="Times New Roman" pitchFamily="18" charset="0"/>
                <a:cs typeface="Times New Roman" pitchFamily="18" charset="0"/>
              </a:rPr>
              <a:t>əʊ</a:t>
            </a:r>
            <a:r>
              <a:rPr lang="en-US" sz="24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     с</a:t>
            </a: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генерал</a:t>
            </a:r>
            <a:r>
              <a:rPr lang="en-US" sz="240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a:p>
            <a:r>
              <a:rPr lang="en-US" sz="2400" dirty="0">
                <a:latin typeface="Times New Roman" pitchFamily="18" charset="0"/>
                <a:cs typeface="Times New Roman" pitchFamily="18" charset="0"/>
              </a:rPr>
              <a:t>4.Battle                    </a:t>
            </a:r>
            <a:r>
              <a:rPr lang="en-US" sz="2400" dirty="0" smtClean="0">
                <a:latin typeface="Times New Roman" pitchFamily="18" charset="0"/>
                <a:cs typeface="Times New Roman" pitchFamily="18" charset="0"/>
              </a:rPr>
              <a:t>d)</a:t>
            </a:r>
            <a:r>
              <a:rPr lang="ru-RU"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səuld</a:t>
            </a:r>
            <a:r>
              <a:rPr lang="ru-RU" sz="2400" dirty="0" err="1" smtClean="0">
                <a:latin typeface="Times New Roman" pitchFamily="18" charset="0"/>
                <a:cs typeface="Times New Roman" pitchFamily="18" charset="0"/>
              </a:rPr>
              <a:t>з</a:t>
            </a:r>
            <a:r>
              <a:rPr lang="en-US" sz="2400" dirty="0" smtClean="0">
                <a:latin typeface="Times New Roman" pitchFamily="18" charset="0"/>
                <a:cs typeface="Times New Roman" pitchFamily="18" charset="0"/>
              </a:rPr>
              <a:t>ə]</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d</a:t>
            </a: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враг           </a:t>
            </a:r>
            <a:r>
              <a:rPr lang="en-US" sz="240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a:p>
            <a:r>
              <a:rPr lang="en-US" sz="2400" dirty="0">
                <a:latin typeface="Times New Roman" pitchFamily="18" charset="0"/>
                <a:cs typeface="Times New Roman" pitchFamily="18" charset="0"/>
              </a:rPr>
              <a:t>5.Enemy   </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e) </a:t>
            </a:r>
            <a:r>
              <a:rPr lang="en-US" sz="2400" dirty="0" smtClean="0">
                <a:latin typeface="Times New Roman" pitchFamily="18" charset="0"/>
                <a:cs typeface="Times New Roman" pitchFamily="18" charset="0"/>
              </a:rPr>
              <a:t>['d</a:t>
            </a:r>
            <a:r>
              <a:rPr lang="ru-RU" sz="2400" dirty="0" err="1" smtClean="0">
                <a:latin typeface="Times New Roman" pitchFamily="18" charset="0"/>
                <a:cs typeface="Times New Roman" pitchFamily="18" charset="0"/>
              </a:rPr>
              <a:t>з</a:t>
            </a:r>
            <a:r>
              <a:rPr lang="en-US" sz="2400" dirty="0" smtClean="0">
                <a:latin typeface="Times New Roman" pitchFamily="18" charset="0"/>
                <a:cs typeface="Times New Roman" pitchFamily="18" charset="0"/>
              </a:rPr>
              <a:t>en(ə)</a:t>
            </a:r>
            <a:r>
              <a:rPr lang="en-US" sz="2400" dirty="0" err="1" smtClean="0">
                <a:latin typeface="Times New Roman" pitchFamily="18" charset="0"/>
                <a:cs typeface="Times New Roman" pitchFamily="18" charset="0"/>
              </a:rPr>
              <a:t>rəl</a:t>
            </a: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e</a:t>
            </a:r>
            <a:r>
              <a:rPr lang="en-US"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редут</a:t>
            </a:r>
            <a:r>
              <a:rPr lang="en-US" sz="240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a:p>
            <a:r>
              <a:rPr lang="en-US" sz="2400" dirty="0">
                <a:latin typeface="Times New Roman" pitchFamily="18" charset="0"/>
                <a:cs typeface="Times New Roman" pitchFamily="18" charset="0"/>
              </a:rPr>
              <a:t>6.Soldier                  </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f) </a:t>
            </a:r>
            <a:r>
              <a:rPr lang="ru-RU" sz="2400" dirty="0" smtClean="0">
                <a:latin typeface="Times New Roman" pitchFamily="18" charset="0"/>
                <a:cs typeface="Times New Roman" pitchFamily="18" charset="0"/>
              </a:rPr>
              <a:t>[</a:t>
            </a:r>
            <a:r>
              <a:rPr lang="en-US" sz="2400" dirty="0" err="1" smtClean="0">
                <a:latin typeface="Times New Roman" pitchFamily="18" charset="0"/>
                <a:cs typeface="Times New Roman" pitchFamily="18" charset="0"/>
              </a:rPr>
              <a:t>ri'daut</a:t>
            </a:r>
            <a:r>
              <a:rPr lang="en-US" sz="2400"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f) </a:t>
            </a:r>
            <a:r>
              <a:rPr lang="ru-RU" sz="2400" dirty="0" smtClean="0">
                <a:latin typeface="Times New Roman" pitchFamily="18" charset="0"/>
                <a:cs typeface="Times New Roman" pitchFamily="18" charset="0"/>
              </a:rPr>
              <a:t>Бородино</a:t>
            </a:r>
            <a:r>
              <a:rPr lang="en-US" sz="240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3008313" cy="285752"/>
          </a:xfrm>
        </p:spPr>
        <p:txBody>
          <a:bodyPr>
            <a:normAutofit fontScale="90000"/>
          </a:bodyPr>
          <a:lstStyle/>
          <a:p>
            <a:r>
              <a:rPr lang="en-US" sz="2400" dirty="0" smtClean="0">
                <a:solidFill>
                  <a:srgbClr val="0070C0"/>
                </a:solidFill>
                <a:latin typeface="Times New Roman" pitchFamily="18" charset="0"/>
                <a:cs typeface="Times New Roman" pitchFamily="18" charset="0"/>
              </a:rPr>
              <a:t>Mikhail Kutuzov </a:t>
            </a:r>
            <a:endParaRPr lang="ru-RU" sz="2400" dirty="0">
              <a:solidFill>
                <a:srgbClr val="0070C0"/>
              </a:solidFill>
              <a:latin typeface="Times New Roman" pitchFamily="18" charset="0"/>
              <a:cs typeface="Times New Roman" pitchFamily="18" charset="0"/>
            </a:endParaRPr>
          </a:p>
        </p:txBody>
      </p:sp>
      <p:pic>
        <p:nvPicPr>
          <p:cNvPr id="6" name="Содержимое 5" descr="kutuzov.jpg"/>
          <p:cNvPicPr>
            <a:picLocks noGrp="1" noChangeAspect="1"/>
          </p:cNvPicPr>
          <p:nvPr>
            <p:ph idx="1"/>
          </p:nvPr>
        </p:nvPicPr>
        <p:blipFill>
          <a:blip r:embed="rId2"/>
          <a:stretch>
            <a:fillRect/>
          </a:stretch>
        </p:blipFill>
        <p:spPr>
          <a:xfrm>
            <a:off x="5572132" y="1428736"/>
            <a:ext cx="3357586" cy="4071966"/>
          </a:xfrm>
        </p:spPr>
      </p:pic>
      <p:sp>
        <p:nvSpPr>
          <p:cNvPr id="4" name="Текст 3"/>
          <p:cNvSpPr>
            <a:spLocks noGrp="1"/>
          </p:cNvSpPr>
          <p:nvPr>
            <p:ph type="body" sz="half" idx="2"/>
          </p:nvPr>
        </p:nvSpPr>
        <p:spPr>
          <a:xfrm>
            <a:off x="285720" y="357166"/>
            <a:ext cx="5072098" cy="6357982"/>
          </a:xfrm>
        </p:spPr>
        <p:style>
          <a:lnRef idx="1">
            <a:schemeClr val="accent3"/>
          </a:lnRef>
          <a:fillRef idx="2">
            <a:schemeClr val="accent3"/>
          </a:fillRef>
          <a:effectRef idx="1">
            <a:schemeClr val="accent3"/>
          </a:effectRef>
          <a:fontRef idx="minor">
            <a:schemeClr val="dk1"/>
          </a:fontRef>
        </p:style>
        <p:txBody>
          <a:bodyPr>
            <a:noAutofit/>
          </a:bodyPr>
          <a:lstStyle/>
          <a:p>
            <a:pPr lvl="0"/>
            <a:endParaRPr lang="ru-RU" dirty="0" smtClean="0">
              <a:latin typeface="Times New Roman" pitchFamily="18" charset="0"/>
              <a:cs typeface="Times New Roman" pitchFamily="18" charset="0"/>
            </a:endParaRPr>
          </a:p>
          <a:p>
            <a:r>
              <a:rPr lang="en-US" dirty="0" smtClean="0"/>
              <a:t> Born in Saint Petersburg on 16 September 1745. His father had served for thirty years with the Corps of Engineers, seeing action against the Turks and served under Peter the Great. His mother was from a noble family. Due to his background, Mikhail Kutuzov had contact with the Imperial Romanov family from an early age.</a:t>
            </a:r>
            <a:endParaRPr lang="ru-RU" dirty="0" smtClean="0"/>
          </a:p>
          <a:p>
            <a:r>
              <a:rPr lang="en-US" dirty="0" smtClean="0"/>
              <a:t> </a:t>
            </a:r>
            <a:endParaRPr lang="ru-RU" dirty="0" smtClean="0"/>
          </a:p>
          <a:p>
            <a:r>
              <a:rPr lang="en-US" dirty="0" smtClean="0"/>
              <a:t>         In 1757, twelve-year-old Kutuzov entered a military engineering school as a cadet private. He was popular with his peers and teachers, proving himself  to be highly intelligent, and showed bravery in his school’s horse races. He became fluent in English, French, German, Polish, Swedish, and Turkish which helped during his career.</a:t>
            </a:r>
            <a:endParaRPr lang="ru-RU" dirty="0" smtClean="0"/>
          </a:p>
          <a:p>
            <a:r>
              <a:rPr lang="en-US" dirty="0" smtClean="0"/>
              <a:t> </a:t>
            </a:r>
            <a:endParaRPr lang="ru-RU" dirty="0" smtClean="0"/>
          </a:p>
          <a:p>
            <a:r>
              <a:rPr lang="en-US" dirty="0" smtClean="0"/>
              <a:t>         In 1762, Kutuzov was a captain under the command of Colonel Alexander Suvorov. From Suvorov he learned how to be a good commander in battle. He learned that an effective order should be simple, direct and concise, and that a good commander should care deeply about the health and training of his men. He also adopted Suvorov's belief that a commander should lead his troops from the front to inspire his troops. Kutuzov also learned the importance of developing close relationships with those under his command. Following these principles benefited his career and contributed to his appointment as Commander-in-Chief in 1812.</a:t>
            </a:r>
            <a:endParaRPr lang="ru-RU" dirty="0" smtClean="0"/>
          </a:p>
          <a:p>
            <a:r>
              <a:rPr lang="en-US" dirty="0" smtClean="0"/>
              <a:t> </a:t>
            </a:r>
            <a:endParaRPr lang="ru-RU" dirty="0" smtClean="0"/>
          </a:p>
          <a:p>
            <a:r>
              <a:rPr lang="en-US" dirty="0" smtClean="0"/>
              <a:t>           Kutuzov died on 28th April 1813 at </a:t>
            </a:r>
            <a:r>
              <a:rPr lang="en-US" dirty="0" err="1" smtClean="0"/>
              <a:t>Bunzlau</a:t>
            </a:r>
            <a:r>
              <a:rPr lang="en-US" dirty="0" smtClean="0"/>
              <a:t>.</a:t>
            </a:r>
            <a:endParaRPr lang="ru-RU" dirty="0">
              <a:latin typeface="Times New Roman" pitchFamily="18" charset="0"/>
              <a:cs typeface="Times New Roman"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68346"/>
          </a:xfrm>
        </p:spPr>
        <p:txBody>
          <a:bodyPr>
            <a:normAutofit/>
          </a:bodyPr>
          <a:lstStyle/>
          <a:p>
            <a:pPr algn="l"/>
            <a:r>
              <a:rPr lang="en-US" sz="2400" dirty="0" smtClean="0">
                <a:solidFill>
                  <a:srgbClr val="7030A0"/>
                </a:solidFill>
                <a:latin typeface="Times New Roman" pitchFamily="18" charset="0"/>
                <a:cs typeface="Times New Roman" pitchFamily="18" charset="0"/>
              </a:rPr>
              <a:t>Questions</a:t>
            </a:r>
            <a:endParaRPr lang="ru-RU" sz="2400" dirty="0">
              <a:solidFill>
                <a:srgbClr val="7030A0"/>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marL="457200" indent="-457200">
              <a:buAutoNum type="arabicPeriod"/>
            </a:pPr>
            <a:r>
              <a:rPr lang="en-US" sz="2400" dirty="0" smtClean="0">
                <a:latin typeface="Times New Roman" pitchFamily="18" charset="0"/>
                <a:cs typeface="Times New Roman" pitchFamily="18" charset="0"/>
              </a:rPr>
              <a:t>When and where was Kutuzov born?</a:t>
            </a:r>
          </a:p>
          <a:p>
            <a:pPr marL="457200" indent="-457200">
              <a:buAutoNum type="arabicPeriod" startAt="2"/>
            </a:pPr>
            <a:r>
              <a:rPr lang="en-US" sz="2400" dirty="0" smtClean="0">
                <a:latin typeface="Times New Roman" pitchFamily="18" charset="0"/>
                <a:cs typeface="Times New Roman" pitchFamily="18" charset="0"/>
              </a:rPr>
              <a:t>How old was Kutuzov when he went to a military engineering school?</a:t>
            </a:r>
            <a:endParaRPr lang="ru-RU" sz="2400" dirty="0" smtClean="0">
              <a:latin typeface="Times New Roman" pitchFamily="18" charset="0"/>
              <a:cs typeface="Times New Roman" pitchFamily="18" charset="0"/>
            </a:endParaRPr>
          </a:p>
          <a:p>
            <a:pPr marL="457200" indent="-457200">
              <a:buNone/>
            </a:pPr>
            <a:r>
              <a:rPr lang="en-US" sz="2400" dirty="0" smtClean="0"/>
              <a:t>3. At which sport did he excel?</a:t>
            </a:r>
            <a:endParaRPr lang="en-US" sz="2400" dirty="0" smtClean="0">
              <a:latin typeface="Times New Roman" pitchFamily="18" charset="0"/>
              <a:cs typeface="Times New Roman" pitchFamily="18" charset="0"/>
            </a:endParaRPr>
          </a:p>
          <a:p>
            <a:pPr marL="457200" indent="-457200">
              <a:buNone/>
            </a:pPr>
            <a:r>
              <a:rPr lang="ru-RU" sz="2400" dirty="0" smtClean="0">
                <a:latin typeface="Times New Roman" pitchFamily="18" charset="0"/>
                <a:cs typeface="Times New Roman" pitchFamily="18" charset="0"/>
              </a:rPr>
              <a:t>4</a:t>
            </a:r>
            <a:r>
              <a:rPr lang="en-US" sz="2400" dirty="0" smtClean="0">
                <a:latin typeface="Times New Roman" pitchFamily="18" charset="0"/>
                <a:cs typeface="Times New Roman" pitchFamily="18" charset="0"/>
              </a:rPr>
              <a:t> Was Kutuzov good at learning foreign languages?</a:t>
            </a:r>
          </a:p>
          <a:p>
            <a:pPr marL="457200" indent="-457200">
              <a:buNone/>
            </a:pPr>
            <a:r>
              <a:rPr lang="ru-RU" sz="2400" dirty="0" smtClean="0">
                <a:latin typeface="Times New Roman" pitchFamily="18" charset="0"/>
                <a:cs typeface="Times New Roman" pitchFamily="18" charset="0"/>
              </a:rPr>
              <a:t>5</a:t>
            </a:r>
            <a:r>
              <a:rPr lang="en-US" sz="2400" dirty="0" smtClean="0">
                <a:latin typeface="Times New Roman" pitchFamily="18" charset="0"/>
                <a:cs typeface="Times New Roman" pitchFamily="18" charset="0"/>
              </a:rPr>
              <a:t>. What did Suvorov teach Kutuzov?</a:t>
            </a:r>
          </a:p>
          <a:p>
            <a:pPr marL="457200" indent="-457200">
              <a:buNone/>
            </a:pPr>
            <a:r>
              <a:rPr lang="ru-RU" sz="2400" dirty="0" smtClean="0">
                <a:latin typeface="Times New Roman" pitchFamily="18" charset="0"/>
                <a:cs typeface="Times New Roman" pitchFamily="18" charset="0"/>
              </a:rPr>
              <a:t>6</a:t>
            </a:r>
            <a:r>
              <a:rPr lang="en-US" sz="2400" dirty="0" smtClean="0">
                <a:latin typeface="Times New Roman" pitchFamily="18" charset="0"/>
                <a:cs typeface="Times New Roman" pitchFamily="18" charset="0"/>
              </a:rPr>
              <a:t>. What year did Kutuzov become Commander-in-Chef?</a:t>
            </a:r>
          </a:p>
          <a:p>
            <a:pPr marL="457200" indent="-457200">
              <a:buNone/>
            </a:pPr>
            <a:r>
              <a:rPr lang="ru-RU" sz="2400" dirty="0" smtClean="0">
                <a:latin typeface="Times New Roman" pitchFamily="18" charset="0"/>
                <a:cs typeface="Times New Roman" pitchFamily="18" charset="0"/>
              </a:rPr>
              <a:t>7</a:t>
            </a:r>
            <a:r>
              <a:rPr lang="en-US" sz="2400" dirty="0" smtClean="0">
                <a:latin typeface="Times New Roman" pitchFamily="18" charset="0"/>
                <a:cs typeface="Times New Roman" pitchFamily="18" charset="0"/>
              </a:rPr>
              <a:t>. When did he die?</a:t>
            </a:r>
          </a:p>
          <a:p>
            <a:pPr marL="457200" indent="-457200">
              <a:buNone/>
            </a:pPr>
            <a:endParaRPr lang="ru-RU" sz="2400" dirty="0">
              <a:latin typeface="Times New Roman" pitchFamily="18" charset="0"/>
              <a:cs typeface="Times New Roman"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3008313" cy="428628"/>
          </a:xfrm>
        </p:spPr>
        <p:txBody>
          <a:bodyPr>
            <a:normAutofit fontScale="90000"/>
          </a:bodyPr>
          <a:lstStyle/>
          <a:p>
            <a:pPr algn="ctr"/>
            <a:r>
              <a:rPr lang="en-US" sz="2400" dirty="0" smtClean="0">
                <a:solidFill>
                  <a:srgbClr val="7030A0"/>
                </a:solidFill>
                <a:latin typeface="Times New Roman" pitchFamily="18" charset="0"/>
                <a:cs typeface="Times New Roman" pitchFamily="18" charset="0"/>
              </a:rPr>
              <a:t>Napoleon Bonaparte </a:t>
            </a:r>
            <a:endParaRPr lang="ru-RU" sz="2400" dirty="0">
              <a:solidFill>
                <a:srgbClr val="7030A0"/>
              </a:solidFill>
              <a:latin typeface="Times New Roman" pitchFamily="18" charset="0"/>
              <a:cs typeface="Times New Roman" pitchFamily="18" charset="0"/>
            </a:endParaRPr>
          </a:p>
        </p:txBody>
      </p:sp>
      <p:pic>
        <p:nvPicPr>
          <p:cNvPr id="5" name="Содержимое 4" descr="наполеон1.jpg"/>
          <p:cNvPicPr>
            <a:picLocks noGrp="1" noChangeAspect="1"/>
          </p:cNvPicPr>
          <p:nvPr>
            <p:ph idx="1"/>
          </p:nvPr>
        </p:nvPicPr>
        <p:blipFill>
          <a:blip r:embed="rId2"/>
          <a:stretch>
            <a:fillRect/>
          </a:stretch>
        </p:blipFill>
        <p:spPr>
          <a:xfrm>
            <a:off x="4857752" y="1500174"/>
            <a:ext cx="4000496" cy="3419118"/>
          </a:xfrm>
        </p:spPr>
      </p:pic>
      <p:sp>
        <p:nvSpPr>
          <p:cNvPr id="4" name="Текст 3"/>
          <p:cNvSpPr>
            <a:spLocks noGrp="1"/>
          </p:cNvSpPr>
          <p:nvPr>
            <p:ph type="body" sz="half" idx="2"/>
          </p:nvPr>
        </p:nvSpPr>
        <p:spPr>
          <a:xfrm>
            <a:off x="214282" y="571480"/>
            <a:ext cx="4500594" cy="6143668"/>
          </a:xfrm>
        </p:spPr>
        <p:style>
          <a:lnRef idx="1">
            <a:schemeClr val="accent5"/>
          </a:lnRef>
          <a:fillRef idx="2">
            <a:schemeClr val="accent5"/>
          </a:fillRef>
          <a:effectRef idx="1">
            <a:schemeClr val="accent5"/>
          </a:effectRef>
          <a:fontRef idx="minor">
            <a:schemeClr val="dk1"/>
          </a:fontRef>
        </p:style>
        <p:txBody>
          <a:bodyPr>
            <a:normAutofit/>
          </a:bodyPr>
          <a:lstStyle/>
          <a:p>
            <a:r>
              <a:rPr lang="en-US" dirty="0" smtClean="0"/>
              <a:t> Bonaparte, a French military and political leader, rose to prominence during the latter stages of the French Revolution. He was born at Ajaccio in Corsica to parents of noble Genoese ancestry, and trained as an artillery officer in mainland France. He is best remembered for the wars led against France by a series of coalitions, these are known as The Napoleonic Wars. Through his leadership the French army was able to dominate most of Europe and Napoleon tried to spread the ideals of the French Revolution. Being successful he restored the Imperial monarchy in France.</a:t>
            </a:r>
            <a:endParaRPr lang="ru-RU" dirty="0" smtClean="0"/>
          </a:p>
          <a:p>
            <a:r>
              <a:rPr lang="en-US" dirty="0" smtClean="0"/>
              <a:t> </a:t>
            </a:r>
            <a:endParaRPr lang="ru-RU" dirty="0" smtClean="0"/>
          </a:p>
          <a:p>
            <a:r>
              <a:rPr lang="en-US" dirty="0" smtClean="0"/>
              <a:t>        Due to his success in these wars, often against numerically superior enemies, he is generally regarded as one of the greatest military commanders of all time; his campaigns are studied at military academies throughout much of the world. However, The Peninsular War and the 1812 Invasion of Russia marked turning points in Napoleon's fortunes. His Grand Army was badly defeated in these campaigns and never fully recovered.</a:t>
            </a:r>
            <a:endParaRPr lang="ru-RU" dirty="0" smtClean="0"/>
          </a:p>
          <a:p>
            <a:r>
              <a:rPr lang="en-US" dirty="0" smtClean="0"/>
              <a:t> </a:t>
            </a:r>
            <a:endParaRPr lang="ru-RU" dirty="0" smtClean="0"/>
          </a:p>
          <a:p>
            <a:r>
              <a:rPr lang="en-US" dirty="0" smtClean="0"/>
              <a:t>        In 1814, the Coalition invaded France, forcing Napoleon to abdicate and exiled him to the Isle of  Elba. Less than a year later, he escaped and returned to power but was defeated at the Battle of Waterloo in June 1815. He spent the last six years of his life in as a British prisoner on the island of Saint Helena.</a:t>
            </a:r>
            <a:endParaRPr lang="ru-RU" dirty="0">
              <a:latin typeface="Times New Roman" pitchFamily="18" charset="0"/>
              <a:cs typeface="Times New Roman"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l"/>
            <a:r>
              <a:rPr lang="en-US" sz="2800" dirty="0" smtClean="0">
                <a:solidFill>
                  <a:schemeClr val="accent6">
                    <a:lumMod val="75000"/>
                  </a:schemeClr>
                </a:solidFill>
                <a:latin typeface="Times New Roman" pitchFamily="18" charset="0"/>
                <a:cs typeface="Times New Roman" pitchFamily="18" charset="0"/>
              </a:rPr>
              <a:t>Questions</a:t>
            </a:r>
            <a:endParaRPr lang="ru-RU" sz="2800" dirty="0">
              <a:solidFill>
                <a:schemeClr val="accent6">
                  <a:lumMod val="75000"/>
                </a:schemeClr>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a:bodyPr>
          <a:lstStyle/>
          <a:p>
            <a:pPr marL="457200" indent="-457200">
              <a:buAutoNum type="arabicPeriod"/>
            </a:pPr>
            <a:r>
              <a:rPr lang="en-US" sz="2400" dirty="0" smtClean="0">
                <a:latin typeface="Times New Roman" pitchFamily="18" charset="0"/>
                <a:cs typeface="Times New Roman" pitchFamily="18" charset="0"/>
              </a:rPr>
              <a:t>What was Napoleon?</a:t>
            </a:r>
          </a:p>
          <a:p>
            <a:pPr marL="457200" indent="-457200">
              <a:buAutoNum type="arabicPeriod" startAt="2"/>
            </a:pPr>
            <a:r>
              <a:rPr lang="en-US" sz="2400" dirty="0" smtClean="0">
                <a:latin typeface="Times New Roman" pitchFamily="18" charset="0"/>
                <a:cs typeface="Times New Roman" pitchFamily="18" charset="0"/>
              </a:rPr>
              <a:t>When  was he Emperor of the French?</a:t>
            </a:r>
            <a:endParaRPr lang="ru-RU" sz="2400" dirty="0" smtClean="0">
              <a:latin typeface="Times New Roman" pitchFamily="18" charset="0"/>
              <a:cs typeface="Times New Roman" pitchFamily="18" charset="0"/>
            </a:endParaRPr>
          </a:p>
          <a:p>
            <a:pPr>
              <a:buNone/>
            </a:pPr>
            <a:r>
              <a:rPr lang="en-US" sz="2400" dirty="0" smtClean="0"/>
              <a:t>3. Napoleon was of Genoese ancestry.....what does this mean</a:t>
            </a:r>
            <a:r>
              <a:rPr lang="ru-RU" sz="2400" dirty="0" smtClean="0"/>
              <a:t>?</a:t>
            </a:r>
          </a:p>
          <a:p>
            <a:pPr>
              <a:buNone/>
            </a:pPr>
            <a:r>
              <a:rPr lang="en-US" sz="2400" dirty="0" smtClean="0"/>
              <a:t>4. Can you explain why Napoleon is regarded as one of the greatest military commanders? </a:t>
            </a:r>
            <a:endParaRPr lang="ru-RU" sz="2400" dirty="0" smtClean="0"/>
          </a:p>
          <a:p>
            <a:pPr>
              <a:buNone/>
            </a:pPr>
            <a:r>
              <a:rPr lang="en-US" sz="2400" dirty="0" smtClean="0"/>
              <a:t>5. In which country is Waterloo?</a:t>
            </a:r>
            <a:endParaRPr lang="ru-RU" sz="2400" dirty="0" smtClean="0"/>
          </a:p>
          <a:p>
            <a:pPr>
              <a:buNone/>
            </a:pPr>
            <a:r>
              <a:rPr lang="en-US" sz="2400" dirty="0" smtClean="0"/>
              <a:t>6. When was Napoleon exiled to the Island of Elba?</a:t>
            </a:r>
            <a:endParaRPr lang="ru-RU" sz="2400" dirty="0" smtClean="0"/>
          </a:p>
          <a:p>
            <a:pPr>
              <a:buNone/>
            </a:pPr>
            <a:r>
              <a:rPr lang="en-US" sz="2400" dirty="0" smtClean="0"/>
              <a:t>7. Where did he spend the last days of  his  life?</a:t>
            </a:r>
            <a:endParaRPr lang="ru-RU" sz="2400" dirty="0" smtClean="0"/>
          </a:p>
          <a:p>
            <a:pPr marL="457200" indent="-457200">
              <a:buAutoNum type="arabicPeriod" startAt="2"/>
            </a:pPr>
            <a:endParaRPr lang="en-US" sz="2400" dirty="0" smtClean="0">
              <a:latin typeface="Times New Roman" pitchFamily="18" charset="0"/>
              <a:cs typeface="Times New Roman"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1071570"/>
          </a:xfrm>
        </p:spPr>
        <p:txBody>
          <a:bodyPr>
            <a:normAutofit fontScale="90000"/>
          </a:bodyPr>
          <a:lstStyle/>
          <a:p>
            <a:r>
              <a:rPr lang="en-US" sz="2400" dirty="0" smtClean="0">
                <a:latin typeface="Times New Roman" pitchFamily="18" charset="0"/>
                <a:cs typeface="Times New Roman" pitchFamily="18" charset="0"/>
              </a:rPr>
              <a:t/>
            </a:r>
            <a:br>
              <a:rPr lang="en-US" sz="2400" dirty="0" smtClean="0">
                <a:latin typeface="Times New Roman" pitchFamily="18" charset="0"/>
                <a:cs typeface="Times New Roman" pitchFamily="18" charset="0"/>
              </a:rPr>
            </a:br>
            <a:r>
              <a:rPr lang="en-US" sz="3200" b="1" dirty="0" smtClean="0">
                <a:solidFill>
                  <a:srgbClr val="C00000"/>
                </a:solidFill>
                <a:latin typeface="Times New Roman" pitchFamily="18" charset="0"/>
                <a:cs typeface="Times New Roman" pitchFamily="18" charset="0"/>
              </a:rPr>
              <a:t>Put the words in the correct order to form a sentence.</a:t>
            </a:r>
            <a:r>
              <a:rPr lang="ru-RU" sz="3600" dirty="0">
                <a:solidFill>
                  <a:srgbClr val="C00000"/>
                </a:solidFill>
              </a:rPr>
              <a:t/>
            </a:r>
            <a:br>
              <a:rPr lang="ru-RU" sz="3600" dirty="0">
                <a:solidFill>
                  <a:srgbClr val="C00000"/>
                </a:solidFill>
              </a:rPr>
            </a:br>
            <a:endParaRPr lang="ru-RU" sz="3600" dirty="0">
              <a:solidFill>
                <a:srgbClr val="C00000"/>
              </a:solidFill>
            </a:endParaRPr>
          </a:p>
        </p:txBody>
      </p:sp>
      <p:sp>
        <p:nvSpPr>
          <p:cNvPr id="3" name="Содержимое 2"/>
          <p:cNvSpPr>
            <a:spLocks noGrp="1"/>
          </p:cNvSpPr>
          <p:nvPr>
            <p:ph idx="1"/>
          </p:nvPr>
        </p:nvSpPr>
        <p:spPr/>
        <p:txBody>
          <a:bodyPr/>
          <a:lstStyle/>
          <a:p>
            <a:pPr lvl="0">
              <a:buNone/>
            </a:pPr>
            <a:r>
              <a:rPr lang="en-US" dirty="0" smtClean="0"/>
              <a:t>1</a:t>
            </a:r>
            <a:r>
              <a:rPr lang="en-US" dirty="0" smtClean="0">
                <a:latin typeface="Times New Roman" pitchFamily="18" charset="0"/>
                <a:cs typeface="Times New Roman" pitchFamily="18" charset="0"/>
              </a:rPr>
              <a:t>. Borodino</a:t>
            </a:r>
            <a:r>
              <a:rPr lang="en-US" dirty="0">
                <a:latin typeface="Times New Roman" pitchFamily="18" charset="0"/>
                <a:cs typeface="Times New Roman" pitchFamily="18" charset="0"/>
              </a:rPr>
              <a:t>, decided, after, to, give, a, up, rest, and, have, he, order, in, </a:t>
            </a:r>
            <a:r>
              <a:rPr lang="en-US" dirty="0" smtClean="0">
                <a:latin typeface="Times New Roman" pitchFamily="18" charset="0"/>
                <a:cs typeface="Times New Roman" pitchFamily="18" charset="0"/>
              </a:rPr>
              <a:t>retreat, Moscow, to.</a:t>
            </a:r>
            <a:endParaRPr lang="ru-RU" dirty="0">
              <a:latin typeface="Times New Roman" pitchFamily="18" charset="0"/>
              <a:cs typeface="Times New Roman" pitchFamily="18" charset="0"/>
            </a:endParaRPr>
          </a:p>
          <a:p>
            <a:pPr lvl="0">
              <a:buNone/>
            </a:pPr>
            <a:r>
              <a:rPr lang="en-US" dirty="0" smtClean="0">
                <a:latin typeface="Times New Roman" pitchFamily="18" charset="0"/>
                <a:cs typeface="Times New Roman" pitchFamily="18" charset="0"/>
              </a:rPr>
              <a:t>2. a</a:t>
            </a:r>
            <a:r>
              <a:rPr lang="en-US" dirty="0">
                <a:latin typeface="Times New Roman" pitchFamily="18" charset="0"/>
                <a:cs typeface="Times New Roman" pitchFamily="18" charset="0"/>
              </a:rPr>
              <a:t>, education, Kutuzov, </a:t>
            </a:r>
            <a:r>
              <a:rPr lang="en-US" dirty="0" smtClean="0">
                <a:latin typeface="Times New Roman" pitchFamily="18" charset="0"/>
                <a:cs typeface="Times New Roman" pitchFamily="18" charset="0"/>
              </a:rPr>
              <a:t>home</a:t>
            </a:r>
            <a:r>
              <a:rPr lang="en-US" dirty="0">
                <a:latin typeface="Times New Roman" pitchFamily="18" charset="0"/>
                <a:cs typeface="Times New Roman" pitchFamily="18" charset="0"/>
              </a:rPr>
              <a:t>, received, fine.</a:t>
            </a:r>
            <a:endParaRPr lang="ru-RU" dirty="0">
              <a:latin typeface="Times New Roman" pitchFamily="18" charset="0"/>
              <a:cs typeface="Times New Roman" pitchFamily="18" charset="0"/>
            </a:endParaRPr>
          </a:p>
          <a:p>
            <a:pPr lvl="0">
              <a:buNone/>
            </a:pPr>
            <a:r>
              <a:rPr lang="en-US" dirty="0" smtClean="0">
                <a:latin typeface="Times New Roman" pitchFamily="18" charset="0"/>
                <a:cs typeface="Times New Roman" pitchFamily="18" charset="0"/>
              </a:rPr>
              <a:t>3. the</a:t>
            </a:r>
            <a:r>
              <a:rPr lang="en-US" dirty="0">
                <a:latin typeface="Times New Roman" pitchFamily="18" charset="0"/>
                <a:cs typeface="Times New Roman" pitchFamily="18" charset="0"/>
              </a:rPr>
              <a:t>, he, rank, at, first, </a:t>
            </a:r>
            <a:r>
              <a:rPr lang="en-US" dirty="0" smtClean="0">
                <a:latin typeface="Times New Roman" pitchFamily="18" charset="0"/>
                <a:cs typeface="Times New Roman" pitchFamily="18" charset="0"/>
              </a:rPr>
              <a:t>his, </a:t>
            </a:r>
            <a:r>
              <a:rPr lang="en-US" dirty="0">
                <a:latin typeface="Times New Roman" pitchFamily="18" charset="0"/>
                <a:cs typeface="Times New Roman" pitchFamily="18" charset="0"/>
              </a:rPr>
              <a:t>officer, received, age 16.</a:t>
            </a:r>
            <a:endParaRPr lang="ru-RU" dirty="0">
              <a:latin typeface="Times New Roman" pitchFamily="18" charset="0"/>
              <a:cs typeface="Times New Roman" pitchFamily="18" charset="0"/>
            </a:endParaRPr>
          </a:p>
          <a:p>
            <a:pPr lvl="0">
              <a:buNone/>
            </a:pPr>
            <a:r>
              <a:rPr lang="en-US" dirty="0" smtClean="0">
                <a:latin typeface="Times New Roman" pitchFamily="18" charset="0"/>
                <a:cs typeface="Times New Roman" pitchFamily="18" charset="0"/>
              </a:rPr>
              <a:t>4. of</a:t>
            </a:r>
            <a:r>
              <a:rPr lang="en-US" dirty="0">
                <a:latin typeface="Times New Roman" pitchFamily="18" charset="0"/>
                <a:cs typeface="Times New Roman" pitchFamily="18" charset="0"/>
              </a:rPr>
              <a:t>, Alexander I,  to,  commander, orders, Moscow, chief, appointed, army, save, the, with, Kutuzov, in.</a:t>
            </a:r>
            <a:endParaRPr lang="ru-RU" dirty="0">
              <a:latin typeface="Times New Roman" pitchFamily="18" charset="0"/>
              <a:cs typeface="Times New Roman" pitchFamily="18" charset="0"/>
            </a:endParaRPr>
          </a:p>
          <a:p>
            <a:pPr>
              <a:buNone/>
            </a:pPr>
            <a:endParaRPr lang="ru-RU"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b="1" dirty="0" smtClean="0">
                <a:solidFill>
                  <a:schemeClr val="accent2">
                    <a:lumMod val="75000"/>
                  </a:schemeClr>
                </a:solidFill>
                <a:latin typeface="Times New Roman" pitchFamily="18" charset="0"/>
                <a:cs typeface="Times New Roman" pitchFamily="18" charset="0"/>
              </a:rPr>
              <a:t>Find eight hidden words in the grid.</a:t>
            </a:r>
            <a:endParaRPr lang="ru-RU" sz="2800" dirty="0">
              <a:solidFill>
                <a:schemeClr val="accent2">
                  <a:lumMod val="75000"/>
                </a:schemeClr>
              </a:solidFill>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428596" y="1214418"/>
          <a:ext cx="8229600" cy="4857792"/>
        </p:xfrm>
        <a:graphic>
          <a:graphicData uri="http://schemas.openxmlformats.org/drawingml/2006/table">
            <a:tbl>
              <a:tblPr firstRow="1" bandRow="1">
                <a:tableStyleId>{775DCB02-9BB8-47FD-8907-85C794F793BA}</a:tableStyleId>
              </a:tblPr>
              <a:tblGrid>
                <a:gridCol w="685800"/>
                <a:gridCol w="685800"/>
                <a:gridCol w="685800"/>
                <a:gridCol w="685800"/>
                <a:gridCol w="685800"/>
                <a:gridCol w="685800"/>
                <a:gridCol w="685800"/>
                <a:gridCol w="685800"/>
                <a:gridCol w="685800"/>
                <a:gridCol w="685800"/>
                <a:gridCol w="685800"/>
                <a:gridCol w="685800"/>
              </a:tblGrid>
              <a:tr h="607224">
                <a:tc>
                  <a:txBody>
                    <a:bodyPr/>
                    <a:lstStyle/>
                    <a:p>
                      <a:r>
                        <a:rPr lang="en-US" dirty="0" smtClean="0"/>
                        <a:t>N</a:t>
                      </a:r>
                      <a:endParaRPr lang="ru-RU" dirty="0"/>
                    </a:p>
                  </a:txBody>
                  <a:tcPr/>
                </a:tc>
                <a:tc>
                  <a:txBody>
                    <a:bodyPr/>
                    <a:lstStyle/>
                    <a:p>
                      <a:pPr algn="just">
                        <a:lnSpc>
                          <a:spcPct val="115000"/>
                        </a:lnSpc>
                        <a:spcAft>
                          <a:spcPts val="0"/>
                        </a:spcAft>
                      </a:pPr>
                      <a:r>
                        <a:rPr lang="en-US" sz="1800" dirty="0">
                          <a:latin typeface="+mn-lt"/>
                          <a:ea typeface="Times New Roman"/>
                          <a:cs typeface="Times New Roman"/>
                        </a:rPr>
                        <a:t>A</a:t>
                      </a:r>
                      <a:endParaRPr lang="ru-RU" sz="1800" dirty="0">
                        <a:latin typeface="+mn-lt"/>
                        <a:ea typeface="Times New Roman"/>
                        <a:cs typeface="Times New Roman"/>
                      </a:endParaRPr>
                    </a:p>
                  </a:txBody>
                  <a:tcPr marL="68580" marR="68580" marT="0" marB="0"/>
                </a:tc>
                <a:tc>
                  <a:txBody>
                    <a:bodyPr/>
                    <a:lstStyle/>
                    <a:p>
                      <a:r>
                        <a:rPr lang="en-US" dirty="0" smtClean="0"/>
                        <a:t>P</a:t>
                      </a:r>
                      <a:endParaRPr lang="ru-RU" dirty="0"/>
                    </a:p>
                  </a:txBody>
                  <a:tcPr/>
                </a:tc>
                <a:tc>
                  <a:txBody>
                    <a:bodyPr/>
                    <a:lstStyle/>
                    <a:p>
                      <a:r>
                        <a:rPr lang="en-US" dirty="0" smtClean="0"/>
                        <a:t>C</a:t>
                      </a:r>
                      <a:endParaRPr lang="ru-RU" dirty="0"/>
                    </a:p>
                  </a:txBody>
                  <a:tcPr/>
                </a:tc>
                <a:tc>
                  <a:txBody>
                    <a:bodyPr/>
                    <a:lstStyle/>
                    <a:p>
                      <a:r>
                        <a:rPr lang="en-US" dirty="0" smtClean="0"/>
                        <a:t>T</a:t>
                      </a:r>
                      <a:endParaRPr lang="ru-RU" dirty="0"/>
                    </a:p>
                  </a:txBody>
                  <a:tcPr/>
                </a:tc>
                <a:tc>
                  <a:txBody>
                    <a:bodyPr/>
                    <a:lstStyle/>
                    <a:p>
                      <a:r>
                        <a:rPr lang="en-US" dirty="0" smtClean="0"/>
                        <a:t>O</a:t>
                      </a:r>
                      <a:endParaRPr lang="ru-RU" dirty="0"/>
                    </a:p>
                  </a:txBody>
                  <a:tcPr/>
                </a:tc>
                <a:tc>
                  <a:txBody>
                    <a:bodyPr/>
                    <a:lstStyle/>
                    <a:p>
                      <a:r>
                        <a:rPr lang="en-US" dirty="0" smtClean="0"/>
                        <a:t>B</a:t>
                      </a:r>
                      <a:endParaRPr lang="ru-RU" dirty="0"/>
                    </a:p>
                  </a:txBody>
                  <a:tcPr/>
                </a:tc>
                <a:tc>
                  <a:txBody>
                    <a:bodyPr/>
                    <a:lstStyle/>
                    <a:p>
                      <a:r>
                        <a:rPr lang="en-US" dirty="0" smtClean="0"/>
                        <a:t>M</a:t>
                      </a:r>
                      <a:endParaRPr lang="ru-RU" dirty="0"/>
                    </a:p>
                  </a:txBody>
                  <a:tcPr/>
                </a:tc>
                <a:tc>
                  <a:txBody>
                    <a:bodyPr/>
                    <a:lstStyle/>
                    <a:p>
                      <a:r>
                        <a:rPr lang="en-US" dirty="0" smtClean="0"/>
                        <a:t>I</a:t>
                      </a:r>
                      <a:endParaRPr lang="ru-RU" dirty="0"/>
                    </a:p>
                  </a:txBody>
                  <a:tcPr/>
                </a:tc>
                <a:tc>
                  <a:txBody>
                    <a:bodyPr/>
                    <a:lstStyle/>
                    <a:p>
                      <a:r>
                        <a:rPr lang="en-US" dirty="0" smtClean="0"/>
                        <a:t>L</a:t>
                      </a:r>
                      <a:endParaRPr lang="ru-RU" dirty="0"/>
                    </a:p>
                  </a:txBody>
                  <a:tcPr/>
                </a:tc>
                <a:tc>
                  <a:txBody>
                    <a:bodyPr/>
                    <a:lstStyle/>
                    <a:p>
                      <a:r>
                        <a:rPr lang="en-US" dirty="0" smtClean="0"/>
                        <a:t>S</a:t>
                      </a:r>
                      <a:endParaRPr lang="ru-RU" dirty="0"/>
                    </a:p>
                  </a:txBody>
                  <a:tcPr/>
                </a:tc>
                <a:tc>
                  <a:txBody>
                    <a:bodyPr/>
                    <a:lstStyle/>
                    <a:p>
                      <a:r>
                        <a:rPr lang="en-US" dirty="0" smtClean="0"/>
                        <a:t>Q</a:t>
                      </a:r>
                      <a:endParaRPr lang="ru-RU" dirty="0"/>
                    </a:p>
                  </a:txBody>
                  <a:tcPr/>
                </a:tc>
              </a:tr>
              <a:tr h="607224">
                <a:tc>
                  <a:txBody>
                    <a:bodyPr/>
                    <a:lstStyle/>
                    <a:p>
                      <a:r>
                        <a:rPr lang="en-US" dirty="0" smtClean="0"/>
                        <a:t>A</a:t>
                      </a:r>
                      <a:endParaRPr lang="ru-RU" dirty="0"/>
                    </a:p>
                  </a:txBody>
                  <a:tcPr/>
                </a:tc>
                <a:tc>
                  <a:txBody>
                    <a:bodyPr/>
                    <a:lstStyle/>
                    <a:p>
                      <a:pPr algn="just">
                        <a:lnSpc>
                          <a:spcPct val="115000"/>
                        </a:lnSpc>
                        <a:spcAft>
                          <a:spcPts val="0"/>
                        </a:spcAft>
                      </a:pPr>
                      <a:r>
                        <a:rPr lang="en-US" sz="1800" dirty="0">
                          <a:latin typeface="+mn-lt"/>
                          <a:ea typeface="Times New Roman"/>
                          <a:cs typeface="Times New Roman"/>
                        </a:rPr>
                        <a:t>K</a:t>
                      </a:r>
                      <a:endParaRPr lang="ru-RU" sz="1800" dirty="0">
                        <a:latin typeface="+mn-lt"/>
                        <a:ea typeface="Times New Roman"/>
                        <a:cs typeface="Times New Roman"/>
                      </a:endParaRPr>
                    </a:p>
                  </a:txBody>
                  <a:tcPr marL="68580" marR="68580" marT="0" marB="0"/>
                </a:tc>
                <a:tc>
                  <a:txBody>
                    <a:bodyPr/>
                    <a:lstStyle/>
                    <a:p>
                      <a:r>
                        <a:rPr lang="en-US" dirty="0" smtClean="0"/>
                        <a:t>I</a:t>
                      </a:r>
                      <a:endParaRPr lang="ru-RU" dirty="0"/>
                    </a:p>
                  </a:txBody>
                  <a:tcPr/>
                </a:tc>
                <a:tc>
                  <a:txBody>
                    <a:bodyPr/>
                    <a:lstStyle/>
                    <a:p>
                      <a:r>
                        <a:rPr lang="en-US" dirty="0" smtClean="0"/>
                        <a:t>F</a:t>
                      </a:r>
                      <a:endParaRPr lang="ru-RU" dirty="0"/>
                    </a:p>
                  </a:txBody>
                  <a:tcPr/>
                </a:tc>
                <a:tc>
                  <a:txBody>
                    <a:bodyPr/>
                    <a:lstStyle/>
                    <a:p>
                      <a:r>
                        <a:rPr lang="en-US" dirty="0" smtClean="0"/>
                        <a:t>K</a:t>
                      </a:r>
                      <a:endParaRPr lang="ru-RU" dirty="0"/>
                    </a:p>
                  </a:txBody>
                  <a:tcPr/>
                </a:tc>
                <a:tc>
                  <a:txBody>
                    <a:bodyPr/>
                    <a:lstStyle/>
                    <a:p>
                      <a:r>
                        <a:rPr lang="en-US" dirty="0" smtClean="0"/>
                        <a:t>E</a:t>
                      </a:r>
                      <a:endParaRPr lang="ru-RU" dirty="0"/>
                    </a:p>
                  </a:txBody>
                  <a:tcPr/>
                </a:tc>
                <a:tc>
                  <a:txBody>
                    <a:bodyPr/>
                    <a:lstStyle/>
                    <a:p>
                      <a:r>
                        <a:rPr lang="en-US" dirty="0" smtClean="0"/>
                        <a:t>O</a:t>
                      </a:r>
                      <a:endParaRPr lang="ru-RU" dirty="0"/>
                    </a:p>
                  </a:txBody>
                  <a:tcPr/>
                </a:tc>
                <a:tc>
                  <a:txBody>
                    <a:bodyPr/>
                    <a:lstStyle/>
                    <a:p>
                      <a:r>
                        <a:rPr lang="en-US" dirty="0" smtClean="0"/>
                        <a:t>A</a:t>
                      </a:r>
                      <a:endParaRPr lang="ru-RU" dirty="0"/>
                    </a:p>
                  </a:txBody>
                  <a:tcPr/>
                </a:tc>
                <a:tc>
                  <a:txBody>
                    <a:bodyPr/>
                    <a:lstStyle/>
                    <a:p>
                      <a:r>
                        <a:rPr lang="en-US" dirty="0" smtClean="0"/>
                        <a:t>C</a:t>
                      </a:r>
                      <a:endParaRPr lang="ru-RU" dirty="0"/>
                    </a:p>
                  </a:txBody>
                  <a:tcPr/>
                </a:tc>
                <a:tc>
                  <a:txBody>
                    <a:bodyPr/>
                    <a:lstStyle/>
                    <a:p>
                      <a:r>
                        <a:rPr lang="en-US" dirty="0" smtClean="0"/>
                        <a:t>Y</a:t>
                      </a:r>
                      <a:endParaRPr lang="ru-RU" dirty="0"/>
                    </a:p>
                  </a:txBody>
                  <a:tcPr/>
                </a:tc>
                <a:tc>
                  <a:txBody>
                    <a:bodyPr/>
                    <a:lstStyle/>
                    <a:p>
                      <a:r>
                        <a:rPr lang="en-US" dirty="0" smtClean="0"/>
                        <a:t>D</a:t>
                      </a:r>
                      <a:endParaRPr lang="ru-RU" dirty="0"/>
                    </a:p>
                  </a:txBody>
                  <a:tcPr/>
                </a:tc>
                <a:tc>
                  <a:txBody>
                    <a:bodyPr/>
                    <a:lstStyle/>
                    <a:p>
                      <a:r>
                        <a:rPr lang="en-US" dirty="0" smtClean="0"/>
                        <a:t>U</a:t>
                      </a:r>
                      <a:endParaRPr lang="ru-RU" dirty="0"/>
                    </a:p>
                  </a:txBody>
                  <a:tcPr/>
                </a:tc>
              </a:tr>
              <a:tr h="607224">
                <a:tc>
                  <a:txBody>
                    <a:bodyPr/>
                    <a:lstStyle/>
                    <a:p>
                      <a:r>
                        <a:rPr lang="en-US" dirty="0" smtClean="0"/>
                        <a:t>P</a:t>
                      </a:r>
                      <a:endParaRPr lang="ru-RU" dirty="0"/>
                    </a:p>
                  </a:txBody>
                  <a:tcPr/>
                </a:tc>
                <a:tc>
                  <a:txBody>
                    <a:bodyPr/>
                    <a:lstStyle/>
                    <a:p>
                      <a:pPr algn="just">
                        <a:lnSpc>
                          <a:spcPct val="115000"/>
                        </a:lnSpc>
                        <a:spcAft>
                          <a:spcPts val="0"/>
                        </a:spcAft>
                      </a:pPr>
                      <a:r>
                        <a:rPr lang="en-US" sz="1800" dirty="0">
                          <a:latin typeface="+mn-lt"/>
                          <a:ea typeface="Times New Roman"/>
                          <a:cs typeface="Times New Roman"/>
                        </a:rPr>
                        <a:t>E</a:t>
                      </a:r>
                      <a:endParaRPr lang="ru-RU" sz="1800" dirty="0">
                        <a:latin typeface="+mn-lt"/>
                        <a:ea typeface="Times New Roman"/>
                        <a:cs typeface="Times New Roman"/>
                      </a:endParaRPr>
                    </a:p>
                  </a:txBody>
                  <a:tcPr marL="68580" marR="68580" marT="0" marB="0"/>
                </a:tc>
                <a:tc>
                  <a:txBody>
                    <a:bodyPr/>
                    <a:lstStyle/>
                    <a:p>
                      <a:r>
                        <a:rPr lang="en-US" dirty="0" smtClean="0"/>
                        <a:t>W</a:t>
                      </a:r>
                      <a:endParaRPr lang="ru-RU" dirty="0"/>
                    </a:p>
                  </a:txBody>
                  <a:tcPr/>
                </a:tc>
                <a:tc>
                  <a:txBody>
                    <a:bodyPr/>
                    <a:lstStyle/>
                    <a:p>
                      <a:r>
                        <a:rPr lang="en-US" dirty="0" smtClean="0"/>
                        <a:t>O</a:t>
                      </a:r>
                      <a:endParaRPr lang="ru-RU" dirty="0"/>
                    </a:p>
                  </a:txBody>
                  <a:tcPr/>
                </a:tc>
                <a:tc>
                  <a:txBody>
                    <a:bodyPr/>
                    <a:lstStyle/>
                    <a:p>
                      <a:r>
                        <a:rPr lang="en-US" dirty="0" smtClean="0"/>
                        <a:t>U</a:t>
                      </a:r>
                      <a:endParaRPr lang="ru-RU" dirty="0"/>
                    </a:p>
                  </a:txBody>
                  <a:tcPr/>
                </a:tc>
                <a:tc>
                  <a:txBody>
                    <a:bodyPr/>
                    <a:lstStyle/>
                    <a:p>
                      <a:r>
                        <a:rPr lang="en-US" dirty="0" smtClean="0"/>
                        <a:t>N</a:t>
                      </a:r>
                      <a:endParaRPr lang="ru-RU" dirty="0"/>
                    </a:p>
                  </a:txBody>
                  <a:tcPr/>
                </a:tc>
                <a:tc>
                  <a:txBody>
                    <a:bodyPr/>
                    <a:lstStyle/>
                    <a:p>
                      <a:r>
                        <a:rPr lang="en-US" dirty="0" smtClean="0"/>
                        <a:t>D</a:t>
                      </a:r>
                      <a:endParaRPr lang="ru-RU" dirty="0"/>
                    </a:p>
                  </a:txBody>
                  <a:tcPr/>
                </a:tc>
                <a:tc>
                  <a:txBody>
                    <a:bodyPr/>
                    <a:lstStyle/>
                    <a:p>
                      <a:r>
                        <a:rPr lang="en-US" dirty="0" smtClean="0"/>
                        <a:t>I</a:t>
                      </a:r>
                      <a:endParaRPr lang="ru-RU" dirty="0"/>
                    </a:p>
                  </a:txBody>
                  <a:tcPr/>
                </a:tc>
                <a:tc>
                  <a:txBody>
                    <a:bodyPr/>
                    <a:lstStyle/>
                    <a:p>
                      <a:r>
                        <a:rPr lang="en-US" dirty="0" smtClean="0"/>
                        <a:t>L</a:t>
                      </a:r>
                      <a:endParaRPr lang="ru-RU" dirty="0"/>
                    </a:p>
                  </a:txBody>
                  <a:tcPr/>
                </a:tc>
                <a:tc>
                  <a:txBody>
                    <a:bodyPr/>
                    <a:lstStyle/>
                    <a:p>
                      <a:r>
                        <a:rPr lang="en-US" dirty="0" smtClean="0"/>
                        <a:t>A</a:t>
                      </a:r>
                      <a:endParaRPr lang="ru-RU" dirty="0"/>
                    </a:p>
                  </a:txBody>
                  <a:tcPr/>
                </a:tc>
                <a:tc>
                  <a:txBody>
                    <a:bodyPr/>
                    <a:lstStyle/>
                    <a:p>
                      <a:r>
                        <a:rPr lang="en-US" dirty="0" smtClean="0"/>
                        <a:t>T</a:t>
                      </a:r>
                      <a:endParaRPr lang="ru-RU" dirty="0"/>
                    </a:p>
                  </a:txBody>
                  <a:tcPr/>
                </a:tc>
                <a:tc>
                  <a:txBody>
                    <a:bodyPr/>
                    <a:lstStyle/>
                    <a:p>
                      <a:r>
                        <a:rPr lang="en-US" dirty="0" smtClean="0"/>
                        <a:t>N</a:t>
                      </a:r>
                      <a:endParaRPr lang="ru-RU" dirty="0"/>
                    </a:p>
                  </a:txBody>
                  <a:tcPr/>
                </a:tc>
              </a:tr>
              <a:tr h="607224">
                <a:tc>
                  <a:txBody>
                    <a:bodyPr/>
                    <a:lstStyle/>
                    <a:p>
                      <a:r>
                        <a:rPr lang="en-US" dirty="0" smtClean="0"/>
                        <a:t>O</a:t>
                      </a:r>
                      <a:endParaRPr lang="ru-RU" dirty="0"/>
                    </a:p>
                  </a:txBody>
                  <a:tcPr/>
                </a:tc>
                <a:tc>
                  <a:txBody>
                    <a:bodyPr/>
                    <a:lstStyle/>
                    <a:p>
                      <a:pPr algn="just">
                        <a:lnSpc>
                          <a:spcPct val="115000"/>
                        </a:lnSpc>
                        <a:spcAft>
                          <a:spcPts val="0"/>
                        </a:spcAft>
                      </a:pPr>
                      <a:r>
                        <a:rPr lang="en-US" sz="1800" dirty="0">
                          <a:latin typeface="+mn-lt"/>
                          <a:ea typeface="Times New Roman"/>
                          <a:cs typeface="Times New Roman"/>
                        </a:rPr>
                        <a:t>B</a:t>
                      </a:r>
                      <a:endParaRPr lang="ru-RU" sz="1800" dirty="0">
                        <a:latin typeface="+mn-lt"/>
                        <a:ea typeface="Times New Roman"/>
                        <a:cs typeface="Times New Roman"/>
                      </a:endParaRPr>
                    </a:p>
                  </a:txBody>
                  <a:tcPr marL="68580" marR="68580" marT="0" marB="0"/>
                </a:tc>
                <a:tc>
                  <a:txBody>
                    <a:bodyPr/>
                    <a:lstStyle/>
                    <a:p>
                      <a:pPr algn="just">
                        <a:lnSpc>
                          <a:spcPct val="115000"/>
                        </a:lnSpc>
                        <a:spcAft>
                          <a:spcPts val="0"/>
                        </a:spcAft>
                      </a:pPr>
                      <a:r>
                        <a:rPr lang="en-US" sz="1800">
                          <a:latin typeface="+mn-lt"/>
                          <a:ea typeface="Times New Roman"/>
                          <a:cs typeface="Times New Roman"/>
                        </a:rPr>
                        <a:t>K</a:t>
                      </a:r>
                      <a:endParaRPr lang="ru-RU" sz="1800">
                        <a:latin typeface="+mn-lt"/>
                        <a:ea typeface="Times New Roman"/>
                        <a:cs typeface="Times New Roman"/>
                      </a:endParaRPr>
                    </a:p>
                  </a:txBody>
                  <a:tcPr marL="68580" marR="68580" marT="0" marB="0"/>
                </a:tc>
                <a:tc>
                  <a:txBody>
                    <a:bodyPr/>
                    <a:lstStyle/>
                    <a:p>
                      <a:r>
                        <a:rPr lang="en-US" dirty="0" smtClean="0"/>
                        <a:t>R</a:t>
                      </a:r>
                      <a:endParaRPr lang="ru-RU" dirty="0"/>
                    </a:p>
                  </a:txBody>
                  <a:tcPr/>
                </a:tc>
                <a:tc>
                  <a:txBody>
                    <a:bodyPr/>
                    <a:lstStyle/>
                    <a:p>
                      <a:r>
                        <a:rPr lang="en-US" dirty="0" smtClean="0"/>
                        <a:t>T</a:t>
                      </a:r>
                      <a:endParaRPr lang="ru-RU" dirty="0"/>
                    </a:p>
                  </a:txBody>
                  <a:tcPr/>
                </a:tc>
                <a:tc>
                  <a:txBody>
                    <a:bodyPr/>
                    <a:lstStyle/>
                    <a:p>
                      <a:r>
                        <a:rPr lang="en-US" dirty="0" smtClean="0"/>
                        <a:t>E</a:t>
                      </a:r>
                      <a:endParaRPr lang="ru-RU" dirty="0"/>
                    </a:p>
                  </a:txBody>
                  <a:tcPr/>
                </a:tc>
                <a:tc>
                  <a:txBody>
                    <a:bodyPr/>
                    <a:lstStyle/>
                    <a:p>
                      <a:r>
                        <a:rPr lang="en-US" dirty="0" smtClean="0"/>
                        <a:t>P</a:t>
                      </a:r>
                      <a:endParaRPr lang="ru-RU" dirty="0"/>
                    </a:p>
                  </a:txBody>
                  <a:tcPr/>
                </a:tc>
                <a:tc>
                  <a:txBody>
                    <a:bodyPr/>
                    <a:lstStyle/>
                    <a:p>
                      <a:r>
                        <a:rPr lang="en-US" dirty="0" smtClean="0"/>
                        <a:t>B</a:t>
                      </a:r>
                      <a:endParaRPr lang="ru-RU" dirty="0"/>
                    </a:p>
                  </a:txBody>
                  <a:tcPr/>
                </a:tc>
                <a:tc>
                  <a:txBody>
                    <a:bodyPr/>
                    <a:lstStyle/>
                    <a:p>
                      <a:r>
                        <a:rPr lang="en-US" dirty="0" smtClean="0"/>
                        <a:t>D</a:t>
                      </a:r>
                      <a:endParaRPr lang="ru-RU" dirty="0"/>
                    </a:p>
                  </a:txBody>
                  <a:tcPr/>
                </a:tc>
                <a:tc>
                  <a:txBody>
                    <a:bodyPr/>
                    <a:lstStyle/>
                    <a:p>
                      <a:r>
                        <a:rPr lang="en-US" dirty="0" smtClean="0"/>
                        <a:t>H</a:t>
                      </a:r>
                      <a:endParaRPr lang="ru-RU" dirty="0"/>
                    </a:p>
                  </a:txBody>
                  <a:tcPr/>
                </a:tc>
                <a:tc>
                  <a:txBody>
                    <a:bodyPr/>
                    <a:lstStyle/>
                    <a:p>
                      <a:r>
                        <a:rPr lang="en-US" dirty="0" smtClean="0"/>
                        <a:t>J</a:t>
                      </a:r>
                      <a:endParaRPr lang="ru-RU" dirty="0"/>
                    </a:p>
                  </a:txBody>
                  <a:tcPr/>
                </a:tc>
                <a:tc>
                  <a:txBody>
                    <a:bodyPr/>
                    <a:lstStyle/>
                    <a:p>
                      <a:r>
                        <a:rPr lang="en-US" dirty="0" smtClean="0"/>
                        <a:t>R</a:t>
                      </a:r>
                      <a:endParaRPr lang="ru-RU" dirty="0"/>
                    </a:p>
                  </a:txBody>
                  <a:tcPr/>
                </a:tc>
              </a:tr>
              <a:tr h="607224">
                <a:tc>
                  <a:txBody>
                    <a:bodyPr/>
                    <a:lstStyle/>
                    <a:p>
                      <a:r>
                        <a:rPr lang="en-US" dirty="0" smtClean="0"/>
                        <a:t>L</a:t>
                      </a:r>
                      <a:endParaRPr lang="ru-RU" dirty="0"/>
                    </a:p>
                  </a:txBody>
                  <a:tcPr/>
                </a:tc>
                <a:tc>
                  <a:txBody>
                    <a:bodyPr/>
                    <a:lstStyle/>
                    <a:p>
                      <a:pPr algn="just">
                        <a:lnSpc>
                          <a:spcPct val="115000"/>
                        </a:lnSpc>
                        <a:spcAft>
                          <a:spcPts val="0"/>
                        </a:spcAft>
                      </a:pPr>
                      <a:r>
                        <a:rPr lang="en-US" sz="1800" dirty="0">
                          <a:latin typeface="+mn-lt"/>
                          <a:ea typeface="Times New Roman"/>
                          <a:cs typeface="Times New Roman"/>
                        </a:rPr>
                        <a:t>I</a:t>
                      </a:r>
                      <a:endParaRPr lang="ru-RU" sz="1800" dirty="0">
                        <a:latin typeface="+mn-lt"/>
                        <a:ea typeface="Times New Roman"/>
                        <a:cs typeface="Times New Roman"/>
                      </a:endParaRPr>
                    </a:p>
                  </a:txBody>
                  <a:tcPr marL="68580" marR="68580" marT="0" marB="0"/>
                </a:tc>
                <a:tc>
                  <a:txBody>
                    <a:bodyPr/>
                    <a:lstStyle/>
                    <a:p>
                      <a:pPr algn="just">
                        <a:lnSpc>
                          <a:spcPct val="115000"/>
                        </a:lnSpc>
                        <a:spcAft>
                          <a:spcPts val="0"/>
                        </a:spcAft>
                      </a:pPr>
                      <a:r>
                        <a:rPr lang="en-US" sz="1800">
                          <a:latin typeface="+mn-lt"/>
                          <a:ea typeface="Times New Roman"/>
                          <a:cs typeface="Times New Roman"/>
                        </a:rPr>
                        <a:t>E</a:t>
                      </a:r>
                      <a:endParaRPr lang="ru-RU" sz="1800">
                        <a:latin typeface="+mn-lt"/>
                        <a:ea typeface="Times New Roman"/>
                        <a:cs typeface="Times New Roman"/>
                      </a:endParaRPr>
                    </a:p>
                  </a:txBody>
                  <a:tcPr marL="68580" marR="68580" marT="0" marB="0"/>
                </a:tc>
                <a:tc>
                  <a:txBody>
                    <a:bodyPr/>
                    <a:lstStyle/>
                    <a:p>
                      <a:r>
                        <a:rPr lang="en-US" dirty="0" smtClean="0"/>
                        <a:t>C</a:t>
                      </a:r>
                      <a:endParaRPr lang="ru-RU" dirty="0"/>
                    </a:p>
                  </a:txBody>
                  <a:tcPr/>
                </a:tc>
                <a:tc>
                  <a:txBody>
                    <a:bodyPr/>
                    <a:lstStyle/>
                    <a:p>
                      <a:r>
                        <a:rPr lang="en-US" dirty="0" smtClean="0"/>
                        <a:t>U</a:t>
                      </a:r>
                      <a:endParaRPr lang="ru-RU" dirty="0"/>
                    </a:p>
                  </a:txBody>
                  <a:tcPr/>
                </a:tc>
                <a:tc>
                  <a:txBody>
                    <a:bodyPr/>
                    <a:lstStyle/>
                    <a:p>
                      <a:r>
                        <a:rPr lang="en-US" dirty="0" smtClean="0"/>
                        <a:t>M</a:t>
                      </a:r>
                      <a:endParaRPr lang="ru-RU" dirty="0"/>
                    </a:p>
                  </a:txBody>
                  <a:tcPr/>
                </a:tc>
                <a:tc>
                  <a:txBody>
                    <a:bodyPr/>
                    <a:lstStyle/>
                    <a:p>
                      <a:r>
                        <a:rPr lang="en-US" dirty="0" smtClean="0"/>
                        <a:t>A</a:t>
                      </a:r>
                      <a:endParaRPr lang="ru-RU" dirty="0"/>
                    </a:p>
                  </a:txBody>
                  <a:tcPr/>
                </a:tc>
                <a:tc>
                  <a:txBody>
                    <a:bodyPr/>
                    <a:lstStyle/>
                    <a:p>
                      <a:r>
                        <a:rPr lang="en-US" dirty="0" smtClean="0"/>
                        <a:t>R</a:t>
                      </a:r>
                      <a:endParaRPr lang="ru-RU" dirty="0"/>
                    </a:p>
                  </a:txBody>
                  <a:tcPr/>
                </a:tc>
                <a:tc>
                  <a:txBody>
                    <a:bodyPr/>
                    <a:lstStyle/>
                    <a:p>
                      <a:r>
                        <a:rPr lang="en-US" dirty="0" smtClean="0"/>
                        <a:t>S</a:t>
                      </a:r>
                      <a:endParaRPr lang="ru-RU" dirty="0"/>
                    </a:p>
                  </a:txBody>
                  <a:tcPr/>
                </a:tc>
                <a:tc>
                  <a:txBody>
                    <a:bodyPr/>
                    <a:lstStyle/>
                    <a:p>
                      <a:r>
                        <a:rPr lang="en-US" dirty="0" smtClean="0"/>
                        <a:t>H</a:t>
                      </a:r>
                      <a:endParaRPr lang="ru-RU" dirty="0"/>
                    </a:p>
                  </a:txBody>
                  <a:tcPr/>
                </a:tc>
                <a:tc>
                  <a:txBody>
                    <a:bodyPr/>
                    <a:lstStyle/>
                    <a:p>
                      <a:r>
                        <a:rPr lang="en-US" dirty="0" smtClean="0"/>
                        <a:t>A</a:t>
                      </a:r>
                      <a:endParaRPr lang="ru-RU" dirty="0"/>
                    </a:p>
                  </a:txBody>
                  <a:tcPr/>
                </a:tc>
                <a:tc>
                  <a:txBody>
                    <a:bodyPr/>
                    <a:lstStyle/>
                    <a:p>
                      <a:r>
                        <a:rPr lang="en-US" dirty="0" smtClean="0"/>
                        <a:t>L</a:t>
                      </a:r>
                      <a:endParaRPr lang="ru-RU" dirty="0"/>
                    </a:p>
                  </a:txBody>
                  <a:tcPr/>
                </a:tc>
              </a:tr>
              <a:tr h="607224">
                <a:tc>
                  <a:txBody>
                    <a:bodyPr/>
                    <a:lstStyle/>
                    <a:p>
                      <a:r>
                        <a:rPr lang="en-US" dirty="0" smtClean="0"/>
                        <a:t>E</a:t>
                      </a:r>
                      <a:endParaRPr lang="ru-RU" dirty="0"/>
                    </a:p>
                  </a:txBody>
                  <a:tcPr/>
                </a:tc>
                <a:tc>
                  <a:txBody>
                    <a:bodyPr/>
                    <a:lstStyle/>
                    <a:p>
                      <a:pPr algn="just">
                        <a:lnSpc>
                          <a:spcPct val="115000"/>
                        </a:lnSpc>
                        <a:spcAft>
                          <a:spcPts val="0"/>
                        </a:spcAft>
                      </a:pPr>
                      <a:r>
                        <a:rPr lang="en-US" sz="1800" dirty="0">
                          <a:latin typeface="+mn-lt"/>
                          <a:ea typeface="Times New Roman"/>
                          <a:cs typeface="Times New Roman"/>
                        </a:rPr>
                        <a:t>F</a:t>
                      </a:r>
                      <a:endParaRPr lang="ru-RU" sz="1800" dirty="0">
                        <a:latin typeface="+mn-lt"/>
                        <a:ea typeface="Times New Roman"/>
                        <a:cs typeface="Times New Roman"/>
                      </a:endParaRPr>
                    </a:p>
                  </a:txBody>
                  <a:tcPr marL="68580" marR="68580" marT="0" marB="0"/>
                </a:tc>
                <a:tc>
                  <a:txBody>
                    <a:bodyPr/>
                    <a:lstStyle/>
                    <a:p>
                      <a:pPr algn="just">
                        <a:lnSpc>
                          <a:spcPct val="115000"/>
                        </a:lnSpc>
                        <a:spcAft>
                          <a:spcPts val="0"/>
                        </a:spcAft>
                      </a:pPr>
                      <a:r>
                        <a:rPr lang="en-US" sz="1800">
                          <a:latin typeface="+mn-lt"/>
                          <a:ea typeface="Times New Roman"/>
                          <a:cs typeface="Times New Roman"/>
                        </a:rPr>
                        <a:t>X</a:t>
                      </a:r>
                      <a:endParaRPr lang="ru-RU" sz="1800">
                        <a:latin typeface="+mn-lt"/>
                        <a:ea typeface="Times New Roman"/>
                        <a:cs typeface="Times New Roman"/>
                      </a:endParaRPr>
                    </a:p>
                  </a:txBody>
                  <a:tcPr marL="68580" marR="68580" marT="0" marB="0"/>
                </a:tc>
                <a:tc>
                  <a:txBody>
                    <a:bodyPr/>
                    <a:lstStyle/>
                    <a:p>
                      <a:r>
                        <a:rPr lang="en-US" dirty="0" smtClean="0"/>
                        <a:t>E</a:t>
                      </a:r>
                      <a:endParaRPr lang="ru-RU" dirty="0"/>
                    </a:p>
                  </a:txBody>
                  <a:tcPr/>
                </a:tc>
                <a:tc>
                  <a:txBody>
                    <a:bodyPr/>
                    <a:lstStyle/>
                    <a:p>
                      <a:r>
                        <a:rPr lang="en-US" dirty="0" smtClean="0"/>
                        <a:t>Z</a:t>
                      </a:r>
                      <a:endParaRPr lang="ru-RU" dirty="0"/>
                    </a:p>
                  </a:txBody>
                  <a:tcPr/>
                </a:tc>
                <a:tc>
                  <a:txBody>
                    <a:bodyPr/>
                    <a:lstStyle/>
                    <a:p>
                      <a:r>
                        <a:rPr lang="en-US" dirty="0" smtClean="0"/>
                        <a:t>Y</a:t>
                      </a:r>
                      <a:endParaRPr lang="ru-RU" dirty="0"/>
                    </a:p>
                  </a:txBody>
                  <a:tcPr/>
                </a:tc>
                <a:tc>
                  <a:txBody>
                    <a:bodyPr/>
                    <a:lstStyle/>
                    <a:p>
                      <a:r>
                        <a:rPr lang="en-US" dirty="0" smtClean="0"/>
                        <a:t>I</a:t>
                      </a:r>
                      <a:endParaRPr lang="ru-RU" dirty="0"/>
                    </a:p>
                  </a:txBody>
                  <a:tcPr/>
                </a:tc>
                <a:tc>
                  <a:txBody>
                    <a:bodyPr/>
                    <a:lstStyle/>
                    <a:p>
                      <a:r>
                        <a:rPr lang="en-US" dirty="0" smtClean="0"/>
                        <a:t>R</a:t>
                      </a:r>
                      <a:endParaRPr lang="ru-RU" dirty="0"/>
                    </a:p>
                  </a:txBody>
                  <a:tcPr/>
                </a:tc>
                <a:tc>
                  <a:txBody>
                    <a:bodyPr/>
                    <a:lstStyle/>
                    <a:p>
                      <a:r>
                        <a:rPr lang="en-US" dirty="0" smtClean="0"/>
                        <a:t>C</a:t>
                      </a:r>
                      <a:endParaRPr lang="ru-RU" dirty="0"/>
                    </a:p>
                  </a:txBody>
                  <a:tcPr/>
                </a:tc>
                <a:tc>
                  <a:txBody>
                    <a:bodyPr/>
                    <a:lstStyle/>
                    <a:p>
                      <a:r>
                        <a:rPr lang="en-US" dirty="0" smtClean="0"/>
                        <a:t>T</a:t>
                      </a:r>
                      <a:endParaRPr lang="ru-RU" dirty="0"/>
                    </a:p>
                  </a:txBody>
                  <a:tcPr/>
                </a:tc>
                <a:tc>
                  <a:txBody>
                    <a:bodyPr/>
                    <a:lstStyle/>
                    <a:p>
                      <a:r>
                        <a:rPr lang="en-US" dirty="0" smtClean="0"/>
                        <a:t>X</a:t>
                      </a:r>
                      <a:endParaRPr lang="ru-RU" dirty="0"/>
                    </a:p>
                  </a:txBody>
                  <a:tcPr/>
                </a:tc>
                <a:tc>
                  <a:txBody>
                    <a:bodyPr/>
                    <a:lstStyle/>
                    <a:p>
                      <a:r>
                        <a:rPr lang="en-US" dirty="0" smtClean="0"/>
                        <a:t>Y</a:t>
                      </a:r>
                      <a:endParaRPr lang="ru-RU" dirty="0"/>
                    </a:p>
                  </a:txBody>
                  <a:tcPr/>
                </a:tc>
              </a:tr>
              <a:tr h="607224">
                <a:tc>
                  <a:txBody>
                    <a:bodyPr/>
                    <a:lstStyle/>
                    <a:p>
                      <a:r>
                        <a:rPr lang="en-US" dirty="0" smtClean="0"/>
                        <a:t>O</a:t>
                      </a:r>
                      <a:endParaRPr lang="ru-RU" dirty="0"/>
                    </a:p>
                  </a:txBody>
                  <a:tcPr/>
                </a:tc>
                <a:tc>
                  <a:txBody>
                    <a:bodyPr/>
                    <a:lstStyle/>
                    <a:p>
                      <a:pPr algn="just">
                        <a:lnSpc>
                          <a:spcPct val="115000"/>
                        </a:lnSpc>
                        <a:spcAft>
                          <a:spcPts val="0"/>
                        </a:spcAft>
                      </a:pPr>
                      <a:r>
                        <a:rPr lang="en-US" sz="1800" dirty="0">
                          <a:latin typeface="+mn-lt"/>
                          <a:ea typeface="Times New Roman"/>
                          <a:cs typeface="Times New Roman"/>
                        </a:rPr>
                        <a:t>N</a:t>
                      </a:r>
                      <a:endParaRPr lang="ru-RU" sz="1800" dirty="0">
                        <a:latin typeface="+mn-lt"/>
                        <a:ea typeface="Times New Roman"/>
                        <a:cs typeface="Times New Roman"/>
                      </a:endParaRPr>
                    </a:p>
                  </a:txBody>
                  <a:tcPr marL="68580" marR="68580" marT="0" marB="0"/>
                </a:tc>
                <a:tc>
                  <a:txBody>
                    <a:bodyPr/>
                    <a:lstStyle/>
                    <a:p>
                      <a:pPr algn="just">
                        <a:lnSpc>
                          <a:spcPct val="115000"/>
                        </a:lnSpc>
                        <a:spcAft>
                          <a:spcPts val="0"/>
                        </a:spcAft>
                      </a:pPr>
                      <a:r>
                        <a:rPr lang="en-US" sz="1800">
                          <a:latin typeface="+mn-lt"/>
                          <a:ea typeface="Times New Roman"/>
                          <a:cs typeface="Times New Roman"/>
                        </a:rPr>
                        <a:t>O</a:t>
                      </a:r>
                      <a:endParaRPr lang="ru-RU" sz="1800">
                        <a:latin typeface="+mn-lt"/>
                        <a:ea typeface="Times New Roman"/>
                        <a:cs typeface="Times New Roman"/>
                      </a:endParaRPr>
                    </a:p>
                  </a:txBody>
                  <a:tcPr marL="68580" marR="68580" marT="0" marB="0"/>
                </a:tc>
                <a:tc>
                  <a:txBody>
                    <a:bodyPr/>
                    <a:lstStyle/>
                    <a:p>
                      <a:r>
                        <a:rPr lang="en-US" dirty="0" smtClean="0"/>
                        <a:t>B</a:t>
                      </a:r>
                      <a:endParaRPr lang="ru-RU" dirty="0"/>
                    </a:p>
                  </a:txBody>
                  <a:tcPr/>
                </a:tc>
                <a:tc>
                  <a:txBody>
                    <a:bodyPr/>
                    <a:lstStyle/>
                    <a:p>
                      <a:r>
                        <a:rPr lang="en-US" dirty="0" smtClean="0"/>
                        <a:t>O</a:t>
                      </a:r>
                      <a:endParaRPr lang="ru-RU" dirty="0"/>
                    </a:p>
                  </a:txBody>
                  <a:tcPr/>
                </a:tc>
                <a:tc>
                  <a:txBody>
                    <a:bodyPr/>
                    <a:lstStyle/>
                    <a:p>
                      <a:r>
                        <a:rPr lang="en-US" dirty="0" smtClean="0"/>
                        <a:t>R</a:t>
                      </a:r>
                      <a:endParaRPr lang="ru-RU" dirty="0"/>
                    </a:p>
                  </a:txBody>
                  <a:tcPr/>
                </a:tc>
                <a:tc>
                  <a:txBody>
                    <a:bodyPr/>
                    <a:lstStyle/>
                    <a:p>
                      <a:r>
                        <a:rPr lang="en-US" dirty="0" smtClean="0"/>
                        <a:t>O</a:t>
                      </a:r>
                      <a:endParaRPr lang="ru-RU" dirty="0"/>
                    </a:p>
                  </a:txBody>
                  <a:tcPr/>
                </a:tc>
                <a:tc>
                  <a:txBody>
                    <a:bodyPr/>
                    <a:lstStyle/>
                    <a:p>
                      <a:r>
                        <a:rPr lang="en-US" dirty="0" smtClean="0"/>
                        <a:t>D</a:t>
                      </a:r>
                      <a:endParaRPr lang="ru-RU" dirty="0"/>
                    </a:p>
                  </a:txBody>
                  <a:tcPr/>
                </a:tc>
                <a:tc>
                  <a:txBody>
                    <a:bodyPr/>
                    <a:lstStyle/>
                    <a:p>
                      <a:r>
                        <a:rPr lang="en-US" dirty="0" smtClean="0"/>
                        <a:t>I</a:t>
                      </a:r>
                      <a:endParaRPr lang="ru-RU" dirty="0"/>
                    </a:p>
                  </a:txBody>
                  <a:tcPr/>
                </a:tc>
                <a:tc>
                  <a:txBody>
                    <a:bodyPr/>
                    <a:lstStyle/>
                    <a:p>
                      <a:r>
                        <a:rPr lang="en-US" dirty="0" smtClean="0"/>
                        <a:t>N</a:t>
                      </a:r>
                      <a:endParaRPr lang="ru-RU" dirty="0"/>
                    </a:p>
                  </a:txBody>
                  <a:tcPr/>
                </a:tc>
                <a:tc>
                  <a:txBody>
                    <a:bodyPr/>
                    <a:lstStyle/>
                    <a:p>
                      <a:r>
                        <a:rPr lang="en-US" dirty="0" smtClean="0"/>
                        <a:t>O</a:t>
                      </a:r>
                      <a:endParaRPr lang="ru-RU" dirty="0"/>
                    </a:p>
                  </a:txBody>
                  <a:tcPr/>
                </a:tc>
                <a:tc>
                  <a:txBody>
                    <a:bodyPr/>
                    <a:lstStyle/>
                    <a:p>
                      <a:r>
                        <a:rPr lang="en-US" dirty="0" smtClean="0"/>
                        <a:t>K</a:t>
                      </a:r>
                      <a:endParaRPr lang="ru-RU" dirty="0"/>
                    </a:p>
                  </a:txBody>
                  <a:tcPr/>
                </a:tc>
              </a:tr>
              <a:tr h="607224">
                <a:tc>
                  <a:txBody>
                    <a:bodyPr/>
                    <a:lstStyle/>
                    <a:p>
                      <a:r>
                        <a:rPr lang="en-US" dirty="0" smtClean="0"/>
                        <a:t>N</a:t>
                      </a:r>
                      <a:endParaRPr lang="ru-RU" dirty="0"/>
                    </a:p>
                  </a:txBody>
                  <a:tcPr/>
                </a:tc>
                <a:tc>
                  <a:txBody>
                    <a:bodyPr/>
                    <a:lstStyle/>
                    <a:p>
                      <a:pPr algn="just">
                        <a:lnSpc>
                          <a:spcPct val="115000"/>
                        </a:lnSpc>
                        <a:spcAft>
                          <a:spcPts val="0"/>
                        </a:spcAft>
                      </a:pPr>
                      <a:r>
                        <a:rPr lang="en-US" sz="1800" dirty="0">
                          <a:latin typeface="+mn-lt"/>
                          <a:ea typeface="Times New Roman"/>
                          <a:cs typeface="Times New Roman"/>
                        </a:rPr>
                        <a:t>T</a:t>
                      </a:r>
                      <a:endParaRPr lang="ru-RU" sz="1800" dirty="0">
                        <a:latin typeface="+mn-lt"/>
                        <a:ea typeface="Times New Roman"/>
                        <a:cs typeface="Times New Roman"/>
                      </a:endParaRPr>
                    </a:p>
                  </a:txBody>
                  <a:tcPr marL="68580" marR="68580" marT="0" marB="0"/>
                </a:tc>
                <a:tc>
                  <a:txBody>
                    <a:bodyPr/>
                    <a:lstStyle/>
                    <a:p>
                      <a:pPr algn="just">
                        <a:lnSpc>
                          <a:spcPct val="115000"/>
                        </a:lnSpc>
                        <a:spcAft>
                          <a:spcPts val="0"/>
                        </a:spcAft>
                      </a:pPr>
                      <a:r>
                        <a:rPr lang="en-US" sz="1800" dirty="0">
                          <a:latin typeface="+mn-lt"/>
                          <a:ea typeface="Times New Roman"/>
                          <a:cs typeface="Times New Roman"/>
                        </a:rPr>
                        <a:t>T</a:t>
                      </a:r>
                      <a:endParaRPr lang="ru-RU" sz="1800" dirty="0">
                        <a:latin typeface="+mn-lt"/>
                        <a:ea typeface="Times New Roman"/>
                        <a:cs typeface="Times New Roman"/>
                      </a:endParaRPr>
                    </a:p>
                  </a:txBody>
                  <a:tcPr marL="68580" marR="68580" marT="0" marB="0"/>
                </a:tc>
                <a:tc>
                  <a:txBody>
                    <a:bodyPr/>
                    <a:lstStyle/>
                    <a:p>
                      <a:r>
                        <a:rPr lang="en-US" dirty="0" smtClean="0"/>
                        <a:t>K</a:t>
                      </a:r>
                      <a:endParaRPr lang="ru-RU" dirty="0"/>
                    </a:p>
                  </a:txBody>
                  <a:tcPr/>
                </a:tc>
                <a:tc>
                  <a:txBody>
                    <a:bodyPr/>
                    <a:lstStyle/>
                    <a:p>
                      <a:r>
                        <a:rPr lang="en-US" dirty="0" smtClean="0"/>
                        <a:t>V</a:t>
                      </a:r>
                      <a:endParaRPr lang="ru-RU" dirty="0"/>
                    </a:p>
                  </a:txBody>
                  <a:tcPr/>
                </a:tc>
                <a:tc>
                  <a:txBody>
                    <a:bodyPr/>
                    <a:lstStyle/>
                    <a:p>
                      <a:r>
                        <a:rPr lang="en-US" dirty="0" smtClean="0"/>
                        <a:t>I</a:t>
                      </a:r>
                      <a:endParaRPr lang="ru-RU" dirty="0"/>
                    </a:p>
                  </a:txBody>
                  <a:tcPr/>
                </a:tc>
                <a:tc>
                  <a:txBody>
                    <a:bodyPr/>
                    <a:lstStyle/>
                    <a:p>
                      <a:r>
                        <a:rPr lang="en-US" dirty="0" smtClean="0"/>
                        <a:t>C</a:t>
                      </a:r>
                      <a:endParaRPr lang="ru-RU" dirty="0"/>
                    </a:p>
                  </a:txBody>
                  <a:tcPr/>
                </a:tc>
                <a:tc>
                  <a:txBody>
                    <a:bodyPr/>
                    <a:lstStyle/>
                    <a:p>
                      <a:r>
                        <a:rPr lang="en-US" dirty="0" smtClean="0"/>
                        <a:t>T</a:t>
                      </a:r>
                      <a:endParaRPr lang="ru-RU" dirty="0"/>
                    </a:p>
                  </a:txBody>
                  <a:tcPr/>
                </a:tc>
                <a:tc>
                  <a:txBody>
                    <a:bodyPr/>
                    <a:lstStyle/>
                    <a:p>
                      <a:r>
                        <a:rPr lang="en-US" dirty="0" smtClean="0"/>
                        <a:t>O</a:t>
                      </a:r>
                      <a:endParaRPr lang="ru-RU" dirty="0"/>
                    </a:p>
                  </a:txBody>
                  <a:tcPr/>
                </a:tc>
                <a:tc>
                  <a:txBody>
                    <a:bodyPr/>
                    <a:lstStyle/>
                    <a:p>
                      <a:r>
                        <a:rPr lang="en-US" dirty="0" smtClean="0"/>
                        <a:t>R</a:t>
                      </a:r>
                      <a:endParaRPr lang="ru-RU" dirty="0"/>
                    </a:p>
                  </a:txBody>
                  <a:tcPr/>
                </a:tc>
                <a:tc>
                  <a:txBody>
                    <a:bodyPr/>
                    <a:lstStyle/>
                    <a:p>
                      <a:r>
                        <a:rPr lang="en-US" dirty="0" smtClean="0"/>
                        <a:t>Y</a:t>
                      </a:r>
                      <a:endParaRPr lang="ru-RU" dirty="0"/>
                    </a:p>
                  </a:txBody>
                  <a:tcPr/>
                </a:tc>
                <a:tc>
                  <a:txBody>
                    <a:bodyPr/>
                    <a:lstStyle/>
                    <a:p>
                      <a:r>
                        <a:rPr lang="en-US" dirty="0" smtClean="0"/>
                        <a:t>D</a:t>
                      </a:r>
                      <a:endParaRPr lang="ru-RU" dirty="0"/>
                    </a:p>
                  </a:txBody>
                  <a:tcPr/>
                </a:tc>
              </a:tr>
            </a:tbl>
          </a:graphicData>
        </a:graphic>
      </p:graphicFrame>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1_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5</TotalTime>
  <Words>807</Words>
  <PresentationFormat>Экран (4:3)</PresentationFormat>
  <Paragraphs>161</Paragraphs>
  <Slides>11</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11</vt:i4>
      </vt:variant>
    </vt:vector>
  </HeadingPairs>
  <TitlesOfParts>
    <vt:vector size="13" baseType="lpstr">
      <vt:lpstr>1_Трек</vt:lpstr>
      <vt:lpstr>Тема Office</vt:lpstr>
      <vt:lpstr>   “Borodino: the 200th Anniversary” </vt:lpstr>
      <vt:lpstr> </vt:lpstr>
      <vt:lpstr>Please, match the first column with the second one and the third one (transcription with the words and translation)</vt:lpstr>
      <vt:lpstr>Mikhail Kutuzov </vt:lpstr>
      <vt:lpstr>Questions</vt:lpstr>
      <vt:lpstr>Napoleon Bonaparte </vt:lpstr>
      <vt:lpstr>Questions</vt:lpstr>
      <vt:lpstr> Put the words in the correct order to form a sentence. </vt:lpstr>
      <vt:lpstr>Find eight hidden words in the grid.</vt:lpstr>
      <vt:lpstr>“The Battle of Borodino” Take words from the box and insert them into the text in their correct form“ 1)to be       3) to  involve         5) to lose        7)to close    9) to conduct                                              2)blood     4) to attack            6) to  kill          8) he            10) to lose              11) to allow </vt:lpstr>
      <vt:lpstr>There are some questions with four answers, choose the right variant.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“Borodino: the 200th Anniversary” </dc:title>
  <cp:lastModifiedBy>X-Man</cp:lastModifiedBy>
  <cp:revision>3</cp:revision>
  <dcterms:modified xsi:type="dcterms:W3CDTF">2012-08-11T22:04:28Z</dcterms:modified>
</cp:coreProperties>
</file>