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2"/>
  </p:notesMasterIdLst>
  <p:sldIdLst>
    <p:sldId id="270" r:id="rId2"/>
    <p:sldId id="282" r:id="rId3"/>
    <p:sldId id="283" r:id="rId4"/>
    <p:sldId id="284" r:id="rId5"/>
    <p:sldId id="257" r:id="rId6"/>
    <p:sldId id="286" r:id="rId7"/>
    <p:sldId id="280" r:id="rId8"/>
    <p:sldId id="274" r:id="rId9"/>
    <p:sldId id="276" r:id="rId10"/>
    <p:sldId id="271"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8" autoAdjust="0"/>
  </p:normalViewPr>
  <p:slideViewPr>
    <p:cSldViewPr>
      <p:cViewPr varScale="1">
        <p:scale>
          <a:sx n="103" d="100"/>
          <a:sy n="103" d="100"/>
        </p:scale>
        <p:origin x="-2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B1C3C8-64EC-4921-AE36-66C7C5779D19}" type="datetimeFigureOut">
              <a:rPr lang="ru-RU" smtClean="0"/>
              <a:pPr/>
              <a:t>31.08.2012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93FB4F-E22E-40EE-91E5-1FF1FD5B4BD3}" type="slidenum">
              <a:rPr lang="ru-RU" smtClean="0"/>
              <a:pPr/>
              <a:t>‹#›</a:t>
            </a:fld>
            <a:endParaRPr lang="ru-RU"/>
          </a:p>
        </p:txBody>
      </p:sp>
    </p:spTree>
    <p:extLst>
      <p:ext uri="{BB962C8B-B14F-4D97-AF65-F5344CB8AC3E}">
        <p14:creationId xmlns:p14="http://schemas.microsoft.com/office/powerpoint/2010/main" val="2032213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B19B0651-EE4F-4900-A07F-96A6BFA9D0F0}"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B19B0651-EE4F-4900-A07F-96A6BFA9D0F0}"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4C71EC6-210F-42DE-9C53-41977AD35B3D}"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4C71EC6-210F-42DE-9C53-41977AD35B3D}" type="datetimeFigureOut">
              <a:rPr lang="ru-RU" smtClean="0"/>
              <a:pPr/>
              <a:t>31.08.2012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9B0651-EE4F-4900-A07F-96A6BFA9D0F0}"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en.wikipedia.org/wiki/Battle_of_Borodino" TargetMode="External"/><Relationship Id="rId3" Type="http://schemas.openxmlformats.org/officeDocument/2006/relationships/hyperlink" Target="http://dic.academic.ru/pictures/wiki/files/66/Battle_of_Borodino_by_Langlois.jpg" TargetMode="External"/><Relationship Id="rId7" Type="http://schemas.openxmlformats.org/officeDocument/2006/relationships/hyperlink" Target="http://www.vokrugsveta.ru/encyclopedia/images/6/67/Borodino-carta-2.jpg" TargetMode="External"/><Relationship Id="rId2" Type="http://schemas.openxmlformats.org/officeDocument/2006/relationships/hyperlink" Target="http://www.museum.ru/museum/1812/Painting/Borodino/pic/brdn044.jpg" TargetMode="External"/><Relationship Id="rId1" Type="http://schemas.openxmlformats.org/officeDocument/2006/relationships/slideLayout" Target="../slideLayouts/slideLayout2.xml"/><Relationship Id="rId6" Type="http://schemas.openxmlformats.org/officeDocument/2006/relationships/hyperlink" Target="http://veresh.ru/img/napoleon/war-1812-year.jpg" TargetMode="External"/><Relationship Id="rId11" Type="http://schemas.openxmlformats.org/officeDocument/2006/relationships/hyperlink" Target="http://shkolazhizni.ru/img/content/i38/38517_or.jpg" TargetMode="External"/><Relationship Id="rId5" Type="http://schemas.openxmlformats.org/officeDocument/2006/relationships/hyperlink" Target="http://www.artvedia.ru/upload/f0_300562608.jpg" TargetMode="External"/><Relationship Id="rId10" Type="http://schemas.openxmlformats.org/officeDocument/2006/relationships/hyperlink" Target="http://img1.liveinternet.ru/images/attach/c/4/82/187/82187723_large_P1000925.JPG" TargetMode="External"/><Relationship Id="rId4" Type="http://schemas.openxmlformats.org/officeDocument/2006/relationships/hyperlink" Target="http://i010.radikal.ru/1109/d6/80f474e3d333.jpg" TargetMode="External"/><Relationship Id="rId9" Type="http://schemas.openxmlformats.org/officeDocument/2006/relationships/hyperlink" Target="http://img0.liveinternet.ru/images/attach/c/6/89/958/89958682_large_Napoleon_na_Borodinskom_pole.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0210" y="764704"/>
            <a:ext cx="8352928" cy="3024336"/>
          </a:xfrm>
        </p:spPr>
        <p:txBody>
          <a:bodyPr>
            <a:normAutofit/>
          </a:bodyPr>
          <a:lstStyle/>
          <a:p>
            <a:pPr algn="ctr"/>
            <a:r>
              <a:rPr lang="en-US" sz="4400" b="1" i="1" dirty="0" smtClean="0">
                <a:solidFill>
                  <a:srgbClr val="C00000"/>
                </a:solidFill>
                <a:latin typeface="Times New Roman" pitchFamily="18" charset="0"/>
                <a:cs typeface="Times New Roman" pitchFamily="18" charset="0"/>
              </a:rPr>
              <a:t>BORODINO: THE 200</a:t>
            </a:r>
            <a:r>
              <a:rPr lang="en-US" sz="4400" b="1" i="1" baseline="30000" dirty="0" smtClean="0">
                <a:solidFill>
                  <a:srgbClr val="C00000"/>
                </a:solidFill>
                <a:latin typeface="Times New Roman" pitchFamily="18" charset="0"/>
                <a:cs typeface="Times New Roman" pitchFamily="18" charset="0"/>
              </a:rPr>
              <a:t>th</a:t>
            </a:r>
            <a:r>
              <a:rPr lang="en-US" sz="4400" b="1" i="1" dirty="0" smtClean="0">
                <a:solidFill>
                  <a:srgbClr val="C00000"/>
                </a:solidFill>
                <a:latin typeface="Times New Roman" pitchFamily="18" charset="0"/>
                <a:cs typeface="Times New Roman" pitchFamily="18" charset="0"/>
              </a:rPr>
              <a:t> anniversary</a:t>
            </a:r>
            <a:endParaRPr lang="ru-RU" sz="4400" b="1" i="1" dirty="0">
              <a:solidFill>
                <a:srgbClr val="C0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078" y="2564904"/>
            <a:ext cx="3810000" cy="271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a:spLocks noGrp="1" noChangeArrowheads="1"/>
          </p:cNvSpPr>
          <p:nvPr>
            <p:ph type="subTitle" idx="1"/>
          </p:nvPr>
        </p:nvSpPr>
        <p:spPr>
          <a:xfrm>
            <a:off x="3867579" y="4365104"/>
            <a:ext cx="5216997" cy="1634059"/>
          </a:xfrm>
        </p:spPr>
        <p:txBody>
          <a:bodyPr>
            <a:normAutofit/>
          </a:bodyPr>
          <a:lstStyle/>
          <a:p>
            <a:pPr algn="r" eaLnBrk="1" fontAlgn="auto" hangingPunct="1">
              <a:lnSpc>
                <a:spcPct val="80000"/>
              </a:lnSpc>
              <a:spcAft>
                <a:spcPts val="0"/>
              </a:spcAft>
              <a:buFont typeface="Wingdings 2"/>
              <a:buNone/>
              <a:defRPr/>
            </a:pPr>
            <a:r>
              <a:rPr lang="ru-RU" sz="2000" i="1" dirty="0" smtClean="0">
                <a:solidFill>
                  <a:srgbClr val="002060"/>
                </a:solidFill>
                <a:latin typeface="Times New Roman" pitchFamily="18" charset="0"/>
                <a:cs typeface="Times New Roman" pitchFamily="18" charset="0"/>
              </a:rPr>
              <a:t>Рязанская область </a:t>
            </a:r>
            <a:endParaRPr lang="en-US" sz="2000" i="1" dirty="0" smtClean="0">
              <a:solidFill>
                <a:srgbClr val="002060"/>
              </a:solidFill>
              <a:latin typeface="Times New Roman" pitchFamily="18" charset="0"/>
              <a:cs typeface="Times New Roman" pitchFamily="18" charset="0"/>
            </a:endParaRPr>
          </a:p>
          <a:p>
            <a:pPr algn="r" eaLnBrk="1" fontAlgn="auto" hangingPunct="1">
              <a:lnSpc>
                <a:spcPct val="80000"/>
              </a:lnSpc>
              <a:spcAft>
                <a:spcPts val="0"/>
              </a:spcAft>
              <a:buFont typeface="Wingdings 2"/>
              <a:buNone/>
              <a:defRPr/>
            </a:pPr>
            <a:r>
              <a:rPr lang="ru-RU" sz="2000" i="1" dirty="0" smtClean="0">
                <a:solidFill>
                  <a:srgbClr val="002060"/>
                </a:solidFill>
                <a:latin typeface="Times New Roman" pitchFamily="18" charset="0"/>
                <a:cs typeface="Times New Roman" pitchFamily="18" charset="0"/>
              </a:rPr>
              <a:t>Кораблино</a:t>
            </a:r>
          </a:p>
          <a:p>
            <a:pPr algn="r" eaLnBrk="1" fontAlgn="auto" hangingPunct="1">
              <a:lnSpc>
                <a:spcPct val="80000"/>
              </a:lnSpc>
              <a:spcAft>
                <a:spcPts val="0"/>
              </a:spcAft>
              <a:buFont typeface="Wingdings 2"/>
              <a:buNone/>
              <a:defRPr/>
            </a:pPr>
            <a:r>
              <a:rPr lang="ru-RU" sz="2000" i="1" dirty="0" smtClean="0">
                <a:solidFill>
                  <a:srgbClr val="002060"/>
                </a:solidFill>
                <a:latin typeface="Times New Roman" pitchFamily="18" charset="0"/>
                <a:cs typeface="Times New Roman" pitchFamily="18" charset="0"/>
              </a:rPr>
              <a:t>МОУ Кораблинская СОШ №</a:t>
            </a:r>
            <a:r>
              <a:rPr lang="en-US" sz="2000" i="1" dirty="0" smtClean="0">
                <a:solidFill>
                  <a:srgbClr val="002060"/>
                </a:solidFill>
                <a:latin typeface="Times New Roman" pitchFamily="18" charset="0"/>
                <a:cs typeface="Times New Roman" pitchFamily="18" charset="0"/>
              </a:rPr>
              <a:t>2</a:t>
            </a:r>
          </a:p>
          <a:p>
            <a:pPr algn="r" eaLnBrk="1" fontAlgn="auto" hangingPunct="1">
              <a:lnSpc>
                <a:spcPct val="80000"/>
              </a:lnSpc>
              <a:spcAft>
                <a:spcPts val="0"/>
              </a:spcAft>
              <a:buFont typeface="Wingdings 2"/>
              <a:buNone/>
              <a:defRPr/>
            </a:pPr>
            <a:r>
              <a:rPr lang="ru-RU" sz="2000" i="1" dirty="0" smtClean="0">
                <a:solidFill>
                  <a:srgbClr val="002060"/>
                </a:solidFill>
                <a:latin typeface="Times New Roman" pitchFamily="18" charset="0"/>
                <a:cs typeface="Times New Roman" pitchFamily="18" charset="0"/>
              </a:rPr>
              <a:t>Браткина  Т.П.</a:t>
            </a:r>
          </a:p>
        </p:txBody>
      </p:sp>
    </p:spTree>
    <p:extLst>
      <p:ext uri="{BB962C8B-B14F-4D97-AF65-F5344CB8AC3E}">
        <p14:creationId xmlns:p14="http://schemas.microsoft.com/office/powerpoint/2010/main" val="376115474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p:cTn id="21"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 calcmode="lin" valueType="num">
                                      <p:cBhvr>
                                        <p:cTn id="28"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p:cTn id="3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 calcmode="lin" valueType="num">
                                      <p:cBhvr>
                                        <p:cTn id="42"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686800" cy="838200"/>
          </a:xfrm>
        </p:spPr>
        <p:txBody>
          <a:bodyPr>
            <a:normAutofit/>
          </a:bodyPr>
          <a:lstStyle/>
          <a:p>
            <a:pPr algn="ctr"/>
            <a:r>
              <a:rPr lang="ru-RU" sz="2800" dirty="0" smtClean="0">
                <a:solidFill>
                  <a:srgbClr val="C00000"/>
                </a:solidFill>
              </a:rPr>
              <a:t>Ссылки</a:t>
            </a:r>
            <a:endParaRPr lang="ru-RU" sz="2800" dirty="0">
              <a:solidFill>
                <a:srgbClr val="C00000"/>
              </a:solidFill>
            </a:endParaRPr>
          </a:p>
        </p:txBody>
      </p:sp>
      <p:sp>
        <p:nvSpPr>
          <p:cNvPr id="3" name="Объект 2"/>
          <p:cNvSpPr>
            <a:spLocks noGrp="1"/>
          </p:cNvSpPr>
          <p:nvPr>
            <p:ph idx="1"/>
          </p:nvPr>
        </p:nvSpPr>
        <p:spPr/>
        <p:txBody>
          <a:bodyPr/>
          <a:lstStyle/>
          <a:p>
            <a:pPr marL="0" indent="0">
              <a:buNone/>
            </a:pPr>
            <a:r>
              <a:rPr lang="ru-RU" sz="1000" dirty="0" smtClean="0"/>
              <a:t>1 </a:t>
            </a:r>
            <a:r>
              <a:rPr lang="ru-RU" sz="1000" dirty="0">
                <a:hlinkClick r:id="rId2"/>
              </a:rPr>
              <a:t> </a:t>
            </a:r>
            <a:r>
              <a:rPr lang="en-US" sz="1000" dirty="0">
                <a:hlinkClick r:id="rId2"/>
              </a:rPr>
              <a:t>http://</a:t>
            </a:r>
            <a:r>
              <a:rPr lang="en-US" sz="1000" dirty="0" smtClean="0">
                <a:hlinkClick r:id="rId2"/>
              </a:rPr>
              <a:t>www.museum.ru/museum/1812/Painting/Borodino/pic/brdn044.jpg</a:t>
            </a:r>
            <a:endParaRPr lang="ru-RU" sz="1000" dirty="0" smtClean="0"/>
          </a:p>
          <a:p>
            <a:pPr marL="0" indent="0">
              <a:buNone/>
            </a:pPr>
            <a:r>
              <a:rPr lang="ru-RU" sz="1000" dirty="0" smtClean="0"/>
              <a:t>2</a:t>
            </a:r>
            <a:r>
              <a:rPr lang="ru-RU" sz="1100" dirty="0" smtClean="0"/>
              <a:t> </a:t>
            </a:r>
            <a:r>
              <a:rPr lang="en-US" sz="1100" dirty="0" smtClean="0">
                <a:hlinkClick r:id="rId3"/>
              </a:rPr>
              <a:t>http</a:t>
            </a:r>
            <a:r>
              <a:rPr lang="en-US" sz="1000" dirty="0" smtClean="0">
                <a:hlinkClick r:id="rId3"/>
              </a:rPr>
              <a:t>://dic.academic.ru/pictures/wiki/files/66/Battle_of_Borodino_by_Langlois.jpg</a:t>
            </a:r>
            <a:endParaRPr lang="ru-RU" sz="1000" dirty="0" smtClean="0"/>
          </a:p>
          <a:p>
            <a:pPr marL="228600" indent="-228600">
              <a:buAutoNum type="arabicPlain" startAt="3"/>
            </a:pPr>
            <a:r>
              <a:rPr lang="en-US" sz="1000" dirty="0" smtClean="0">
                <a:hlinkClick r:id="rId4"/>
              </a:rPr>
              <a:t>http</a:t>
            </a:r>
            <a:r>
              <a:rPr lang="en-US" sz="1000" dirty="0">
                <a:hlinkClick r:id="rId4"/>
              </a:rPr>
              <a:t>://</a:t>
            </a:r>
            <a:r>
              <a:rPr lang="en-US" sz="1000" dirty="0" smtClean="0">
                <a:hlinkClick r:id="rId4"/>
              </a:rPr>
              <a:t>i010.radikal.ru/1109/d6/80f474e3d333.jpg</a:t>
            </a:r>
            <a:endParaRPr lang="ru-RU" sz="1000" dirty="0" smtClean="0"/>
          </a:p>
          <a:p>
            <a:pPr marL="228600" indent="-228600">
              <a:buAutoNum type="arabicPlain" startAt="3"/>
            </a:pPr>
            <a:r>
              <a:rPr lang="en-US" sz="1000" dirty="0" smtClean="0">
                <a:hlinkClick r:id="rId5"/>
              </a:rPr>
              <a:t>http</a:t>
            </a:r>
            <a:r>
              <a:rPr lang="en-US" sz="1000" dirty="0">
                <a:hlinkClick r:id="rId5"/>
              </a:rPr>
              <a:t>://</a:t>
            </a:r>
            <a:r>
              <a:rPr lang="en-US" sz="1000" dirty="0" smtClean="0">
                <a:hlinkClick r:id="rId5"/>
              </a:rPr>
              <a:t>www.artvedia.ru/upload/f0_300562608.jpg</a:t>
            </a:r>
            <a:endParaRPr lang="ru-RU" sz="1000" dirty="0" smtClean="0"/>
          </a:p>
          <a:p>
            <a:pPr marL="228600" indent="-228600">
              <a:buAutoNum type="arabicPlain" startAt="3"/>
            </a:pPr>
            <a:r>
              <a:rPr lang="en-US" sz="1000" dirty="0">
                <a:hlinkClick r:id="rId6"/>
              </a:rPr>
              <a:t>http://</a:t>
            </a:r>
            <a:r>
              <a:rPr lang="en-US" sz="1000" dirty="0" smtClean="0">
                <a:hlinkClick r:id="rId6"/>
              </a:rPr>
              <a:t>veresh.ru/img/napoleon/war-1812-year.jpg</a:t>
            </a:r>
            <a:endParaRPr lang="ru-RU" sz="1000" dirty="0" smtClean="0"/>
          </a:p>
          <a:p>
            <a:pPr marL="228600" indent="-228600">
              <a:buAutoNum type="arabicPlain" startAt="3"/>
            </a:pPr>
            <a:r>
              <a:rPr lang="en-US" sz="1000" dirty="0" smtClean="0">
                <a:hlinkClick r:id="rId7"/>
              </a:rPr>
              <a:t>http</a:t>
            </a:r>
            <a:r>
              <a:rPr lang="en-US" sz="1000" dirty="0">
                <a:hlinkClick r:id="rId7"/>
              </a:rPr>
              <a:t>://</a:t>
            </a:r>
            <a:r>
              <a:rPr lang="en-US" sz="1000" dirty="0" smtClean="0">
                <a:hlinkClick r:id="rId7"/>
              </a:rPr>
              <a:t>www.vokrugsveta.ru/encyclopedia/images/6/67/Borodino-carta-2.jpg</a:t>
            </a:r>
            <a:endParaRPr lang="en-US" sz="1000" dirty="0"/>
          </a:p>
          <a:p>
            <a:pPr marL="228600" indent="-228600">
              <a:buAutoNum type="arabicPlain" startAt="3"/>
            </a:pPr>
            <a:r>
              <a:rPr lang="en-US" sz="1000" dirty="0">
                <a:hlinkClick r:id="rId8"/>
              </a:rPr>
              <a:t>http://</a:t>
            </a:r>
            <a:r>
              <a:rPr lang="en-US" sz="1000" dirty="0" smtClean="0">
                <a:hlinkClick r:id="rId8"/>
              </a:rPr>
              <a:t>en.wikipedia.org/wiki/Battle_of_Borodino</a:t>
            </a:r>
            <a:endParaRPr lang="en-US" sz="1000" dirty="0" smtClean="0"/>
          </a:p>
          <a:p>
            <a:pPr marL="228600" indent="-228600">
              <a:buAutoNum type="arabicPlain" startAt="3"/>
            </a:pPr>
            <a:r>
              <a:rPr lang="en-US" sz="1000" dirty="0">
                <a:hlinkClick r:id="rId9"/>
              </a:rPr>
              <a:t>http://</a:t>
            </a:r>
            <a:r>
              <a:rPr lang="en-US" sz="1000" dirty="0" smtClean="0">
                <a:hlinkClick r:id="rId9"/>
              </a:rPr>
              <a:t>img0.liveinternet.ru/images/attach/c/6/89/958/89958682_large_Napoleon_na_Borodinskom_pole.jpg</a:t>
            </a:r>
            <a:endParaRPr lang="en-US" sz="1000" dirty="0" smtClean="0"/>
          </a:p>
          <a:p>
            <a:pPr marL="228600" indent="-228600">
              <a:buAutoNum type="arabicPlain" startAt="3"/>
            </a:pPr>
            <a:r>
              <a:rPr lang="en-US" sz="1000" dirty="0">
                <a:hlinkClick r:id="rId10"/>
              </a:rPr>
              <a:t>http://</a:t>
            </a:r>
            <a:r>
              <a:rPr lang="en-US" sz="1000" dirty="0" smtClean="0">
                <a:hlinkClick r:id="rId10"/>
              </a:rPr>
              <a:t>img1.liveinternet.ru/images/attach/c/4/82/187/82187723_large_P1000925.JPG</a:t>
            </a:r>
            <a:endParaRPr lang="en-US" sz="1000" dirty="0" smtClean="0"/>
          </a:p>
          <a:p>
            <a:pPr marL="228600" indent="-228600">
              <a:buAutoNum type="arabicPlain" startAt="3"/>
            </a:pPr>
            <a:r>
              <a:rPr lang="en-US" sz="1000" dirty="0">
                <a:hlinkClick r:id="rId11"/>
              </a:rPr>
              <a:t>http://</a:t>
            </a:r>
            <a:r>
              <a:rPr lang="en-US" sz="1000" dirty="0" smtClean="0">
                <a:hlinkClick r:id="rId11"/>
              </a:rPr>
              <a:t>shkolazhizni.ru/img/content/i38/38517_or.jpg</a:t>
            </a:r>
            <a:endParaRPr lang="en-US" sz="1000" dirty="0" smtClean="0"/>
          </a:p>
          <a:p>
            <a:pPr marL="0" indent="0">
              <a:buNone/>
            </a:pPr>
            <a:endParaRPr lang="en-US" sz="1000" dirty="0" smtClean="0"/>
          </a:p>
          <a:p>
            <a:pPr marL="228600" indent="-228600">
              <a:buAutoNum type="arabicPlain" startAt="3"/>
            </a:pPr>
            <a:endParaRPr lang="en-US" sz="1000" dirty="0" smtClean="0"/>
          </a:p>
          <a:p>
            <a:pPr marL="228600" indent="-228600">
              <a:buAutoNum type="arabicPlain" startAt="3"/>
            </a:pPr>
            <a:endParaRPr lang="en-US" sz="1000" dirty="0" smtClean="0"/>
          </a:p>
          <a:p>
            <a:pPr marL="228600" indent="-228600">
              <a:buAutoNum type="arabicPlain" startAt="3"/>
            </a:pPr>
            <a:endParaRPr lang="en-US" sz="1000" dirty="0" smtClean="0"/>
          </a:p>
          <a:p>
            <a:pPr marL="228600" indent="-228600">
              <a:buAutoNum type="arabicPlain" startAt="3"/>
            </a:pPr>
            <a:endParaRPr lang="en-US" sz="1000" dirty="0" smtClean="0"/>
          </a:p>
          <a:p>
            <a:pPr marL="228600" indent="-228600">
              <a:buAutoNum type="arabicPlain" startAt="3"/>
            </a:pPr>
            <a:endParaRPr lang="en-US"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pPr marL="228600" indent="-228600">
              <a:buAutoNum type="arabicPlain" startAt="3"/>
            </a:pPr>
            <a:endParaRPr lang="ru-RU" sz="1000" dirty="0" smtClean="0"/>
          </a:p>
          <a:p>
            <a:endParaRPr lang="ru-RU" sz="1200" dirty="0"/>
          </a:p>
        </p:txBody>
      </p:sp>
    </p:spTree>
    <p:extLst>
      <p:ext uri="{BB962C8B-B14F-4D97-AF65-F5344CB8AC3E}">
        <p14:creationId xmlns:p14="http://schemas.microsoft.com/office/powerpoint/2010/main" val="245499371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686800" cy="838200"/>
          </a:xfrm>
        </p:spPr>
        <p:txBody>
          <a:bodyPr>
            <a:normAutofit/>
          </a:bodyPr>
          <a:lstStyle/>
          <a:p>
            <a:pPr algn="ctr"/>
            <a:r>
              <a:rPr lang="en-US" sz="2800" b="1" i="1" dirty="0">
                <a:solidFill>
                  <a:srgbClr val="C00000"/>
                </a:solidFill>
                <a:latin typeface="Times New Roman" pitchFamily="18" charset="0"/>
                <a:cs typeface="Times New Roman" pitchFamily="18" charset="0"/>
              </a:rPr>
              <a:t>Terrible danger looming over Russia</a:t>
            </a:r>
            <a:endParaRPr lang="ru-RU" sz="28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3707904" y="1988840"/>
            <a:ext cx="5139680" cy="4467125"/>
          </a:xfrm>
        </p:spPr>
        <p:txBody>
          <a:bodyPr>
            <a:normAutofit/>
          </a:bodyPr>
          <a:lstStyle/>
          <a:p>
            <a:pPr marL="0" indent="0">
              <a:buNone/>
            </a:pPr>
            <a:r>
              <a:rPr lang="en-US" sz="1600" dirty="0" smtClean="0">
                <a:latin typeface="Times New Roman" pitchFamily="18" charset="0"/>
                <a:cs typeface="Times New Roman" pitchFamily="18" charset="0"/>
              </a:rPr>
              <a:t>The great Russian people have a long history. Many times they had heroically fought attacks of foreign invaders and defended their independence. Having suffered loss and destruction Russia again revived.</a:t>
            </a:r>
            <a:br>
              <a:rPr lang="en-US" sz="1600" dirty="0" smtClean="0">
                <a:latin typeface="Times New Roman" pitchFamily="18" charset="0"/>
                <a:cs typeface="Times New Roman" pitchFamily="18" charset="0"/>
              </a:rPr>
            </a:br>
            <a:r>
              <a:rPr lang="en-US" sz="1600" dirty="0" smtClean="0">
                <a:latin typeface="Times New Roman" pitchFamily="18" charset="0"/>
                <a:cs typeface="Times New Roman" pitchFamily="18" charset="0"/>
              </a:rPr>
              <a:t>By the beginning of the 19</a:t>
            </a:r>
            <a:r>
              <a:rPr lang="en-US" sz="1600" baseline="30000" dirty="0" smtClean="0">
                <a:latin typeface="Times New Roman" pitchFamily="18" charset="0"/>
                <a:cs typeface="Times New Roman" pitchFamily="18" charset="0"/>
              </a:rPr>
              <a:t>th</a:t>
            </a:r>
            <a:r>
              <a:rPr lang="en-US" sz="1600" dirty="0" smtClean="0">
                <a:latin typeface="Times New Roman" pitchFamily="18" charset="0"/>
                <a:cs typeface="Times New Roman" pitchFamily="18" charset="0"/>
              </a:rPr>
              <a:t> century Russia became one of the most powerful countries in Europe. It had a strong army and navy. Enemies still dreamed to crush the power of  Russia, seize their wealth, conquer Russian people .</a:t>
            </a:r>
            <a:br>
              <a:rPr lang="en-US" sz="1600" dirty="0" smtClean="0">
                <a:latin typeface="Times New Roman" pitchFamily="18" charset="0"/>
                <a:cs typeface="Times New Roman" pitchFamily="18" charset="0"/>
              </a:rPr>
            </a:br>
            <a:r>
              <a:rPr lang="en-US" sz="1600" dirty="0" smtClean="0">
                <a:latin typeface="Times New Roman" pitchFamily="18" charset="0"/>
                <a:cs typeface="Times New Roman" pitchFamily="18" charset="0"/>
              </a:rPr>
              <a:t>At the beginning of the 19</a:t>
            </a:r>
            <a:r>
              <a:rPr lang="en-US" sz="1600" baseline="30000" dirty="0" smtClean="0">
                <a:latin typeface="Times New Roman" pitchFamily="18" charset="0"/>
                <a:cs typeface="Times New Roman" pitchFamily="18" charset="0"/>
              </a:rPr>
              <a:t>th</a:t>
            </a:r>
            <a:r>
              <a:rPr lang="en-US" sz="1600" dirty="0" smtClean="0">
                <a:latin typeface="Times New Roman" pitchFamily="18" charset="0"/>
                <a:cs typeface="Times New Roman" pitchFamily="18" charset="0"/>
              </a:rPr>
              <a:t> century a terrible danger loomed over our country. French Emperor Napoleon, who conquered all of Europe, moved his hordes to Russia ...</a:t>
            </a:r>
            <a:endParaRPr lang="ru-RU" sz="16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348880"/>
            <a:ext cx="3380837" cy="2186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9295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b="1" i="1" dirty="0" smtClean="0">
                <a:solidFill>
                  <a:srgbClr val="C00000"/>
                </a:solidFill>
              </a:rPr>
              <a:t>«</a:t>
            </a:r>
            <a:r>
              <a:rPr lang="en-US" sz="2800" b="1" i="1" dirty="0">
                <a:solidFill>
                  <a:srgbClr val="C00000"/>
                </a:solidFill>
              </a:rPr>
              <a:t>In a month I'll be in Moscow </a:t>
            </a:r>
            <a:r>
              <a:rPr lang="ru-RU" sz="2800" b="1" i="1" dirty="0" smtClean="0">
                <a:solidFill>
                  <a:srgbClr val="C00000"/>
                </a:solidFill>
              </a:rPr>
              <a:t>…»</a:t>
            </a:r>
            <a:endParaRPr lang="ru-RU" sz="2800" b="1" i="1" dirty="0">
              <a:solidFill>
                <a:srgbClr val="C00000"/>
              </a:solidFill>
            </a:endParaRPr>
          </a:p>
        </p:txBody>
      </p:sp>
      <p:sp>
        <p:nvSpPr>
          <p:cNvPr id="3" name="Объект 2"/>
          <p:cNvSpPr>
            <a:spLocks noGrp="1"/>
          </p:cNvSpPr>
          <p:nvPr>
            <p:ph idx="1"/>
          </p:nvPr>
        </p:nvSpPr>
        <p:spPr>
          <a:xfrm>
            <a:off x="4436368" y="1916832"/>
            <a:ext cx="4707632" cy="2880320"/>
          </a:xfrm>
        </p:spPr>
        <p:txBody>
          <a:bodyPr>
            <a:normAutofit/>
          </a:bodyPr>
          <a:lstStyle/>
          <a:p>
            <a:pPr marL="0" indent="0">
              <a:buNone/>
            </a:pPr>
            <a:endParaRPr lang="en-US" sz="1100" dirty="0"/>
          </a:p>
          <a:p>
            <a:pPr marL="0" indent="0">
              <a:buNone/>
            </a:pPr>
            <a:r>
              <a:rPr lang="en-US" sz="1600" dirty="0">
                <a:latin typeface="Times New Roman" pitchFamily="18" charset="0"/>
                <a:cs typeface="Times New Roman" pitchFamily="18" charset="0"/>
              </a:rPr>
              <a:t>Night June 24, 1812, French troops crossed the river Neman and invaded the Russian state. "In less than a month, we will be in Moscow" - Napoleon used to say. </a:t>
            </a:r>
            <a:r>
              <a:rPr lang="en-US" sz="1600" dirty="0" smtClean="0">
                <a:latin typeface="Times New Roman" pitchFamily="18" charset="0"/>
                <a:cs typeface="Times New Roman" pitchFamily="18" charset="0"/>
              </a:rPr>
              <a:t>His</a:t>
            </a:r>
            <a:r>
              <a:rPr lang="en-US" sz="1600" dirty="0" smtClean="0">
                <a:latin typeface="Times New Roman" pitchFamily="18" charset="0"/>
                <a:cs typeface="Times New Roman" pitchFamily="18" charset="0"/>
              </a:rPr>
              <a:t> </a:t>
            </a:r>
            <a:r>
              <a:rPr lang="en-US" sz="1600" dirty="0">
                <a:latin typeface="Times New Roman" pitchFamily="18" charset="0"/>
                <a:cs typeface="Times New Roman" pitchFamily="18" charset="0"/>
              </a:rPr>
              <a:t>military </a:t>
            </a:r>
            <a:r>
              <a:rPr lang="en-US" sz="1600" dirty="0" smtClean="0">
                <a:latin typeface="Times New Roman" pitchFamily="18" charset="0"/>
                <a:cs typeface="Times New Roman" pitchFamily="18" charset="0"/>
              </a:rPr>
              <a:t>forces were </a:t>
            </a:r>
            <a:r>
              <a:rPr lang="en-US" sz="1600" dirty="0">
                <a:latin typeface="Times New Roman" pitchFamily="18" charset="0"/>
                <a:cs typeface="Times New Roman" pitchFamily="18" charset="0"/>
              </a:rPr>
              <a:t>almost three times </a:t>
            </a:r>
            <a:r>
              <a:rPr lang="en-US" sz="1600" dirty="0" smtClean="0">
                <a:latin typeface="Times New Roman" pitchFamily="18" charset="0"/>
                <a:cs typeface="Times New Roman" pitchFamily="18" charset="0"/>
              </a:rPr>
              <a:t>more than the </a:t>
            </a:r>
            <a:r>
              <a:rPr lang="en-US" sz="1600" dirty="0">
                <a:latin typeface="Times New Roman" pitchFamily="18" charset="0"/>
                <a:cs typeface="Times New Roman" pitchFamily="18" charset="0"/>
              </a:rPr>
              <a:t>standing against </a:t>
            </a:r>
            <a:r>
              <a:rPr lang="en-US" sz="1600" dirty="0" smtClean="0">
                <a:latin typeface="Times New Roman" pitchFamily="18" charset="0"/>
                <a:cs typeface="Times New Roman" pitchFamily="18" charset="0"/>
              </a:rPr>
              <a:t>him </a:t>
            </a:r>
            <a:r>
              <a:rPr lang="en-US" sz="1600" dirty="0">
                <a:latin typeface="Times New Roman" pitchFamily="18" charset="0"/>
                <a:cs typeface="Times New Roman" pitchFamily="18" charset="0"/>
              </a:rPr>
              <a:t>Russian troops, the army of Barclay de </a:t>
            </a:r>
            <a:r>
              <a:rPr lang="en-US" sz="1600" dirty="0" err="1">
                <a:latin typeface="Times New Roman" pitchFamily="18" charset="0"/>
                <a:cs typeface="Times New Roman" pitchFamily="18" charset="0"/>
              </a:rPr>
              <a:t>Tolley</a:t>
            </a:r>
            <a:r>
              <a:rPr lang="en-US" sz="1600" dirty="0">
                <a:latin typeface="Times New Roman" pitchFamily="18" charset="0"/>
                <a:cs typeface="Times New Roman" pitchFamily="18" charset="0"/>
              </a:rPr>
              <a:t> and Bagration. Napoleon hoped to defeat the </a:t>
            </a:r>
            <a:r>
              <a:rPr lang="en-US" sz="1600" dirty="0" smtClean="0">
                <a:latin typeface="Times New Roman" pitchFamily="18" charset="0"/>
                <a:cs typeface="Times New Roman" pitchFamily="18" charset="0"/>
              </a:rPr>
              <a:t>Russian </a:t>
            </a:r>
            <a:r>
              <a:rPr lang="en-US" sz="1600" dirty="0">
                <a:latin typeface="Times New Roman" pitchFamily="18" charset="0"/>
                <a:cs typeface="Times New Roman" pitchFamily="18" charset="0"/>
              </a:rPr>
              <a:t>armies </a:t>
            </a:r>
            <a:r>
              <a:rPr lang="en-US" sz="1600" dirty="0" smtClean="0">
                <a:latin typeface="Times New Roman" pitchFamily="18" charset="0"/>
                <a:cs typeface="Times New Roman" pitchFamily="18" charset="0"/>
              </a:rPr>
              <a:t>on </a:t>
            </a:r>
            <a:r>
              <a:rPr lang="en-US" sz="1600" dirty="0">
                <a:latin typeface="Times New Roman" pitchFamily="18" charset="0"/>
                <a:cs typeface="Times New Roman" pitchFamily="18" charset="0"/>
              </a:rPr>
              <a:t>the border. But his plan </a:t>
            </a:r>
            <a:r>
              <a:rPr lang="en-US" sz="1600" dirty="0" smtClean="0">
                <a:latin typeface="Times New Roman" pitchFamily="18" charset="0"/>
                <a:cs typeface="Times New Roman" pitchFamily="18" charset="0"/>
              </a:rPr>
              <a:t>failed</a:t>
            </a:r>
            <a:r>
              <a:rPr lang="en-US" sz="1600" dirty="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88840"/>
            <a:ext cx="4281488"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3382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20688"/>
            <a:ext cx="8686800" cy="838200"/>
          </a:xfrm>
        </p:spPr>
        <p:txBody>
          <a:bodyPr>
            <a:normAutofit fontScale="90000"/>
          </a:bodyPr>
          <a:lstStyle/>
          <a:p>
            <a:pPr algn="ctr"/>
            <a:r>
              <a:rPr lang="en-US" sz="2800" b="1" i="1" dirty="0" smtClean="0">
                <a:solidFill>
                  <a:srgbClr val="C00000"/>
                </a:solidFill>
                <a:latin typeface="Times New Roman" pitchFamily="18" charset="0"/>
                <a:cs typeface="Times New Roman" pitchFamily="18" charset="0"/>
              </a:rPr>
              <a:t>Kutuzov </a:t>
            </a:r>
            <a:r>
              <a:rPr lang="en-US" sz="2800" b="1" i="1" dirty="0">
                <a:solidFill>
                  <a:srgbClr val="C00000"/>
                </a:solidFill>
                <a:latin typeface="Times New Roman" pitchFamily="18" charset="0"/>
                <a:cs typeface="Times New Roman" pitchFamily="18" charset="0"/>
              </a:rPr>
              <a:t>was appointed Chief </a:t>
            </a:r>
            <a:r>
              <a:rPr lang="en-US" sz="2800" b="1" i="1" dirty="0" smtClean="0">
                <a:solidFill>
                  <a:srgbClr val="C00000"/>
                </a:solidFill>
                <a:latin typeface="Times New Roman" pitchFamily="18" charset="0"/>
                <a:cs typeface="Times New Roman" pitchFamily="18" charset="0"/>
              </a:rPr>
              <a:t/>
            </a:r>
            <a:br>
              <a:rPr lang="en-US" sz="2800" b="1" i="1" dirty="0" smtClean="0">
                <a:solidFill>
                  <a:srgbClr val="C00000"/>
                </a:solidFill>
                <a:latin typeface="Times New Roman" pitchFamily="18" charset="0"/>
                <a:cs typeface="Times New Roman" pitchFamily="18" charset="0"/>
              </a:rPr>
            </a:br>
            <a:r>
              <a:rPr lang="en-US" sz="2800" b="1" i="1" dirty="0" smtClean="0">
                <a:solidFill>
                  <a:srgbClr val="C00000"/>
                </a:solidFill>
                <a:latin typeface="Times New Roman" pitchFamily="18" charset="0"/>
                <a:cs typeface="Times New Roman" pitchFamily="18" charset="0"/>
              </a:rPr>
              <a:t>of </a:t>
            </a:r>
            <a:r>
              <a:rPr lang="en-US" sz="2800" b="1" i="1" dirty="0">
                <a:solidFill>
                  <a:srgbClr val="C00000"/>
                </a:solidFill>
                <a:latin typeface="Times New Roman" pitchFamily="18" charset="0"/>
                <a:cs typeface="Times New Roman" pitchFamily="18" charset="0"/>
              </a:rPr>
              <a:t>the Russian army</a:t>
            </a:r>
            <a:endParaRPr lang="ru-RU" sz="2800" b="1" i="1" dirty="0">
              <a:solidFill>
                <a:srgbClr val="C00000"/>
              </a:solidFill>
            </a:endParaRPr>
          </a:p>
        </p:txBody>
      </p:sp>
      <p:sp>
        <p:nvSpPr>
          <p:cNvPr id="3" name="Объект 2"/>
          <p:cNvSpPr>
            <a:spLocks noGrp="1"/>
          </p:cNvSpPr>
          <p:nvPr>
            <p:ph idx="1"/>
          </p:nvPr>
        </p:nvSpPr>
        <p:spPr>
          <a:xfrm>
            <a:off x="4211960" y="2276873"/>
            <a:ext cx="4608512" cy="3168352"/>
          </a:xfrm>
        </p:spPr>
        <p:txBody>
          <a:bodyPr>
            <a:normAutofit/>
          </a:bodyPr>
          <a:lstStyle/>
          <a:p>
            <a:pPr marL="0" indent="0">
              <a:buNone/>
            </a:pPr>
            <a:r>
              <a:rPr lang="en-US" sz="1600" dirty="0" smtClean="0">
                <a:latin typeface="Times New Roman" pitchFamily="18" charset="0"/>
                <a:cs typeface="Times New Roman" pitchFamily="18" charset="0"/>
              </a:rPr>
              <a:t>Mikhail Kutuzov, a </a:t>
            </a:r>
            <a:r>
              <a:rPr lang="en-US" sz="1600" dirty="0">
                <a:latin typeface="Times New Roman" pitchFamily="18" charset="0"/>
                <a:cs typeface="Times New Roman" pitchFamily="18" charset="0"/>
              </a:rPr>
              <a:t>talented commander</a:t>
            </a:r>
            <a:r>
              <a:rPr lang="en-US" sz="1600" dirty="0" smtClean="0">
                <a:latin typeface="Times New Roman" pitchFamily="18" charset="0"/>
                <a:cs typeface="Times New Roman" pitchFamily="18" charset="0"/>
              </a:rPr>
              <a:t> was appointed Chief </a:t>
            </a:r>
            <a:r>
              <a:rPr lang="en-US" sz="1600" dirty="0">
                <a:latin typeface="Times New Roman" pitchFamily="18" charset="0"/>
                <a:cs typeface="Times New Roman" pitchFamily="18" charset="0"/>
              </a:rPr>
              <a:t>of the Russian </a:t>
            </a:r>
            <a:r>
              <a:rPr lang="en-US" sz="1600" dirty="0" smtClean="0">
                <a:latin typeface="Times New Roman" pitchFamily="18" charset="0"/>
                <a:cs typeface="Times New Roman" pitchFamily="18" charset="0"/>
              </a:rPr>
              <a:t>army</a:t>
            </a:r>
            <a:r>
              <a:rPr lang="en-US" sz="1600" dirty="0">
                <a:latin typeface="Times New Roman" pitchFamily="18" charset="0"/>
                <a:cs typeface="Times New Roman" pitchFamily="18" charset="0"/>
              </a:rPr>
              <a:t>.</a:t>
            </a:r>
            <a:r>
              <a:rPr lang="en-US" sz="1600" dirty="0" smtClean="0">
                <a:latin typeface="Times New Roman" pitchFamily="18" charset="0"/>
                <a:cs typeface="Times New Roman" pitchFamily="18" charset="0"/>
              </a:rPr>
              <a:t> Russian soldiers loved </a:t>
            </a:r>
            <a:r>
              <a:rPr lang="en-US" sz="1600" dirty="0">
                <a:latin typeface="Times New Roman" pitchFamily="18" charset="0"/>
                <a:cs typeface="Times New Roman" pitchFamily="18" charset="0"/>
              </a:rPr>
              <a:t>and </a:t>
            </a:r>
            <a:r>
              <a:rPr lang="en-US" sz="1600" dirty="0" smtClean="0">
                <a:latin typeface="Times New Roman" pitchFamily="18" charset="0"/>
                <a:cs typeface="Times New Roman" pitchFamily="18" charset="0"/>
              </a:rPr>
              <a:t>believed </a:t>
            </a:r>
            <a:r>
              <a:rPr lang="en-US" sz="1600" dirty="0">
                <a:latin typeface="Times New Roman" pitchFamily="18" charset="0"/>
                <a:cs typeface="Times New Roman" pitchFamily="18" charset="0"/>
              </a:rPr>
              <a:t>him. Russian Emperor Alexander I was jealous of his popularity. Experienced military leader</a:t>
            </a:r>
            <a:r>
              <a:rPr lang="en-US" sz="1600" dirty="0" smtClean="0">
                <a:latin typeface="Times New Roman" pitchFamily="18" charset="0"/>
                <a:cs typeface="Times New Roman" pitchFamily="18" charset="0"/>
              </a:rPr>
              <a:t>, Suvorov’s student, </a:t>
            </a:r>
            <a:r>
              <a:rPr lang="en-US" sz="1600" dirty="0">
                <a:latin typeface="Times New Roman" pitchFamily="18" charset="0"/>
                <a:cs typeface="Times New Roman" pitchFamily="18" charset="0"/>
              </a:rPr>
              <a:t>Kutuzov </a:t>
            </a:r>
            <a:r>
              <a:rPr lang="en-US" sz="1600" dirty="0" smtClean="0">
                <a:latin typeface="Times New Roman" pitchFamily="18" charset="0"/>
                <a:cs typeface="Times New Roman" pitchFamily="18" charset="0"/>
              </a:rPr>
              <a:t>realized that </a:t>
            </a:r>
            <a:r>
              <a:rPr lang="en-US" sz="1600" dirty="0">
                <a:latin typeface="Times New Roman" pitchFamily="18" charset="0"/>
                <a:cs typeface="Times New Roman" pitchFamily="18" charset="0"/>
              </a:rPr>
              <a:t>to save </a:t>
            </a:r>
            <a:r>
              <a:rPr lang="en-US" sz="1600" dirty="0" smtClean="0">
                <a:latin typeface="Times New Roman" pitchFamily="18" charset="0"/>
                <a:cs typeface="Times New Roman" pitchFamily="18" charset="0"/>
              </a:rPr>
              <a:t>Russia his armies were </a:t>
            </a:r>
            <a:r>
              <a:rPr lang="en-US" sz="1600" dirty="0">
                <a:latin typeface="Times New Roman" pitchFamily="18" charset="0"/>
                <a:cs typeface="Times New Roman" pitchFamily="18" charset="0"/>
              </a:rPr>
              <a:t>forced to </a:t>
            </a:r>
            <a:r>
              <a:rPr lang="en-US" sz="1600" dirty="0" smtClean="0">
                <a:latin typeface="Times New Roman" pitchFamily="18" charset="0"/>
                <a:cs typeface="Times New Roman" pitchFamily="18" charset="0"/>
              </a:rPr>
              <a:t>retreat. </a:t>
            </a:r>
            <a:r>
              <a:rPr lang="en-US" sz="1600" dirty="0">
                <a:latin typeface="Times New Roman" pitchFamily="18" charset="0"/>
                <a:cs typeface="Times New Roman" pitchFamily="18" charset="0"/>
              </a:rPr>
              <a:t>But 108 miles from Moscow, Kutuzov stopped near the village of Borodino. It was September 1812.</a:t>
            </a:r>
            <a:endParaRPr lang="ru-RU" sz="1600" dirty="0">
              <a:latin typeface="Times New Roman" pitchFamily="18" charset="0"/>
              <a:cs typeface="Times New Roman" pitchFamily="18" charset="0"/>
            </a:endParaRPr>
          </a:p>
          <a:p>
            <a:pPr marL="0" indent="0">
              <a:buNone/>
            </a:pP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16015"/>
            <a:ext cx="2608325" cy="347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56632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476672"/>
            <a:ext cx="6768752" cy="1512168"/>
          </a:xfrm>
        </p:spPr>
        <p:txBody>
          <a:bodyPr>
            <a:normAutofit fontScale="90000"/>
          </a:bodyPr>
          <a:lstStyle/>
          <a:p>
            <a:r>
              <a:rPr lang="en-US" sz="3100" i="1" dirty="0" smtClean="0">
                <a:solidFill>
                  <a:srgbClr val="C00000"/>
                </a:solidFill>
                <a:latin typeface="Times New Roman" pitchFamily="18" charset="0"/>
                <a:cs typeface="Times New Roman" pitchFamily="18" charset="0"/>
              </a:rPr>
              <a:t>Brief historical information</a:t>
            </a:r>
            <a:r>
              <a:rPr lang="ru-RU" sz="2400" dirty="0">
                <a:effectLst/>
              </a:rPr>
              <a:t/>
            </a:r>
            <a:br>
              <a:rPr lang="ru-RU" sz="2400" dirty="0">
                <a:effectLst/>
              </a:rPr>
            </a:br>
            <a:r>
              <a:rPr lang="ru-RU" sz="2400" dirty="0">
                <a:effectLst/>
              </a:rPr>
              <a:t/>
            </a:r>
            <a:br>
              <a:rPr lang="ru-RU" sz="2400" dirty="0">
                <a:effectLst/>
              </a:rPr>
            </a:br>
            <a:r>
              <a:rPr lang="ru-RU" sz="2800" dirty="0">
                <a:effectLst/>
              </a:rPr>
              <a:t/>
            </a:r>
            <a:br>
              <a:rPr lang="ru-RU" sz="2800" dirty="0">
                <a:effectLst/>
              </a:rPr>
            </a:br>
            <a:endParaRPr lang="ru-RU" sz="2800" dirty="0">
              <a:solidFill>
                <a:srgbClr val="C00000"/>
              </a:solidFill>
            </a:endParaRPr>
          </a:p>
        </p:txBody>
      </p:sp>
      <p:sp>
        <p:nvSpPr>
          <p:cNvPr id="4" name="Текст 3"/>
          <p:cNvSpPr>
            <a:spLocks noGrp="1"/>
          </p:cNvSpPr>
          <p:nvPr>
            <p:ph type="body" idx="2"/>
          </p:nvPr>
        </p:nvSpPr>
        <p:spPr>
          <a:xfrm>
            <a:off x="3923928" y="1593419"/>
            <a:ext cx="4968552" cy="3995821"/>
          </a:xfrm>
        </p:spPr>
        <p:txBody>
          <a:bodyPr>
            <a:normAutofit/>
          </a:bodyPr>
          <a:lstStyle/>
          <a:p>
            <a:r>
              <a:rPr lang="en-US" sz="1600" dirty="0">
                <a:latin typeface="Times New Roman" pitchFamily="18" charset="0"/>
                <a:cs typeface="Times New Roman" pitchFamily="18" charset="0"/>
              </a:rPr>
              <a:t>The Battle of Borodino fought on September 7, 1812,</a:t>
            </a:r>
            <a:r>
              <a:rPr lang="en-US" sz="1600" baseline="30000" dirty="0">
                <a:latin typeface="Times New Roman" pitchFamily="18" charset="0"/>
                <a:cs typeface="Times New Roman" pitchFamily="18" charset="0"/>
              </a:rPr>
              <a:t> </a:t>
            </a:r>
            <a:r>
              <a:rPr lang="en-US" sz="1600" dirty="0">
                <a:latin typeface="Times New Roman" pitchFamily="18" charset="0"/>
                <a:cs typeface="Times New Roman" pitchFamily="18" charset="0"/>
              </a:rPr>
              <a:t>was the largest and bloodiest single-day action of the </a:t>
            </a:r>
            <a:r>
              <a:rPr lang="en-US" sz="1600" dirty="0" smtClean="0">
                <a:latin typeface="Times New Roman" pitchFamily="18" charset="0"/>
                <a:cs typeface="Times New Roman" pitchFamily="18" charset="0"/>
              </a:rPr>
              <a:t>French invasion of Russia, </a:t>
            </a:r>
            <a:r>
              <a:rPr lang="en-US" sz="1600" dirty="0">
                <a:latin typeface="Times New Roman" pitchFamily="18" charset="0"/>
                <a:cs typeface="Times New Roman" pitchFamily="18" charset="0"/>
              </a:rPr>
              <a:t>involving more than 250,000 troops and resulting in at least 70,000 casualties. The </a:t>
            </a:r>
            <a:r>
              <a:rPr lang="en-US" sz="1600" dirty="0">
                <a:latin typeface="Times New Roman" pitchFamily="18" charset="0"/>
                <a:cs typeface="Times New Roman" pitchFamily="18" charset="0"/>
              </a:rPr>
              <a:t>French </a:t>
            </a:r>
            <a:r>
              <a:rPr lang="en-US" sz="1600" dirty="0" smtClean="0">
                <a:latin typeface="Times New Roman" pitchFamily="18" charset="0"/>
                <a:cs typeface="Times New Roman" pitchFamily="18" charset="0"/>
              </a:rPr>
              <a:t>Grande </a:t>
            </a:r>
            <a:r>
              <a:rPr lang="en-US" sz="1600" dirty="0" err="1" smtClean="0">
                <a:latin typeface="Times New Roman" pitchFamily="18" charset="0"/>
                <a:cs typeface="Times New Roman" pitchFamily="18" charset="0"/>
              </a:rPr>
              <a:t>Armee</a:t>
            </a:r>
            <a:r>
              <a:rPr lang="en-US" sz="1600" dirty="0" smtClean="0">
                <a:latin typeface="Times New Roman" pitchFamily="18" charset="0"/>
                <a:cs typeface="Times New Roman" pitchFamily="18" charset="0"/>
              </a:rPr>
              <a:t> under </a:t>
            </a:r>
            <a:r>
              <a:rPr lang="en-US" sz="1600" dirty="0">
                <a:latin typeface="Times New Roman" pitchFamily="18" charset="0"/>
                <a:cs typeface="Times New Roman" pitchFamily="18" charset="0"/>
              </a:rPr>
              <a:t>Emperor </a:t>
            </a:r>
            <a:r>
              <a:rPr lang="en-US" sz="1600" dirty="0" smtClean="0">
                <a:latin typeface="Times New Roman" pitchFamily="18" charset="0"/>
                <a:cs typeface="Times New Roman" pitchFamily="18" charset="0"/>
              </a:rPr>
              <a:t>Napoleon I attacked the Imperial Russian Army of </a:t>
            </a:r>
            <a:r>
              <a:rPr lang="en-US" sz="1600" dirty="0">
                <a:latin typeface="Times New Roman" pitchFamily="18" charset="0"/>
                <a:cs typeface="Times New Roman" pitchFamily="18" charset="0"/>
              </a:rPr>
              <a:t>General </a:t>
            </a:r>
            <a:r>
              <a:rPr lang="en-US" sz="1600" dirty="0">
                <a:latin typeface="Times New Roman" pitchFamily="18" charset="0"/>
                <a:cs typeface="Times New Roman" pitchFamily="18" charset="0"/>
              </a:rPr>
              <a:t>Mikhail Kutuzov </a:t>
            </a:r>
            <a:r>
              <a:rPr lang="en-US" sz="1600" dirty="0" smtClean="0">
                <a:latin typeface="Times New Roman" pitchFamily="18" charset="0"/>
                <a:cs typeface="Times New Roman" pitchFamily="18" charset="0"/>
              </a:rPr>
              <a:t>near </a:t>
            </a:r>
            <a:r>
              <a:rPr lang="en-US" sz="1600" dirty="0">
                <a:latin typeface="Times New Roman" pitchFamily="18" charset="0"/>
                <a:cs typeface="Times New Roman" pitchFamily="18" charset="0"/>
              </a:rPr>
              <a:t>the village of </a:t>
            </a:r>
            <a:r>
              <a:rPr lang="en-US" sz="1600" dirty="0" smtClean="0">
                <a:latin typeface="Times New Roman" pitchFamily="18" charset="0"/>
                <a:cs typeface="Times New Roman" pitchFamily="18" charset="0"/>
              </a:rPr>
              <a:t>Borodino, </a:t>
            </a:r>
            <a:r>
              <a:rPr lang="en-US" sz="1600" dirty="0">
                <a:latin typeface="Times New Roman" pitchFamily="18" charset="0"/>
                <a:cs typeface="Times New Roman" pitchFamily="18" charset="0"/>
              </a:rPr>
              <a:t>west of the town of </a:t>
            </a:r>
            <a:r>
              <a:rPr lang="en-US" sz="1600" dirty="0" err="1" smtClean="0">
                <a:latin typeface="Times New Roman" pitchFamily="18" charset="0"/>
                <a:cs typeface="Times New Roman" pitchFamily="18" charset="0"/>
              </a:rPr>
              <a:t>Mozhaysk</a:t>
            </a:r>
            <a:r>
              <a:rPr lang="en-US" sz="1600" dirty="0" smtClean="0">
                <a:latin typeface="Times New Roman" pitchFamily="18" charset="0"/>
                <a:cs typeface="Times New Roman" pitchFamily="18" charset="0"/>
              </a:rPr>
              <a:t>, </a:t>
            </a:r>
            <a:r>
              <a:rPr lang="en-US" sz="1600" dirty="0">
                <a:latin typeface="Times New Roman" pitchFamily="18" charset="0"/>
                <a:cs typeface="Times New Roman" pitchFamily="18" charset="0"/>
              </a:rPr>
              <a:t>and eventually captured the main positions on the battlefield, but failed to destroy the Russian army despite heavy losses. About a third of Napoleon's soldiers were killed or wounded; Russian losses were also heavy, but her casualties could be replaced since large forces of militia were already with the Russian Army.</a:t>
            </a:r>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576047"/>
            <a:ext cx="3585105" cy="293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79494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heel(1)">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686800" cy="838200"/>
          </a:xfrm>
        </p:spPr>
        <p:txBody>
          <a:bodyPr>
            <a:normAutofit/>
          </a:bodyPr>
          <a:lstStyle/>
          <a:p>
            <a:pPr algn="ctr"/>
            <a:r>
              <a:rPr lang="en-US" sz="2800" b="1" i="1" dirty="0" smtClean="0">
                <a:solidFill>
                  <a:srgbClr val="C00000"/>
                </a:solidFill>
              </a:rPr>
              <a:t>battlefield</a:t>
            </a:r>
            <a:endParaRPr lang="ru-RU" sz="2800" b="1" i="1" dirty="0">
              <a:solidFill>
                <a:srgbClr val="C00000"/>
              </a:solidFill>
            </a:endParaRPr>
          </a:p>
        </p:txBody>
      </p:sp>
      <p:sp>
        <p:nvSpPr>
          <p:cNvPr id="3" name="Объект 2"/>
          <p:cNvSpPr>
            <a:spLocks noGrp="1"/>
          </p:cNvSpPr>
          <p:nvPr>
            <p:ph idx="1"/>
          </p:nvPr>
        </p:nvSpPr>
        <p:spPr>
          <a:xfrm>
            <a:off x="323528" y="1484784"/>
            <a:ext cx="8352928" cy="3024336"/>
          </a:xfrm>
        </p:spPr>
        <p:txBody>
          <a:bodyPr>
            <a:normAutofit/>
          </a:bodyPr>
          <a:lstStyle/>
          <a:p>
            <a:pPr marL="0" indent="0">
              <a:buNone/>
            </a:pPr>
            <a:r>
              <a:rPr lang="en-US" sz="1600" dirty="0" smtClean="0">
                <a:latin typeface="Times New Roman" pitchFamily="18" charset="0"/>
                <a:cs typeface="Times New Roman" pitchFamily="18" charset="0"/>
              </a:rPr>
              <a:t>The place of the </a:t>
            </a:r>
            <a:r>
              <a:rPr lang="en-US" sz="1600" dirty="0">
                <a:latin typeface="Times New Roman" pitchFamily="18" charset="0"/>
                <a:cs typeface="Times New Roman" pitchFamily="18" charset="0"/>
              </a:rPr>
              <a:t>impending battle was not chosen by chance. The task of this position was to reduce the superiority of the Grand Army in numbers - especially in the number of artillery, while allowing concealed maneuver reserves. </a:t>
            </a:r>
            <a:r>
              <a:rPr lang="en-US" sz="1600" dirty="0" smtClean="0">
                <a:latin typeface="Times New Roman" pitchFamily="18" charset="0"/>
                <a:cs typeface="Times New Roman" pitchFamily="18" charset="0"/>
              </a:rPr>
              <a:t>The flank positions had to eliminate </a:t>
            </a:r>
            <a:r>
              <a:rPr lang="en-US" sz="1600" dirty="0">
                <a:latin typeface="Times New Roman" pitchFamily="18" charset="0"/>
                <a:cs typeface="Times New Roman" pitchFamily="18" charset="0"/>
              </a:rPr>
              <a:t>the possibility of </a:t>
            </a:r>
            <a:r>
              <a:rPr lang="en-US" sz="1600" dirty="0" smtClean="0">
                <a:latin typeface="Times New Roman" pitchFamily="18" charset="0"/>
                <a:cs typeface="Times New Roman" pitchFamily="18" charset="0"/>
              </a:rPr>
              <a:t>sudden attacks and </a:t>
            </a:r>
            <a:r>
              <a:rPr lang="en-US" sz="1600" dirty="0">
                <a:latin typeface="Times New Roman" pitchFamily="18" charset="0"/>
                <a:cs typeface="Times New Roman" pitchFamily="18" charset="0"/>
              </a:rPr>
              <a:t>cover the most important rounds of the road to Moscow.</a:t>
            </a:r>
            <a:br>
              <a:rPr lang="en-US" sz="1600" dirty="0">
                <a:latin typeface="Times New Roman" pitchFamily="18" charset="0"/>
                <a:cs typeface="Times New Roman" pitchFamily="18" charset="0"/>
              </a:rPr>
            </a:br>
            <a:r>
              <a:rPr lang="en-US" sz="1600" dirty="0">
                <a:latin typeface="Times New Roman" pitchFamily="18" charset="0"/>
                <a:cs typeface="Times New Roman" pitchFamily="18" charset="0"/>
              </a:rPr>
              <a:t>Russian position was situated in such a way that the opponent's attack, before it reaches the rifle </a:t>
            </a:r>
            <a:r>
              <a:rPr lang="en-US" sz="1600" dirty="0" smtClean="0">
                <a:latin typeface="Times New Roman" pitchFamily="18" charset="0"/>
                <a:cs typeface="Times New Roman" pitchFamily="18" charset="0"/>
              </a:rPr>
              <a:t>shot distance, </a:t>
            </a:r>
            <a:r>
              <a:rPr lang="en-US" sz="1600" dirty="0">
                <a:latin typeface="Times New Roman" pitchFamily="18" charset="0"/>
                <a:cs typeface="Times New Roman" pitchFamily="18" charset="0"/>
              </a:rPr>
              <a:t>had to cross </a:t>
            </a:r>
            <a:r>
              <a:rPr lang="en-US" sz="1600" dirty="0" smtClean="0">
                <a:latin typeface="Times New Roman" pitchFamily="18" charset="0"/>
                <a:cs typeface="Times New Roman" pitchFamily="18" charset="0"/>
              </a:rPr>
              <a:t>the </a:t>
            </a:r>
            <a:r>
              <a:rPr lang="en-US" sz="1600" dirty="0">
                <a:latin typeface="Times New Roman" pitchFamily="18" charset="0"/>
                <a:cs typeface="Times New Roman" pitchFamily="18" charset="0"/>
              </a:rPr>
              <a:t>valley of the river </a:t>
            </a:r>
            <a:r>
              <a:rPr lang="en-US" sz="1600" dirty="0" err="1">
                <a:latin typeface="Times New Roman" pitchFamily="18" charset="0"/>
                <a:cs typeface="Times New Roman" pitchFamily="18" charset="0"/>
              </a:rPr>
              <a:t>Koloch</a:t>
            </a:r>
            <a:r>
              <a:rPr lang="en-US" sz="1600" dirty="0">
                <a:latin typeface="Times New Roman" pitchFamily="18" charset="0"/>
                <a:cs typeface="Times New Roman" pitchFamily="18" charset="0"/>
              </a:rPr>
              <a:t> on the right, under the fire of Russian artillery. This allowed the Russian army to interfere </a:t>
            </a:r>
            <a:r>
              <a:rPr lang="en-US" sz="1600" dirty="0" smtClean="0">
                <a:latin typeface="Times New Roman" pitchFamily="18" charset="0"/>
                <a:cs typeface="Times New Roman" pitchFamily="18" charset="0"/>
              </a:rPr>
              <a:t>when the </a:t>
            </a:r>
            <a:r>
              <a:rPr lang="en-US" sz="1600" dirty="0">
                <a:latin typeface="Times New Roman" pitchFamily="18" charset="0"/>
                <a:cs typeface="Times New Roman" pitchFamily="18" charset="0"/>
              </a:rPr>
              <a:t>enemy </a:t>
            </a:r>
            <a:r>
              <a:rPr lang="en-US" sz="1600" dirty="0" smtClean="0">
                <a:latin typeface="Times New Roman" pitchFamily="18" charset="0"/>
                <a:cs typeface="Times New Roman" pitchFamily="18" charset="0"/>
              </a:rPr>
              <a:t>carried </a:t>
            </a:r>
            <a:r>
              <a:rPr lang="en-US" sz="1600" dirty="0">
                <a:latin typeface="Times New Roman" pitchFamily="18" charset="0"/>
                <a:cs typeface="Times New Roman" pitchFamily="18" charset="0"/>
              </a:rPr>
              <a:t>out coordinated attacks and slowed </a:t>
            </a:r>
            <a:r>
              <a:rPr lang="en-US" sz="1600" dirty="0" smtClean="0">
                <a:latin typeface="Times New Roman" pitchFamily="18" charset="0"/>
                <a:cs typeface="Times New Roman" pitchFamily="18" charset="0"/>
              </a:rPr>
              <a:t>their progress </a:t>
            </a:r>
            <a:r>
              <a:rPr lang="en-US" sz="1600" dirty="0">
                <a:latin typeface="Times New Roman" pitchFamily="18" charset="0"/>
                <a:cs typeface="Times New Roman" pitchFamily="18" charset="0"/>
              </a:rPr>
              <a:t>to the key points of the position.</a:t>
            </a:r>
            <a:endParaRPr lang="ru-RU" sz="16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730802"/>
            <a:ext cx="3934197" cy="2742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1450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76672"/>
            <a:ext cx="8712968" cy="1224136"/>
          </a:xfrm>
        </p:spPr>
        <p:txBody>
          <a:bodyPr>
            <a:normAutofit fontScale="90000"/>
          </a:bodyPr>
          <a:lstStyle/>
          <a:p>
            <a:pPr algn="ctr"/>
            <a:r>
              <a:rPr lang="en-US" sz="3200" b="1" i="1" dirty="0">
                <a:solidFill>
                  <a:srgbClr val="C00000"/>
                </a:solidFill>
                <a:latin typeface="Times New Roman" pitchFamily="18" charset="0"/>
                <a:cs typeface="Times New Roman" pitchFamily="18" charset="0"/>
              </a:rPr>
              <a:t>the French army </a:t>
            </a:r>
            <a:r>
              <a:rPr lang="en-US" sz="3200" b="1" i="1" dirty="0" smtClean="0">
                <a:solidFill>
                  <a:srgbClr val="C00000"/>
                </a:solidFill>
                <a:latin typeface="Times New Roman" pitchFamily="18" charset="0"/>
                <a:cs typeface="Times New Roman" pitchFamily="18" charset="0"/>
              </a:rPr>
              <a:t>was</a:t>
            </a:r>
            <a:br>
              <a:rPr lang="en-US" sz="3200" b="1" i="1" dirty="0" smtClean="0">
                <a:solidFill>
                  <a:srgbClr val="C00000"/>
                </a:solidFill>
                <a:latin typeface="Times New Roman" pitchFamily="18" charset="0"/>
                <a:cs typeface="Times New Roman" pitchFamily="18" charset="0"/>
              </a:rPr>
            </a:br>
            <a:r>
              <a:rPr lang="en-US" sz="3200" b="1" i="1" dirty="0" smtClean="0">
                <a:solidFill>
                  <a:srgbClr val="C00000"/>
                </a:solidFill>
                <a:latin typeface="Times New Roman" pitchFamily="18" charset="0"/>
                <a:cs typeface="Times New Roman" pitchFamily="18" charset="0"/>
              </a:rPr>
              <a:t>not </a:t>
            </a:r>
            <a:r>
              <a:rPr lang="en-US" sz="3200" b="1" i="1" dirty="0">
                <a:solidFill>
                  <a:srgbClr val="C00000"/>
                </a:solidFill>
                <a:latin typeface="Times New Roman" pitchFamily="18" charset="0"/>
                <a:cs typeface="Times New Roman" pitchFamily="18" charset="0"/>
              </a:rPr>
              <a:t>able to succeed</a:t>
            </a:r>
            <a:r>
              <a:rPr lang="ru-RU" sz="3100" b="1" i="1" dirty="0" smtClean="0">
                <a:solidFill>
                  <a:srgbClr val="C00000"/>
                </a:solidFill>
              </a:rPr>
              <a:t> </a:t>
            </a:r>
            <a:r>
              <a:rPr lang="ru-RU" sz="3100" dirty="0" smtClean="0">
                <a:solidFill>
                  <a:srgbClr val="C00000"/>
                </a:solidFill>
              </a:rPr>
              <a:t/>
            </a:r>
            <a:br>
              <a:rPr lang="ru-RU" sz="3100" dirty="0" smtClean="0">
                <a:solidFill>
                  <a:srgbClr val="C00000"/>
                </a:solidFill>
              </a:rPr>
            </a:br>
            <a:endParaRPr lang="ru-RU" sz="2000" dirty="0">
              <a:solidFill>
                <a:srgbClr val="C00000"/>
              </a:solidFill>
            </a:endParaRPr>
          </a:p>
        </p:txBody>
      </p:sp>
      <p:sp>
        <p:nvSpPr>
          <p:cNvPr id="6" name="Прямоугольник 5"/>
          <p:cNvSpPr/>
          <p:nvPr/>
        </p:nvSpPr>
        <p:spPr>
          <a:xfrm>
            <a:off x="4112700" y="1916832"/>
            <a:ext cx="4852857" cy="2800767"/>
          </a:xfrm>
          <a:prstGeom prst="rect">
            <a:avLst/>
          </a:prstGeom>
        </p:spPr>
        <p:txBody>
          <a:bodyPr wrap="square">
            <a:spAutoFit/>
          </a:bodyPr>
          <a:lstStyle/>
          <a:p>
            <a:r>
              <a:rPr lang="en-US" sz="1600" dirty="0" smtClean="0">
                <a:latin typeface="Times New Roman" pitchFamily="18" charset="0"/>
                <a:cs typeface="Times New Roman" pitchFamily="18" charset="0"/>
              </a:rPr>
              <a:t>In </a:t>
            </a:r>
            <a:r>
              <a:rPr lang="en-US" sz="1600" dirty="0">
                <a:latin typeface="Times New Roman" pitchFamily="18" charset="0"/>
                <a:cs typeface="Times New Roman" pitchFamily="18" charset="0"/>
              </a:rPr>
              <a:t>a 15-hour battle, the French army was not able to succeed. Her physical and moral forces </a:t>
            </a:r>
            <a:r>
              <a:rPr lang="en-US" sz="1600" dirty="0" smtClean="0">
                <a:latin typeface="Times New Roman" pitchFamily="18" charset="0"/>
                <a:cs typeface="Times New Roman" pitchFamily="18" charset="0"/>
              </a:rPr>
              <a:t>had </a:t>
            </a:r>
            <a:r>
              <a:rPr lang="en-US" sz="1600" dirty="0">
                <a:latin typeface="Times New Roman" pitchFamily="18" charset="0"/>
                <a:cs typeface="Times New Roman" pitchFamily="18" charset="0"/>
              </a:rPr>
              <a:t>been seriously undermined. </a:t>
            </a:r>
            <a:r>
              <a:rPr lang="en-US" sz="1600" dirty="0" smtClean="0">
                <a:latin typeface="Times New Roman" pitchFamily="18" charset="0"/>
                <a:cs typeface="Times New Roman" pitchFamily="18" charset="0"/>
              </a:rPr>
              <a:t>As night came, </a:t>
            </a:r>
            <a:r>
              <a:rPr lang="en-US" sz="1600" dirty="0">
                <a:latin typeface="Times New Roman" pitchFamily="18" charset="0"/>
                <a:cs typeface="Times New Roman" pitchFamily="18" charset="0"/>
              </a:rPr>
              <a:t>Napoleon's army retreated to the starting line. They left Bagration flushes and battery </a:t>
            </a:r>
            <a:r>
              <a:rPr lang="en-US" sz="1600" dirty="0" err="1">
                <a:latin typeface="Times New Roman" pitchFamily="18" charset="0"/>
                <a:cs typeface="Times New Roman" pitchFamily="18" charset="0"/>
              </a:rPr>
              <a:t>Rajewski</a:t>
            </a:r>
            <a:r>
              <a:rPr lang="en-US" sz="1600" dirty="0">
                <a:latin typeface="Times New Roman" pitchFamily="18" charset="0"/>
                <a:cs typeface="Times New Roman" pitchFamily="18" charset="0"/>
              </a:rPr>
              <a:t>, for which for many hours there was </a:t>
            </a:r>
            <a:r>
              <a:rPr lang="en-US" sz="1600" dirty="0" smtClean="0">
                <a:latin typeface="Times New Roman" pitchFamily="18" charset="0"/>
                <a:cs typeface="Times New Roman" pitchFamily="18" charset="0"/>
              </a:rPr>
              <a:t>a persistent </a:t>
            </a:r>
            <a:r>
              <a:rPr lang="en-US" sz="1600" dirty="0">
                <a:latin typeface="Times New Roman" pitchFamily="18" charset="0"/>
                <a:cs typeface="Times New Roman" pitchFamily="18" charset="0"/>
              </a:rPr>
              <a:t>fight. Russian army </a:t>
            </a:r>
            <a:r>
              <a:rPr lang="en-US" sz="1600" dirty="0" smtClean="0">
                <a:latin typeface="Times New Roman" pitchFamily="18" charset="0"/>
                <a:cs typeface="Times New Roman" pitchFamily="18" charset="0"/>
              </a:rPr>
              <a:t>still </a:t>
            </a:r>
            <a:r>
              <a:rPr lang="en-US" sz="1600" dirty="0">
                <a:latin typeface="Times New Roman" pitchFamily="18" charset="0"/>
                <a:cs typeface="Times New Roman" pitchFamily="18" charset="0"/>
              </a:rPr>
              <a:t>firmly held the position. </a:t>
            </a:r>
            <a:r>
              <a:rPr lang="en-US" sz="1600" dirty="0" smtClean="0">
                <a:latin typeface="Times New Roman" pitchFamily="18" charset="0"/>
                <a:cs typeface="Times New Roman" pitchFamily="18" charset="0"/>
              </a:rPr>
              <a:t>Russian soldiers were brave and strong, </a:t>
            </a:r>
            <a:r>
              <a:rPr lang="en-US" sz="1600" dirty="0">
                <a:latin typeface="Times New Roman" pitchFamily="18" charset="0"/>
                <a:cs typeface="Times New Roman" pitchFamily="18" charset="0"/>
              </a:rPr>
              <a:t>despite the significant losses </a:t>
            </a:r>
            <a:r>
              <a:rPr lang="en-US" sz="1600" dirty="0" smtClean="0">
                <a:latin typeface="Times New Roman" pitchFamily="18" charset="0"/>
                <a:cs typeface="Times New Roman" pitchFamily="18" charset="0"/>
              </a:rPr>
              <a:t>they had </a:t>
            </a:r>
            <a:r>
              <a:rPr lang="en-US" sz="1600" dirty="0">
                <a:latin typeface="Times New Roman" pitchFamily="18" charset="0"/>
                <a:cs typeface="Times New Roman" pitchFamily="18" charset="0"/>
              </a:rPr>
              <a:t>suffered in </a:t>
            </a:r>
            <a:r>
              <a:rPr lang="en-US" sz="1600" dirty="0" smtClean="0">
                <a:latin typeface="Times New Roman" pitchFamily="18" charset="0"/>
                <a:cs typeface="Times New Roman" pitchFamily="18" charset="0"/>
              </a:rPr>
              <a:t>this </a:t>
            </a:r>
            <a:r>
              <a:rPr lang="en-US" sz="1600" dirty="0">
                <a:latin typeface="Times New Roman" pitchFamily="18" charset="0"/>
                <a:cs typeface="Times New Roman" pitchFamily="18" charset="0"/>
              </a:rPr>
              <a:t>extraordinary battle. The troops kept </a:t>
            </a:r>
            <a:r>
              <a:rPr lang="en-US" sz="1600" dirty="0" smtClean="0">
                <a:latin typeface="Times New Roman" pitchFamily="18" charset="0"/>
                <a:cs typeface="Times New Roman" pitchFamily="18" charset="0"/>
              </a:rPr>
              <a:t>high </a:t>
            </a:r>
            <a:r>
              <a:rPr lang="en-US" sz="1600" dirty="0">
                <a:latin typeface="Times New Roman" pitchFamily="18" charset="0"/>
                <a:cs typeface="Times New Roman" pitchFamily="18" charset="0"/>
              </a:rPr>
              <a:t>morale, eager to continue the battle and inflict the final defeat of the army invaders.</a:t>
            </a:r>
            <a:endParaRPr lang="ru-RU" sz="16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67" y="2033921"/>
            <a:ext cx="3991756" cy="2787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4741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688" y="188640"/>
            <a:ext cx="8686800" cy="838200"/>
          </a:xfrm>
        </p:spPr>
        <p:txBody>
          <a:bodyPr>
            <a:noAutofit/>
          </a:bodyPr>
          <a:lstStyle/>
          <a:p>
            <a:pPr algn="ctr"/>
            <a:r>
              <a:rPr lang="en-US" sz="2800" b="1" i="1" dirty="0" smtClean="0">
                <a:solidFill>
                  <a:srgbClr val="C00000"/>
                </a:solidFill>
                <a:latin typeface="Times New Roman" pitchFamily="18" charset="0"/>
                <a:cs typeface="Times New Roman" pitchFamily="18" charset="0"/>
              </a:rPr>
              <a:t>fought </a:t>
            </a:r>
            <a:r>
              <a:rPr lang="en-US" sz="2800" b="1" i="1" dirty="0">
                <a:solidFill>
                  <a:srgbClr val="C00000"/>
                </a:solidFill>
                <a:latin typeface="Times New Roman" pitchFamily="18" charset="0"/>
                <a:cs typeface="Times New Roman" pitchFamily="18" charset="0"/>
              </a:rPr>
              <a:t>extremely </a:t>
            </a:r>
            <a:r>
              <a:rPr lang="en-US" sz="2800" b="1" i="1" dirty="0" smtClean="0">
                <a:solidFill>
                  <a:srgbClr val="C00000"/>
                </a:solidFill>
                <a:latin typeface="Times New Roman" pitchFamily="18" charset="0"/>
                <a:cs typeface="Times New Roman" pitchFamily="18" charset="0"/>
              </a:rPr>
              <a:t>hard</a:t>
            </a:r>
            <a:endParaRPr lang="ru-RU" sz="1600" b="1" i="1" dirty="0">
              <a:solidFill>
                <a:srgbClr val="C00000"/>
              </a:solidFill>
            </a:endParaRPr>
          </a:p>
        </p:txBody>
      </p:sp>
      <p:sp>
        <p:nvSpPr>
          <p:cNvPr id="5" name="Прямоугольник 4"/>
          <p:cNvSpPr/>
          <p:nvPr/>
        </p:nvSpPr>
        <p:spPr>
          <a:xfrm>
            <a:off x="4473275" y="2780928"/>
            <a:ext cx="4464496" cy="2062103"/>
          </a:xfrm>
          <a:prstGeom prst="rect">
            <a:avLst/>
          </a:prstGeom>
        </p:spPr>
        <p:txBody>
          <a:bodyPr wrap="square">
            <a:spAutoFit/>
          </a:bodyPr>
          <a:lstStyle/>
          <a:p>
            <a:r>
              <a:rPr lang="en-US" sz="1600" dirty="0" smtClean="0">
                <a:latin typeface="Times New Roman" pitchFamily="18" charset="0"/>
                <a:cs typeface="Times New Roman" pitchFamily="18" charset="0"/>
              </a:rPr>
              <a:t>The Russian </a:t>
            </a:r>
            <a:r>
              <a:rPr lang="en-US" sz="1600" dirty="0">
                <a:latin typeface="Times New Roman" pitchFamily="18" charset="0"/>
                <a:cs typeface="Times New Roman" pitchFamily="18" charset="0"/>
              </a:rPr>
              <a:t>army at Borodino won a major victory. Napoleon, who wanted to break the Russian in a </a:t>
            </a:r>
            <a:r>
              <a:rPr lang="en-US" sz="1600" dirty="0" smtClean="0">
                <a:latin typeface="Times New Roman" pitchFamily="18" charset="0"/>
                <a:cs typeface="Times New Roman" pitchFamily="18" charset="0"/>
              </a:rPr>
              <a:t>one general battle, </a:t>
            </a:r>
            <a:r>
              <a:rPr lang="en-US" sz="1600" dirty="0">
                <a:latin typeface="Times New Roman" pitchFamily="18" charset="0"/>
                <a:cs typeface="Times New Roman" pitchFamily="18" charset="0"/>
              </a:rPr>
              <a:t>did not achieve this goal. </a:t>
            </a:r>
            <a:r>
              <a:rPr lang="en-US" sz="1600" dirty="0" smtClean="0">
                <a:latin typeface="Times New Roman" pitchFamily="18" charset="0"/>
                <a:cs typeface="Times New Roman" pitchFamily="18" charset="0"/>
              </a:rPr>
              <a:t>The Russian </a:t>
            </a:r>
            <a:r>
              <a:rPr lang="en-US" sz="1600" dirty="0">
                <a:latin typeface="Times New Roman" pitchFamily="18" charset="0"/>
                <a:cs typeface="Times New Roman" pitchFamily="18" charset="0"/>
              </a:rPr>
              <a:t>army under Kutuzov </a:t>
            </a:r>
            <a:r>
              <a:rPr lang="en-US" sz="1600" dirty="0" smtClean="0">
                <a:latin typeface="Times New Roman" pitchFamily="18" charset="0"/>
                <a:cs typeface="Times New Roman" pitchFamily="18" charset="0"/>
              </a:rPr>
              <a:t>fought extremely </a:t>
            </a:r>
            <a:r>
              <a:rPr lang="en-US" sz="1600" dirty="0">
                <a:latin typeface="Times New Roman" pitchFamily="18" charset="0"/>
                <a:cs typeface="Times New Roman" pitchFamily="18" charset="0"/>
              </a:rPr>
              <a:t>hard </a:t>
            </a:r>
            <a:r>
              <a:rPr lang="en-US" sz="1600" dirty="0" smtClean="0">
                <a:latin typeface="Times New Roman" pitchFamily="18" charset="0"/>
                <a:cs typeface="Times New Roman" pitchFamily="18" charset="0"/>
              </a:rPr>
              <a:t> at </a:t>
            </a:r>
            <a:r>
              <a:rPr lang="en-US" sz="1600" dirty="0">
                <a:latin typeface="Times New Roman" pitchFamily="18" charset="0"/>
                <a:cs typeface="Times New Roman" pitchFamily="18" charset="0"/>
              </a:rPr>
              <a:t>Borodino and dealt a heavy blow to the French forces. Napoleon later called the Battle of Borodino </a:t>
            </a:r>
            <a:r>
              <a:rPr lang="en-US" sz="1600" dirty="0" smtClean="0">
                <a:latin typeface="Times New Roman" pitchFamily="18" charset="0"/>
                <a:cs typeface="Times New Roman" pitchFamily="18" charset="0"/>
              </a:rPr>
              <a:t>the bloodiest </a:t>
            </a:r>
            <a:r>
              <a:rPr lang="en-US" sz="1600" dirty="0">
                <a:latin typeface="Times New Roman" pitchFamily="18" charset="0"/>
                <a:cs typeface="Times New Roman" pitchFamily="18" charset="0"/>
              </a:rPr>
              <a:t>and </a:t>
            </a:r>
            <a:r>
              <a:rPr lang="en-US" sz="1600" dirty="0" smtClean="0">
                <a:latin typeface="Times New Roman" pitchFamily="18" charset="0"/>
                <a:cs typeface="Times New Roman" pitchFamily="18" charset="0"/>
              </a:rPr>
              <a:t>most terrible </a:t>
            </a:r>
            <a:r>
              <a:rPr lang="en-US" sz="1600" dirty="0">
                <a:latin typeface="Times New Roman" pitchFamily="18" charset="0"/>
                <a:cs typeface="Times New Roman" pitchFamily="18" charset="0"/>
              </a:rPr>
              <a:t>of all </a:t>
            </a:r>
            <a:r>
              <a:rPr lang="en-US" sz="1600" dirty="0" smtClean="0">
                <a:latin typeface="Times New Roman" pitchFamily="18" charset="0"/>
                <a:cs typeface="Times New Roman" pitchFamily="18" charset="0"/>
              </a:rPr>
              <a:t>his fifty </a:t>
            </a:r>
            <a:r>
              <a:rPr lang="en-US" sz="1600" dirty="0">
                <a:latin typeface="Times New Roman" pitchFamily="18" charset="0"/>
                <a:cs typeface="Times New Roman" pitchFamily="18" charset="0"/>
              </a:rPr>
              <a:t>given </a:t>
            </a:r>
            <a:r>
              <a:rPr lang="en-US" sz="1600" dirty="0" smtClean="0">
                <a:latin typeface="Times New Roman" pitchFamily="18" charset="0"/>
                <a:cs typeface="Times New Roman" pitchFamily="18" charset="0"/>
              </a:rPr>
              <a:t>battles</a:t>
            </a:r>
            <a:r>
              <a:rPr lang="en-US" sz="1600" dirty="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sp>
        <p:nvSpPr>
          <p:cNvPr id="6" name="Объект 5"/>
          <p:cNvSpPr>
            <a:spLocks noGrp="1"/>
          </p:cNvSpPr>
          <p:nvPr>
            <p:ph idx="1"/>
          </p:nvPr>
        </p:nvSpPr>
        <p:spPr/>
        <p:txBody>
          <a:bodyPr/>
          <a:lstStyle/>
          <a:p>
            <a:pPr marL="0" indent="0">
              <a:buNone/>
            </a:pP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420887"/>
            <a:ext cx="3778712" cy="295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5472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2800" b="1" i="1" dirty="0" smtClean="0">
                <a:solidFill>
                  <a:srgbClr val="C00000"/>
                </a:solidFill>
                <a:latin typeface="Times New Roman" pitchFamily="18" charset="0"/>
                <a:cs typeface="Times New Roman" pitchFamily="18" charset="0"/>
              </a:rPr>
              <a:t>the </a:t>
            </a:r>
            <a:r>
              <a:rPr lang="en-US" sz="2800" b="1" i="1" dirty="0">
                <a:solidFill>
                  <a:srgbClr val="C00000"/>
                </a:solidFill>
                <a:latin typeface="Times New Roman" pitchFamily="18" charset="0"/>
                <a:cs typeface="Times New Roman" pitchFamily="18" charset="0"/>
              </a:rPr>
              <a:t>turning point </a:t>
            </a:r>
            <a:endParaRPr lang="ru-RU" sz="2800" b="1" i="1" dirty="0">
              <a:solidFill>
                <a:srgbClr val="C00000"/>
              </a:solidFill>
            </a:endParaRPr>
          </a:p>
        </p:txBody>
      </p:sp>
      <p:sp>
        <p:nvSpPr>
          <p:cNvPr id="3" name="Объект 2"/>
          <p:cNvSpPr>
            <a:spLocks noGrp="1"/>
          </p:cNvSpPr>
          <p:nvPr>
            <p:ph idx="1"/>
          </p:nvPr>
        </p:nvSpPr>
        <p:spPr>
          <a:xfrm>
            <a:off x="4283968" y="2132857"/>
            <a:ext cx="4707632" cy="2736304"/>
          </a:xfrm>
        </p:spPr>
        <p:txBody>
          <a:bodyPr>
            <a:normAutofit/>
          </a:bodyPr>
          <a:lstStyle/>
          <a:p>
            <a:pPr marL="0" indent="0">
              <a:buNone/>
            </a:pPr>
            <a:r>
              <a:rPr lang="en-US" sz="1600" dirty="0" smtClean="0">
                <a:latin typeface="Times New Roman" pitchFamily="18" charset="0"/>
                <a:cs typeface="Times New Roman" pitchFamily="18" charset="0"/>
              </a:rPr>
              <a:t>The </a:t>
            </a:r>
            <a:r>
              <a:rPr lang="en-US" sz="1600" dirty="0">
                <a:latin typeface="Times New Roman" pitchFamily="18" charset="0"/>
                <a:cs typeface="Times New Roman" pitchFamily="18" charset="0"/>
              </a:rPr>
              <a:t>Battle of Borodino was the turning point of  </a:t>
            </a:r>
            <a:r>
              <a:rPr lang="en-US" sz="1600" dirty="0" smtClean="0">
                <a:latin typeface="Times New Roman" pitchFamily="18" charset="0"/>
                <a:cs typeface="Times New Roman" pitchFamily="18" charset="0"/>
              </a:rPr>
              <a:t>the War </a:t>
            </a:r>
            <a:r>
              <a:rPr lang="en-US" sz="1600" dirty="0">
                <a:latin typeface="Times New Roman" pitchFamily="18" charset="0"/>
                <a:cs typeface="Times New Roman" pitchFamily="18" charset="0"/>
              </a:rPr>
              <a:t>in 1812. It was of great international importance. It affected the future of the whole of Europe. Weakened by Borodino Napoleon subsequently suffered total defeat, first in Russia and then in Europe. His empire fell apart, and enslaved </a:t>
            </a:r>
            <a:r>
              <a:rPr lang="en-US" sz="1600" dirty="0" smtClean="0">
                <a:latin typeface="Times New Roman" pitchFamily="18" charset="0"/>
                <a:cs typeface="Times New Roman" pitchFamily="18" charset="0"/>
              </a:rPr>
              <a:t>nations </a:t>
            </a:r>
            <a:r>
              <a:rPr lang="en-US" sz="1600" dirty="0">
                <a:latin typeface="Times New Roman" pitchFamily="18" charset="0"/>
                <a:cs typeface="Times New Roman" pitchFamily="18" charset="0"/>
              </a:rPr>
              <a:t>regained their national independence.</a:t>
            </a:r>
            <a:endParaRPr lang="ru-RU" sz="16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844824"/>
            <a:ext cx="4091618" cy="2635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90077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739</TotalTime>
  <Words>567</Words>
  <Application>Microsoft Office PowerPoint</Application>
  <PresentationFormat>Экран (4:3)</PresentationFormat>
  <Paragraphs>56</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Трек</vt:lpstr>
      <vt:lpstr>BORODINO: THE 200th anniversary</vt:lpstr>
      <vt:lpstr>Terrible danger looming over Russia</vt:lpstr>
      <vt:lpstr>«In a month I'll be in Moscow …»</vt:lpstr>
      <vt:lpstr>Kutuzov was appointed Chief  of the Russian army</vt:lpstr>
      <vt:lpstr>Brief historical information   </vt:lpstr>
      <vt:lpstr>battlefield</vt:lpstr>
      <vt:lpstr>the French army was not able to succeed  </vt:lpstr>
      <vt:lpstr>fought extremely hard</vt:lpstr>
      <vt:lpstr>the turning point </vt:lpstr>
      <vt:lpstr>Ссылки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Бородино</dc:title>
  <dc:creator>Татьяна</dc:creator>
  <cp:lastModifiedBy>Татьяна</cp:lastModifiedBy>
  <cp:revision>115</cp:revision>
  <dcterms:created xsi:type="dcterms:W3CDTF">2012-02-27T11:34:33Z</dcterms:created>
  <dcterms:modified xsi:type="dcterms:W3CDTF">2012-08-31T13:43:50Z</dcterms:modified>
</cp:coreProperties>
</file>