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28" r:id="rId1"/>
  </p:sldMasterIdLst>
  <p:sldIdLst>
    <p:sldId id="256" r:id="rId2"/>
    <p:sldId id="257" r:id="rId3"/>
    <p:sldId id="260" r:id="rId4"/>
    <p:sldId id="259" r:id="rId5"/>
    <p:sldId id="263" r:id="rId6"/>
    <p:sldId id="262" r:id="rId7"/>
    <p:sldId id="264" r:id="rId8"/>
    <p:sldId id="261" r:id="rId9"/>
    <p:sldId id="267" r:id="rId10"/>
    <p:sldId id="268" r:id="rId11"/>
    <p:sldId id="266" r:id="rId12"/>
    <p:sldId id="265" r:id="rId13"/>
    <p:sldId id="25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0" d="100"/>
          <a:sy n="80" d="100"/>
        </p:scale>
        <p:origin x="-118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16" name="Номер слайда 15"/>
          <p:cNvSpPr>
            <a:spLocks noGrp="1"/>
          </p:cNvSpPr>
          <p:nvPr>
            <p:ph type="sldNum" sz="quarter" idx="11"/>
          </p:nvPr>
        </p:nvSpPr>
        <p:spPr/>
        <p:txBody>
          <a:bodyPr/>
          <a:lstStyle/>
          <a:p>
            <a:fld id="{F7F79DCE-3F91-4F1C-A059-C02EC18C98F2}"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F79DCE-3F91-4F1C-A059-C02EC18C98F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F79DCE-3F91-4F1C-A059-C02EC18C98F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0336D006-A40C-4FE8-87AB-95404272DFEB}" type="datetimeFigureOut">
              <a:rPr lang="ru-RU" smtClean="0"/>
              <a:pPr/>
              <a:t>11.08.2012</a:t>
            </a:fld>
            <a:endParaRPr lang="ru-RU"/>
          </a:p>
        </p:txBody>
      </p:sp>
      <p:sp>
        <p:nvSpPr>
          <p:cNvPr id="15" name="Номер слайда 14"/>
          <p:cNvSpPr>
            <a:spLocks noGrp="1"/>
          </p:cNvSpPr>
          <p:nvPr>
            <p:ph type="sldNum" sz="quarter" idx="15"/>
          </p:nvPr>
        </p:nvSpPr>
        <p:spPr/>
        <p:txBody>
          <a:bodyPr/>
          <a:lstStyle>
            <a:lvl1pPr algn="ctr">
              <a:defRPr/>
            </a:lvl1pPr>
          </a:lstStyle>
          <a:p>
            <a:fld id="{F7F79DCE-3F91-4F1C-A059-C02EC18C98F2}"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F79DCE-3F91-4F1C-A059-C02EC18C98F2}"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7F79DCE-3F91-4F1C-A059-C02EC18C98F2}"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F7F79DCE-3F91-4F1C-A059-C02EC18C98F2}"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7F79DCE-3F91-4F1C-A059-C02EC18C98F2}"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7F79DCE-3F91-4F1C-A059-C02EC18C98F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0336D006-A40C-4FE8-87AB-95404272DFEB}" type="datetimeFigureOut">
              <a:rPr lang="ru-RU" smtClean="0"/>
              <a:pPr/>
              <a:t>11.08.2012</a:t>
            </a:fld>
            <a:endParaRPr lang="ru-RU"/>
          </a:p>
        </p:txBody>
      </p:sp>
      <p:sp>
        <p:nvSpPr>
          <p:cNvPr id="9" name="Номер слайда 8"/>
          <p:cNvSpPr>
            <a:spLocks noGrp="1"/>
          </p:cNvSpPr>
          <p:nvPr>
            <p:ph type="sldNum" sz="quarter" idx="15"/>
          </p:nvPr>
        </p:nvSpPr>
        <p:spPr/>
        <p:txBody>
          <a:bodyPr/>
          <a:lstStyle/>
          <a:p>
            <a:fld id="{F7F79DCE-3F91-4F1C-A059-C02EC18C98F2}"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0336D006-A40C-4FE8-87AB-95404272DFEB}" type="datetimeFigureOut">
              <a:rPr lang="ru-RU" smtClean="0"/>
              <a:pPr/>
              <a:t>11.08.2012</a:t>
            </a:fld>
            <a:endParaRPr lang="ru-RU"/>
          </a:p>
        </p:txBody>
      </p:sp>
      <p:sp>
        <p:nvSpPr>
          <p:cNvPr id="9" name="Номер слайда 8"/>
          <p:cNvSpPr>
            <a:spLocks noGrp="1"/>
          </p:cNvSpPr>
          <p:nvPr>
            <p:ph type="sldNum" sz="quarter" idx="11"/>
          </p:nvPr>
        </p:nvSpPr>
        <p:spPr/>
        <p:txBody>
          <a:bodyPr/>
          <a:lstStyle/>
          <a:p>
            <a:fld id="{F7F79DCE-3F91-4F1C-A059-C02EC18C98F2}"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0336D006-A40C-4FE8-87AB-95404272DFEB}" type="datetimeFigureOut">
              <a:rPr lang="ru-RU" smtClean="0"/>
              <a:pPr/>
              <a:t>11.08.2012</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F7F79DCE-3F91-4F1C-A059-C02EC18C98F2}"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hyperlink" Target="http://www.tea4er.ru/"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142852"/>
            <a:ext cx="8215370" cy="898521"/>
          </a:xfrm>
        </p:spPr>
        <p:txBody>
          <a:bodyPr>
            <a:normAutofit fontScale="90000"/>
          </a:bodyPr>
          <a:lstStyle/>
          <a:p>
            <a:pPr algn="ctr"/>
            <a:r>
              <a:rPr lang="en-US" b="1" dirty="0" smtClean="0"/>
              <a:t/>
            </a:r>
            <a:br>
              <a:rPr lang="en-US" b="1" dirty="0" smtClean="0"/>
            </a:br>
            <a:r>
              <a:rPr lang="en-US" b="1" dirty="0" smtClean="0"/>
              <a:t/>
            </a:r>
            <a:br>
              <a:rPr lang="en-US" b="1" dirty="0" smtClean="0"/>
            </a:br>
            <a:r>
              <a:rPr lang="en-US" b="1" dirty="0" smtClean="0"/>
              <a:t/>
            </a:r>
            <a:br>
              <a:rPr lang="en-US" b="1" dirty="0" smtClean="0"/>
            </a:br>
            <a:r>
              <a:rPr lang="en-US" dirty="0" smtClean="0"/>
              <a:t/>
            </a:r>
            <a:br>
              <a:rPr lang="en-US" dirty="0" smtClean="0"/>
            </a:br>
            <a:r>
              <a:rPr lang="en-US" dirty="0" smtClean="0"/>
              <a:t/>
            </a:r>
            <a:br>
              <a:rPr lang="en-US" dirty="0" smtClean="0"/>
            </a:br>
            <a:r>
              <a:rPr lang="en-US" dirty="0" smtClean="0"/>
              <a:t/>
            </a:r>
            <a:br>
              <a:rPr lang="en-US" dirty="0" smtClean="0"/>
            </a:br>
            <a:r>
              <a:rPr lang="en-US" b="1" dirty="0" smtClean="0"/>
              <a:t>Borodino: the 200th Anniversary</a:t>
            </a:r>
            <a:endParaRPr lang="ru-RU" dirty="0"/>
          </a:p>
        </p:txBody>
      </p:sp>
      <p:pic>
        <p:nvPicPr>
          <p:cNvPr id="4" name="Рисунок 3" descr="битва.jpg"/>
          <p:cNvPicPr>
            <a:picLocks noChangeAspect="1"/>
          </p:cNvPicPr>
          <p:nvPr/>
        </p:nvPicPr>
        <p:blipFill>
          <a:blip r:embed="rId2"/>
          <a:stretch>
            <a:fillRect/>
          </a:stretch>
        </p:blipFill>
        <p:spPr>
          <a:xfrm>
            <a:off x="5143504" y="3857628"/>
            <a:ext cx="3143272" cy="2404746"/>
          </a:xfrm>
          <a:prstGeom prst="rect">
            <a:avLst/>
          </a:prstGeom>
        </p:spPr>
      </p:pic>
      <p:pic>
        <p:nvPicPr>
          <p:cNvPr id="5" name="Рисунок 4" descr="309eabc665c773760a1c0e4e318df2adbig.jpg"/>
          <p:cNvPicPr>
            <a:picLocks noChangeAspect="1"/>
          </p:cNvPicPr>
          <p:nvPr/>
        </p:nvPicPr>
        <p:blipFill>
          <a:blip r:embed="rId3"/>
          <a:stretch>
            <a:fillRect/>
          </a:stretch>
        </p:blipFill>
        <p:spPr>
          <a:xfrm>
            <a:off x="1071538" y="3857628"/>
            <a:ext cx="3258157" cy="2341529"/>
          </a:xfrm>
          <a:prstGeom prst="rect">
            <a:avLst/>
          </a:prstGeom>
        </p:spPr>
      </p:pic>
      <p:pic>
        <p:nvPicPr>
          <p:cNvPr id="7" name="Рисунок 6" descr="наполеон.jpeg"/>
          <p:cNvPicPr>
            <a:picLocks noChangeAspect="1"/>
          </p:cNvPicPr>
          <p:nvPr/>
        </p:nvPicPr>
        <p:blipFill>
          <a:blip r:embed="rId4"/>
          <a:stretch>
            <a:fillRect/>
          </a:stretch>
        </p:blipFill>
        <p:spPr>
          <a:xfrm>
            <a:off x="5357818" y="1285860"/>
            <a:ext cx="1792618" cy="2204038"/>
          </a:xfrm>
          <a:prstGeom prst="rect">
            <a:avLst/>
          </a:prstGeom>
        </p:spPr>
      </p:pic>
      <p:pic>
        <p:nvPicPr>
          <p:cNvPr id="8" name="Рисунок 7" descr="kut1.jpg"/>
          <p:cNvPicPr>
            <a:picLocks noChangeAspect="1"/>
          </p:cNvPicPr>
          <p:nvPr/>
        </p:nvPicPr>
        <p:blipFill>
          <a:blip r:embed="rId5" cstate="print"/>
          <a:stretch>
            <a:fillRect/>
          </a:stretch>
        </p:blipFill>
        <p:spPr>
          <a:xfrm>
            <a:off x="2071670" y="1214422"/>
            <a:ext cx="1643074" cy="224770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raevski.jpg"/>
          <p:cNvPicPr>
            <a:picLocks noChangeAspect="1"/>
          </p:cNvPicPr>
          <p:nvPr/>
        </p:nvPicPr>
        <p:blipFill>
          <a:blip r:embed="rId2"/>
          <a:stretch>
            <a:fillRect/>
          </a:stretch>
        </p:blipFill>
        <p:spPr>
          <a:xfrm>
            <a:off x="2928926" y="571480"/>
            <a:ext cx="3444807" cy="3714776"/>
          </a:xfrm>
          <a:prstGeom prst="rect">
            <a:avLst/>
          </a:prstGeom>
        </p:spPr>
      </p:pic>
      <p:sp>
        <p:nvSpPr>
          <p:cNvPr id="5" name="TextBox 4"/>
          <p:cNvSpPr txBox="1"/>
          <p:nvPr/>
        </p:nvSpPr>
        <p:spPr>
          <a:xfrm>
            <a:off x="428596" y="4611231"/>
            <a:ext cx="8286840" cy="1938992"/>
          </a:xfrm>
          <a:prstGeom prst="rect">
            <a:avLst/>
          </a:prstGeom>
          <a:noFill/>
        </p:spPr>
        <p:txBody>
          <a:bodyPr wrap="square" rtlCol="0">
            <a:spAutoFit/>
          </a:bodyPr>
          <a:lstStyle/>
          <a:p>
            <a:pPr algn="just"/>
            <a:r>
              <a:rPr lang="en-US" sz="2000" b="1" dirty="0" smtClean="0"/>
              <a:t>G</a:t>
            </a:r>
            <a:r>
              <a:rPr lang="en-US" sz="2000" dirty="0" smtClean="0"/>
              <a:t>eneral Nikolai </a:t>
            </a:r>
            <a:r>
              <a:rPr lang="en-US" sz="2000" dirty="0" err="1" smtClean="0"/>
              <a:t>Nikolaevich</a:t>
            </a:r>
            <a:r>
              <a:rPr lang="en-US" sz="2000" dirty="0" smtClean="0"/>
              <a:t> </a:t>
            </a:r>
            <a:r>
              <a:rPr lang="en-US" sz="2000" dirty="0" err="1" smtClean="0"/>
              <a:t>Raevsky</a:t>
            </a:r>
            <a:r>
              <a:rPr lang="en-US" sz="2000" dirty="0" smtClean="0"/>
              <a:t> was a talented and brave military commander. </a:t>
            </a:r>
            <a:r>
              <a:rPr lang="en-US" sz="2000" b="1" dirty="0" smtClean="0"/>
              <a:t>D</a:t>
            </a:r>
            <a:r>
              <a:rPr lang="en-US" sz="2000" dirty="0" smtClean="0"/>
              <a:t>uring the Borodino battle </a:t>
            </a:r>
            <a:r>
              <a:rPr lang="en-US" sz="2000" dirty="0" err="1" smtClean="0"/>
              <a:t>Raevsky’s</a:t>
            </a:r>
            <a:r>
              <a:rPr lang="en-US" sz="2000" dirty="0" smtClean="0"/>
              <a:t> corps defended the Kurgan Heights located at the center of the positions occupied by the Russian troops. Here 18 weapons from the battery later named for </a:t>
            </a:r>
            <a:r>
              <a:rPr lang="en-US" sz="2000" dirty="0" err="1" smtClean="0"/>
              <a:t>Raevsky</a:t>
            </a:r>
            <a:r>
              <a:rPr lang="en-US" sz="2000" dirty="0" smtClean="0"/>
              <a:t> were set up. This was the battery that repelled all the attacks of the French.</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m5_8_4_5.jpg"/>
          <p:cNvPicPr>
            <a:picLocks noChangeAspect="1"/>
          </p:cNvPicPr>
          <p:nvPr/>
        </p:nvPicPr>
        <p:blipFill>
          <a:blip r:embed="rId2"/>
          <a:stretch>
            <a:fillRect/>
          </a:stretch>
        </p:blipFill>
        <p:spPr>
          <a:xfrm>
            <a:off x="3000364" y="500042"/>
            <a:ext cx="2955940" cy="4112439"/>
          </a:xfrm>
          <a:prstGeom prst="rect">
            <a:avLst/>
          </a:prstGeom>
        </p:spPr>
      </p:pic>
      <p:sp>
        <p:nvSpPr>
          <p:cNvPr id="5" name="TextBox 4"/>
          <p:cNvSpPr txBox="1"/>
          <p:nvPr/>
        </p:nvSpPr>
        <p:spPr>
          <a:xfrm>
            <a:off x="428596" y="4714884"/>
            <a:ext cx="8215370" cy="1938992"/>
          </a:xfrm>
          <a:prstGeom prst="rect">
            <a:avLst/>
          </a:prstGeom>
          <a:noFill/>
        </p:spPr>
        <p:txBody>
          <a:bodyPr wrap="square" rtlCol="0">
            <a:spAutoFit/>
          </a:bodyPr>
          <a:lstStyle/>
          <a:p>
            <a:pPr algn="just"/>
            <a:r>
              <a:rPr lang="en-US" sz="2000" dirty="0" smtClean="0"/>
              <a:t>General Alexei </a:t>
            </a:r>
            <a:r>
              <a:rPr lang="en-US" sz="2000" dirty="0" err="1" smtClean="0"/>
              <a:t>Yermolov</a:t>
            </a:r>
            <a:r>
              <a:rPr lang="en-US" sz="2000" dirty="0" smtClean="0"/>
              <a:t> was an outstanding military figure and one of the most popular people of his time. During the Patriotic War of 1812 </a:t>
            </a:r>
            <a:r>
              <a:rPr lang="en-US" sz="2000" dirty="0" err="1" smtClean="0"/>
              <a:t>Yermolov</a:t>
            </a:r>
            <a:r>
              <a:rPr lang="en-US" sz="2000" dirty="0" smtClean="0"/>
              <a:t> participated in all major battles. In the heat of the battle of Borodino, Kutuzov sent him to the left flank, to the Second Army, where General </a:t>
            </a:r>
            <a:r>
              <a:rPr lang="en-US" sz="2000" dirty="0" err="1" smtClean="0"/>
              <a:t>Bagration</a:t>
            </a:r>
            <a:r>
              <a:rPr lang="en-US" sz="2000" dirty="0" smtClean="0"/>
              <a:t> was heavily wounded, and </a:t>
            </a:r>
            <a:r>
              <a:rPr lang="en-US" sz="2000" dirty="0" err="1" smtClean="0"/>
              <a:t>Yermolov</a:t>
            </a:r>
            <a:r>
              <a:rPr lang="en-US" sz="2000" dirty="0" smtClean="0"/>
              <a:t> managed to overcome the disarray in the ranks of the troops.</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m5_8_4_6.jpg"/>
          <p:cNvPicPr>
            <a:picLocks noChangeAspect="1"/>
          </p:cNvPicPr>
          <p:nvPr/>
        </p:nvPicPr>
        <p:blipFill>
          <a:blip r:embed="rId2"/>
          <a:stretch>
            <a:fillRect/>
          </a:stretch>
        </p:blipFill>
        <p:spPr>
          <a:xfrm>
            <a:off x="3071802" y="714356"/>
            <a:ext cx="2670188" cy="3683811"/>
          </a:xfrm>
          <a:prstGeom prst="rect">
            <a:avLst/>
          </a:prstGeom>
        </p:spPr>
      </p:pic>
      <p:sp>
        <p:nvSpPr>
          <p:cNvPr id="5" name="TextBox 4"/>
          <p:cNvSpPr txBox="1"/>
          <p:nvPr/>
        </p:nvSpPr>
        <p:spPr>
          <a:xfrm>
            <a:off x="500034" y="4857760"/>
            <a:ext cx="7929618" cy="1323439"/>
          </a:xfrm>
          <a:prstGeom prst="rect">
            <a:avLst/>
          </a:prstGeom>
          <a:noFill/>
        </p:spPr>
        <p:txBody>
          <a:bodyPr wrap="square" rtlCol="0">
            <a:spAutoFit/>
          </a:bodyPr>
          <a:lstStyle/>
          <a:p>
            <a:pPr algn="just"/>
            <a:r>
              <a:rPr lang="en-US" sz="2000" dirty="0" smtClean="0"/>
              <a:t>Denis </a:t>
            </a:r>
            <a:r>
              <a:rPr lang="en-US" sz="2000" dirty="0" err="1" smtClean="0"/>
              <a:t>Davydov</a:t>
            </a:r>
            <a:r>
              <a:rPr lang="en-US" sz="2000" dirty="0" smtClean="0"/>
              <a:t> was the originator and one of the leaders of the partisan movement. Denis </a:t>
            </a:r>
            <a:r>
              <a:rPr lang="en-US" sz="2000" dirty="0" err="1" smtClean="0"/>
              <a:t>Davydov's</a:t>
            </a:r>
            <a:r>
              <a:rPr lang="en-US" sz="2000" dirty="0" smtClean="0"/>
              <a:t> military talents were highly esteemed by Kutuzov and </a:t>
            </a:r>
            <a:r>
              <a:rPr lang="en-US" sz="2000" dirty="0" err="1" smtClean="0"/>
              <a:t>Bagration</a:t>
            </a:r>
            <a:r>
              <a:rPr lang="en-US" sz="2000" dirty="0" smtClean="0"/>
              <a:t>, while he was also known as a gifted poet.</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57224" y="1428736"/>
            <a:ext cx="7286676" cy="3046988"/>
          </a:xfrm>
          <a:prstGeom prst="rect">
            <a:avLst/>
          </a:prstGeom>
          <a:noFill/>
        </p:spPr>
        <p:txBody>
          <a:bodyPr wrap="square" rtlCol="0">
            <a:spAutoFit/>
          </a:bodyPr>
          <a:lstStyle/>
          <a:p>
            <a:pPr algn="just"/>
            <a:r>
              <a:rPr lang="en-US" sz="4800" dirty="0" smtClean="0"/>
              <a:t>Don’t forget our history because people who don’t remember the past haven’t the future.</a:t>
            </a:r>
            <a:endParaRPr lang="ru-RU" sz="4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785794"/>
            <a:ext cx="8229600" cy="5286412"/>
          </a:xfrm>
        </p:spPr>
        <p:txBody>
          <a:bodyPr>
            <a:normAutofit fontScale="40000" lnSpcReduction="20000"/>
          </a:bodyPr>
          <a:lstStyle/>
          <a:p>
            <a:endParaRPr lang="en-US" sz="4600" dirty="0" smtClean="0"/>
          </a:p>
          <a:p>
            <a:pPr algn="just"/>
            <a:r>
              <a:rPr lang="en-US" sz="4600" b="1" dirty="0">
                <a:solidFill>
                  <a:srgbClr val="FF0000"/>
                </a:solidFill>
              </a:rPr>
              <a:t>t</a:t>
            </a:r>
            <a:r>
              <a:rPr lang="en-US" sz="4600" b="1" dirty="0" smtClean="0">
                <a:solidFill>
                  <a:srgbClr val="FF0000"/>
                </a:solidFill>
              </a:rPr>
              <a:t>o sustain</a:t>
            </a:r>
            <a:r>
              <a:rPr lang="ru-RU" sz="4600" b="1" dirty="0" smtClean="0"/>
              <a:t>:  </a:t>
            </a:r>
            <a:r>
              <a:rPr lang="en-US" sz="4600" dirty="0" smtClean="0"/>
              <a:t>to cause or allow something to continue for a period of time</a:t>
            </a:r>
            <a:endParaRPr lang="en-US" sz="4600" b="1" dirty="0" smtClean="0"/>
          </a:p>
          <a:p>
            <a:pPr algn="just"/>
            <a:r>
              <a:rPr lang="en-US" sz="4600" b="1" dirty="0" smtClean="0">
                <a:solidFill>
                  <a:srgbClr val="FF0000"/>
                </a:solidFill>
              </a:rPr>
              <a:t>a victory</a:t>
            </a:r>
            <a:r>
              <a:rPr lang="ru-RU" sz="4600" dirty="0" smtClean="0"/>
              <a:t>:</a:t>
            </a:r>
            <a:r>
              <a:rPr lang="en-US" sz="4600" dirty="0" smtClean="0"/>
              <a:t> when you win a fight or competition</a:t>
            </a:r>
          </a:p>
          <a:p>
            <a:pPr algn="just"/>
            <a:r>
              <a:rPr lang="en-US" sz="4600" b="1" dirty="0" smtClean="0">
                <a:solidFill>
                  <a:srgbClr val="FF0000"/>
                </a:solidFill>
              </a:rPr>
              <a:t>to destroy</a:t>
            </a:r>
            <a:r>
              <a:rPr lang="ru-RU" sz="4600" dirty="0" smtClean="0"/>
              <a:t>: </a:t>
            </a:r>
            <a:r>
              <a:rPr lang="en-US" sz="4600" dirty="0" smtClean="0"/>
              <a:t>to damage something so badly that it does not exist or cannot be used</a:t>
            </a:r>
            <a:endParaRPr lang="ru-RU" sz="4600" dirty="0" smtClean="0"/>
          </a:p>
          <a:p>
            <a:pPr algn="just"/>
            <a:r>
              <a:rPr lang="en-US" sz="4600" b="1" dirty="0" smtClean="0">
                <a:solidFill>
                  <a:srgbClr val="FF0000"/>
                </a:solidFill>
              </a:rPr>
              <a:t>casualty</a:t>
            </a:r>
            <a:r>
              <a:rPr lang="ru-RU" sz="4600" b="1" dirty="0" smtClean="0"/>
              <a:t>: </a:t>
            </a:r>
            <a:r>
              <a:rPr lang="en-US" sz="4600" dirty="0" smtClean="0"/>
              <a:t>someone who is injured or killed in an accident or war</a:t>
            </a:r>
            <a:endParaRPr lang="ru-RU" sz="4600" dirty="0" smtClean="0"/>
          </a:p>
          <a:p>
            <a:pPr algn="just"/>
            <a:r>
              <a:rPr lang="en-US" sz="4600" b="1" dirty="0" smtClean="0">
                <a:solidFill>
                  <a:srgbClr val="FF0000"/>
                </a:solidFill>
              </a:rPr>
              <a:t>a competition</a:t>
            </a:r>
            <a:r>
              <a:rPr lang="ru-RU" sz="4600" b="1" dirty="0" smtClean="0"/>
              <a:t>: </a:t>
            </a:r>
            <a:r>
              <a:rPr lang="en-US" sz="4600" dirty="0" smtClean="0"/>
              <a:t>an organized event in which people try to win a prize by being the best, fastest, etc</a:t>
            </a:r>
            <a:r>
              <a:rPr lang="ru-RU" sz="4600" dirty="0" smtClean="0"/>
              <a:t>.</a:t>
            </a:r>
          </a:p>
          <a:p>
            <a:pPr algn="just"/>
            <a:r>
              <a:rPr lang="en-US" sz="4600" b="1" dirty="0" smtClean="0">
                <a:solidFill>
                  <a:srgbClr val="FF0000"/>
                </a:solidFill>
              </a:rPr>
              <a:t>to command</a:t>
            </a:r>
            <a:r>
              <a:rPr lang="ru-RU" sz="4600" b="1" dirty="0" smtClean="0"/>
              <a:t>: </a:t>
            </a:r>
            <a:r>
              <a:rPr lang="en-US" sz="4600" dirty="0" smtClean="0"/>
              <a:t>to control over someone or something and responsibility for them</a:t>
            </a:r>
            <a:endParaRPr lang="ru-RU" sz="4600" dirty="0" smtClean="0"/>
          </a:p>
          <a:p>
            <a:pPr algn="just"/>
            <a:r>
              <a:rPr lang="en-US" sz="4600" b="1" dirty="0" smtClean="0">
                <a:solidFill>
                  <a:srgbClr val="FF0000"/>
                </a:solidFill>
              </a:rPr>
              <a:t>a battlefield</a:t>
            </a:r>
            <a:r>
              <a:rPr lang="ru-RU" sz="4600" b="1" dirty="0" smtClean="0"/>
              <a:t>: </a:t>
            </a:r>
            <a:r>
              <a:rPr lang="en-US" sz="4600" dirty="0" smtClean="0"/>
              <a:t>a place where a battle is being fought or has been fought in the past</a:t>
            </a:r>
          </a:p>
          <a:p>
            <a:pPr algn="just"/>
            <a:r>
              <a:rPr lang="en-US" sz="4600" b="1" dirty="0" smtClean="0">
                <a:solidFill>
                  <a:srgbClr val="FF0000"/>
                </a:solidFill>
              </a:rPr>
              <a:t>invincible</a:t>
            </a:r>
            <a:r>
              <a:rPr lang="ru-RU" sz="4600" b="1" dirty="0" smtClean="0"/>
              <a:t>: </a:t>
            </a:r>
            <a:r>
              <a:rPr lang="en-US" sz="4600" b="1" dirty="0"/>
              <a:t>i</a:t>
            </a:r>
            <a:r>
              <a:rPr lang="en-US" sz="4600" dirty="0" smtClean="0"/>
              <a:t>f someone or something is invincible, it is impossible to defeat or destroy them</a:t>
            </a:r>
          </a:p>
          <a:p>
            <a:pPr algn="just"/>
            <a:r>
              <a:rPr lang="en-US" sz="4600" b="1" dirty="0">
                <a:solidFill>
                  <a:srgbClr val="FF0000"/>
                </a:solidFill>
              </a:rPr>
              <a:t>e</a:t>
            </a:r>
            <a:r>
              <a:rPr lang="en-US" sz="4600" b="1" dirty="0" smtClean="0">
                <a:solidFill>
                  <a:srgbClr val="FF0000"/>
                </a:solidFill>
              </a:rPr>
              <a:t>xhausted</a:t>
            </a:r>
            <a:r>
              <a:rPr lang="ru-RU" sz="4600" b="1" dirty="0" smtClean="0"/>
              <a:t>:  </a:t>
            </a:r>
            <a:r>
              <a:rPr lang="en-US" sz="4600" dirty="0" smtClean="0"/>
              <a:t>very tired</a:t>
            </a:r>
            <a:endParaRPr lang="en-US" sz="4600" b="1" dirty="0" smtClean="0"/>
          </a:p>
          <a:p>
            <a:pPr algn="just"/>
            <a:r>
              <a:rPr lang="en-US" sz="4600" b="1" dirty="0" smtClean="0">
                <a:solidFill>
                  <a:srgbClr val="FF0000"/>
                </a:solidFill>
              </a:rPr>
              <a:t>a defense</a:t>
            </a:r>
            <a:r>
              <a:rPr lang="ru-RU" sz="4600" b="1" dirty="0" smtClean="0"/>
              <a:t>: </a:t>
            </a:r>
            <a:r>
              <a:rPr lang="en-US" sz="4600" b="1" dirty="0" smtClean="0"/>
              <a:t> </a:t>
            </a:r>
            <a:r>
              <a:rPr lang="en-US" sz="4600" b="1" dirty="0"/>
              <a:t>t</a:t>
            </a:r>
            <a:r>
              <a:rPr lang="en-US" sz="4600" dirty="0" smtClean="0"/>
              <a:t>he weapons and military forces that a country uses to protect itself against attack</a:t>
            </a:r>
          </a:p>
          <a:p>
            <a:endParaRPr lang="en-US" sz="2400" dirty="0" smtClean="0"/>
          </a:p>
          <a:p>
            <a:endParaRPr lang="en-US" sz="2200" b="1" dirty="0" smtClean="0"/>
          </a:p>
          <a:p>
            <a:endParaRPr lang="en-US" dirty="0"/>
          </a:p>
          <a:p>
            <a:endParaRPr lang="en-US" sz="2400" b="1" dirty="0" smtClean="0"/>
          </a:p>
          <a:p>
            <a:endParaRPr lang="en-US" sz="2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jpg"/>
          <p:cNvPicPr>
            <a:picLocks noChangeAspect="1"/>
          </p:cNvPicPr>
          <p:nvPr/>
        </p:nvPicPr>
        <p:blipFill>
          <a:blip r:embed="rId2"/>
          <a:stretch>
            <a:fillRect/>
          </a:stretch>
        </p:blipFill>
        <p:spPr>
          <a:xfrm>
            <a:off x="1785918" y="785794"/>
            <a:ext cx="5472130" cy="3636394"/>
          </a:xfrm>
          <a:prstGeom prst="rect">
            <a:avLst/>
          </a:prstGeom>
        </p:spPr>
      </p:pic>
      <p:sp>
        <p:nvSpPr>
          <p:cNvPr id="6" name="TextBox 5"/>
          <p:cNvSpPr txBox="1"/>
          <p:nvPr/>
        </p:nvSpPr>
        <p:spPr>
          <a:xfrm>
            <a:off x="357158" y="4643447"/>
            <a:ext cx="8501122" cy="1923604"/>
          </a:xfrm>
          <a:prstGeom prst="rect">
            <a:avLst/>
          </a:prstGeom>
          <a:noFill/>
        </p:spPr>
        <p:txBody>
          <a:bodyPr wrap="square" rtlCol="0">
            <a:spAutoFit/>
          </a:bodyPr>
          <a:lstStyle/>
          <a:p>
            <a:pPr algn="just"/>
            <a:r>
              <a:rPr lang="en-US" sz="1700" dirty="0" smtClean="0"/>
              <a:t>This is the main monument to Russian soldiers, heroes of the Battle of Borodino, at the </a:t>
            </a:r>
            <a:r>
              <a:rPr lang="en-US" sz="1700" dirty="0" err="1" smtClean="0"/>
              <a:t>Rayevsky</a:t>
            </a:r>
            <a:r>
              <a:rPr lang="en-US" sz="1700" dirty="0" smtClean="0"/>
              <a:t> Battery. The monument’s cornerstone was laid in August 1837, on the 25th anniversary of the Battle of Borodino, by </a:t>
            </a:r>
            <a:r>
              <a:rPr lang="en-US" sz="1700" dirty="0" err="1" smtClean="0"/>
              <a:t>Tsesarevich</a:t>
            </a:r>
            <a:r>
              <a:rPr lang="en-US" sz="1700" dirty="0" smtClean="0"/>
              <a:t> (Crown Prince) Alexander, the future Russian Emperor Alexander II. This was the first monument to be built on the Borodino Field. Demolished in 1932, the monument was rebuilt in 1987. The monument’s height including the cross is 27.5 meters. Its sides contain data on the strength of the Russian Army and Napoleon’s Grande </a:t>
            </a:r>
            <a:r>
              <a:rPr lang="en-US" sz="1700" dirty="0" err="1" smtClean="0"/>
              <a:t>Armee</a:t>
            </a:r>
            <a:r>
              <a:rPr lang="en-US" sz="1700" dirty="0" smtClean="0"/>
              <a:t> on the day of the battle.</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2.jpg"/>
          <p:cNvPicPr>
            <a:picLocks noChangeAspect="1"/>
          </p:cNvPicPr>
          <p:nvPr/>
        </p:nvPicPr>
        <p:blipFill>
          <a:blip r:embed="rId2"/>
          <a:stretch>
            <a:fillRect/>
          </a:stretch>
        </p:blipFill>
        <p:spPr>
          <a:xfrm>
            <a:off x="1785918" y="714356"/>
            <a:ext cx="5482579" cy="3643338"/>
          </a:xfrm>
          <a:prstGeom prst="rect">
            <a:avLst/>
          </a:prstGeom>
        </p:spPr>
      </p:pic>
      <p:sp>
        <p:nvSpPr>
          <p:cNvPr id="8" name="TextBox 7"/>
          <p:cNvSpPr txBox="1"/>
          <p:nvPr/>
        </p:nvSpPr>
        <p:spPr>
          <a:xfrm>
            <a:off x="357158" y="4643447"/>
            <a:ext cx="8501122" cy="2031325"/>
          </a:xfrm>
          <a:prstGeom prst="rect">
            <a:avLst/>
          </a:prstGeom>
          <a:noFill/>
        </p:spPr>
        <p:txBody>
          <a:bodyPr wrap="square" rtlCol="0">
            <a:spAutoFit/>
          </a:bodyPr>
          <a:lstStyle/>
          <a:p>
            <a:pPr algn="just"/>
            <a:r>
              <a:rPr lang="en-US" dirty="0" smtClean="0"/>
              <a:t>A monument to Field Marshal Mikhail </a:t>
            </a:r>
            <a:r>
              <a:rPr lang="en-US" dirty="0" err="1" smtClean="0"/>
              <a:t>Golenishchev</a:t>
            </a:r>
            <a:r>
              <a:rPr lang="en-US" dirty="0" smtClean="0"/>
              <a:t>-Kutuzov, Commander in Chief of the First and Second Russian Armies, can be seen at the approaches to the Borodino Field. Kutuzov commanded the Russian forces from this location during the Battle of Borodino. A phrase from Kutuzov’s report to Emperor Alexander I on the battle’s results, “The enemy has been repulsed everywhere,” is engraved below the bas-relief.</a:t>
            </a:r>
          </a:p>
          <a:p>
            <a:pPr algn="just"/>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ith the construction of the Moscow–Smolensk-Brest rail line in the 1860s and the 1870s, Borodino station became the gateway to Borodino Field. A museum dedicated to the 1812 Patriotic War was established inside the railway-station building on the 90th anniversary of the Battle of Borodino in 1902. The station building was reconstructed in 2002 prior to the 190th anniversary of the Battle of Borodino. An exhibition called “The Borodino Field: Its Past and Present” was opened in one of its halls dedicated to the Museum of 1812."/>
          <p:cNvPicPr>
            <a:picLocks noChangeAspect="1" noChangeArrowheads="1"/>
          </p:cNvPicPr>
          <p:nvPr/>
        </p:nvPicPr>
        <p:blipFill>
          <a:blip r:embed="rId2"/>
          <a:srcRect/>
          <a:stretch>
            <a:fillRect/>
          </a:stretch>
        </p:blipFill>
        <p:spPr bwMode="auto">
          <a:xfrm>
            <a:off x="1857356" y="928670"/>
            <a:ext cx="5196671" cy="3471867"/>
          </a:xfrm>
          <a:prstGeom prst="rect">
            <a:avLst/>
          </a:prstGeom>
          <a:noFill/>
        </p:spPr>
      </p:pic>
      <p:sp>
        <p:nvSpPr>
          <p:cNvPr id="5" name="TextBox 4"/>
          <p:cNvSpPr txBox="1"/>
          <p:nvPr/>
        </p:nvSpPr>
        <p:spPr>
          <a:xfrm>
            <a:off x="357158" y="4643446"/>
            <a:ext cx="8572560" cy="2031325"/>
          </a:xfrm>
          <a:prstGeom prst="rect">
            <a:avLst/>
          </a:prstGeom>
          <a:noFill/>
        </p:spPr>
        <p:txBody>
          <a:bodyPr wrap="square" rtlCol="0">
            <a:spAutoFit/>
          </a:bodyPr>
          <a:lstStyle/>
          <a:p>
            <a:pPr algn="just"/>
            <a:r>
              <a:rPr lang="en-US" dirty="0" smtClean="0"/>
              <a:t>With the construction of the Moscow–Smolensk-Brest rail line in the 1860s and the 1870s, Borodino station became the gateway to Borodino Field. A museum dedicated to the 1812 Patriotic War was established inside the railway-station building on the 90th anniversary of the Battle of Borodino in 1902. The station building was reconstructed in 2002 prior to the 190th anniversary of the Battle of Borodino. An exhibition called “The Borodino Field: Its Past and Present” was opened in one of its halls dedicated to the Museum of 1812</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www.napoleon-series.org/images/military/virtual/borodino/russian/01b.jpg"/>
          <p:cNvPicPr>
            <a:picLocks noChangeAspect="1" noChangeArrowheads="1"/>
          </p:cNvPicPr>
          <p:nvPr/>
        </p:nvPicPr>
        <p:blipFill>
          <a:blip r:embed="rId2"/>
          <a:srcRect/>
          <a:stretch>
            <a:fillRect/>
          </a:stretch>
        </p:blipFill>
        <p:spPr bwMode="auto">
          <a:xfrm>
            <a:off x="1750198" y="928670"/>
            <a:ext cx="5465007" cy="3643338"/>
          </a:xfrm>
          <a:prstGeom prst="rect">
            <a:avLst/>
          </a:prstGeom>
          <a:noFill/>
        </p:spPr>
      </p:pic>
      <p:sp>
        <p:nvSpPr>
          <p:cNvPr id="7" name="Прямоугольник 6"/>
          <p:cNvSpPr/>
          <p:nvPr/>
        </p:nvSpPr>
        <p:spPr>
          <a:xfrm>
            <a:off x="500034" y="5072074"/>
            <a:ext cx="8001056" cy="1200329"/>
          </a:xfrm>
          <a:prstGeom prst="rect">
            <a:avLst/>
          </a:prstGeom>
        </p:spPr>
        <p:txBody>
          <a:bodyPr wrap="square">
            <a:spAutoFit/>
          </a:bodyPr>
          <a:lstStyle/>
          <a:p>
            <a:r>
              <a:rPr lang="en-US" dirty="0" smtClean="0"/>
              <a:t>Memorial and tomb of Captain A.G. </a:t>
            </a:r>
            <a:r>
              <a:rPr lang="en-US" dirty="0" err="1" smtClean="0"/>
              <a:t>Ogarev</a:t>
            </a:r>
            <a:r>
              <a:rPr lang="en-US" dirty="0" smtClean="0"/>
              <a:t> (1785-1812) of the Life Guards of Finland Regiment, mortally wounded at Borodino. Originally buried at the village of </a:t>
            </a:r>
            <a:r>
              <a:rPr lang="en-US" dirty="0" err="1" smtClean="0"/>
              <a:t>Staroye</a:t>
            </a:r>
            <a:r>
              <a:rPr lang="en-US" dirty="0" smtClean="0"/>
              <a:t> </a:t>
            </a:r>
            <a:r>
              <a:rPr lang="en-US" dirty="0" err="1" smtClean="0"/>
              <a:t>Selo</a:t>
            </a:r>
            <a:r>
              <a:rPr lang="en-US" dirty="0" smtClean="0"/>
              <a:t> and moved to this spot in 1964. The view beyond is to the west and the French attack. The Regimental monument is adjacent.</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is monument to the Russian Imperial Guard’s Artillery Brigade was unveiled in 1912 in commemoration of the 100th anniversary of the Battle of Borodino."/>
          <p:cNvPicPr>
            <a:picLocks noChangeAspect="1" noChangeArrowheads="1"/>
          </p:cNvPicPr>
          <p:nvPr/>
        </p:nvPicPr>
        <p:blipFill>
          <a:blip r:embed="rId2"/>
          <a:srcRect/>
          <a:stretch>
            <a:fillRect/>
          </a:stretch>
        </p:blipFill>
        <p:spPr bwMode="auto">
          <a:xfrm>
            <a:off x="714347" y="785790"/>
            <a:ext cx="2857521" cy="4286283"/>
          </a:xfrm>
          <a:prstGeom prst="rect">
            <a:avLst/>
          </a:prstGeom>
          <a:noFill/>
        </p:spPr>
      </p:pic>
      <p:sp>
        <p:nvSpPr>
          <p:cNvPr id="5" name="TextBox 4"/>
          <p:cNvSpPr txBox="1"/>
          <p:nvPr/>
        </p:nvSpPr>
        <p:spPr>
          <a:xfrm>
            <a:off x="357158" y="5214950"/>
            <a:ext cx="4143404" cy="1477328"/>
          </a:xfrm>
          <a:prstGeom prst="rect">
            <a:avLst/>
          </a:prstGeom>
          <a:noFill/>
        </p:spPr>
        <p:txBody>
          <a:bodyPr wrap="square" rtlCol="0">
            <a:spAutoFit/>
          </a:bodyPr>
          <a:lstStyle/>
          <a:p>
            <a:pPr algn="just"/>
            <a:r>
              <a:rPr lang="en-US" dirty="0" smtClean="0"/>
              <a:t>This monument to the Russian Imperial Guard’s Artillery Brigade was unveiled in 1912 in commemoration of the 100th anniversary of the Battle of Borodino.</a:t>
            </a:r>
            <a:endParaRPr lang="ru-RU" dirty="0"/>
          </a:p>
        </p:txBody>
      </p:sp>
      <p:pic>
        <p:nvPicPr>
          <p:cNvPr id="1028" name="Picture 4" descr="http://www.napoleon-series.org/images/military/virtual/borodino/russian/13b.jpg"/>
          <p:cNvPicPr>
            <a:picLocks noChangeAspect="1" noChangeArrowheads="1"/>
          </p:cNvPicPr>
          <p:nvPr/>
        </p:nvPicPr>
        <p:blipFill>
          <a:blip r:embed="rId3"/>
          <a:srcRect/>
          <a:stretch>
            <a:fillRect/>
          </a:stretch>
        </p:blipFill>
        <p:spPr bwMode="auto">
          <a:xfrm>
            <a:off x="5572132" y="785794"/>
            <a:ext cx="2727184" cy="4090776"/>
          </a:xfrm>
          <a:prstGeom prst="rect">
            <a:avLst/>
          </a:prstGeom>
          <a:noFill/>
        </p:spPr>
      </p:pic>
      <p:sp>
        <p:nvSpPr>
          <p:cNvPr id="8" name="TextBox 7"/>
          <p:cNvSpPr txBox="1"/>
          <p:nvPr/>
        </p:nvSpPr>
        <p:spPr>
          <a:xfrm>
            <a:off x="5429256" y="5143512"/>
            <a:ext cx="3286148" cy="1200329"/>
          </a:xfrm>
          <a:prstGeom prst="rect">
            <a:avLst/>
          </a:prstGeom>
          <a:noFill/>
        </p:spPr>
        <p:txBody>
          <a:bodyPr wrap="square" rtlCol="0">
            <a:spAutoFit/>
          </a:bodyPr>
          <a:lstStyle/>
          <a:p>
            <a:pPr algn="just"/>
            <a:r>
              <a:rPr lang="en-US" dirty="0" smtClean="0"/>
              <a:t>Monument to the </a:t>
            </a:r>
            <a:r>
              <a:rPr lang="en-US" dirty="0" err="1" smtClean="0"/>
              <a:t>Volinskom</a:t>
            </a:r>
            <a:r>
              <a:rPr lang="en-US" dirty="0" smtClean="0"/>
              <a:t> Infantry Regiment, on the north edge of </a:t>
            </a:r>
            <a:r>
              <a:rPr lang="en-US" dirty="0" err="1" smtClean="0"/>
              <a:t>Semenovskaya</a:t>
            </a:r>
            <a:r>
              <a:rPr lang="en-US" dirty="0" smtClean="0"/>
              <a:t> village.</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napoleon-series.org/images/military/virtual/borodino/russian/06b.jpg"/>
          <p:cNvPicPr>
            <a:picLocks noChangeAspect="1" noChangeArrowheads="1"/>
          </p:cNvPicPr>
          <p:nvPr/>
        </p:nvPicPr>
        <p:blipFill>
          <a:blip r:embed="rId2"/>
          <a:srcRect/>
          <a:stretch>
            <a:fillRect/>
          </a:stretch>
        </p:blipFill>
        <p:spPr bwMode="auto">
          <a:xfrm>
            <a:off x="500034" y="642918"/>
            <a:ext cx="3143271" cy="4714907"/>
          </a:xfrm>
          <a:prstGeom prst="rect">
            <a:avLst/>
          </a:prstGeom>
          <a:noFill/>
        </p:spPr>
      </p:pic>
      <p:sp>
        <p:nvSpPr>
          <p:cNvPr id="6" name="TextBox 5"/>
          <p:cNvSpPr txBox="1"/>
          <p:nvPr/>
        </p:nvSpPr>
        <p:spPr>
          <a:xfrm>
            <a:off x="357158" y="5500702"/>
            <a:ext cx="3857652" cy="1200329"/>
          </a:xfrm>
          <a:prstGeom prst="rect">
            <a:avLst/>
          </a:prstGeom>
          <a:noFill/>
        </p:spPr>
        <p:txBody>
          <a:bodyPr wrap="square" rtlCol="0">
            <a:spAutoFit/>
          </a:bodyPr>
          <a:lstStyle/>
          <a:p>
            <a:r>
              <a:rPr lang="en-US" dirty="0" smtClean="0"/>
              <a:t>Monument to the Horse Artillery, on the line south from </a:t>
            </a:r>
            <a:r>
              <a:rPr lang="en-US" dirty="0" err="1" smtClean="0"/>
              <a:t>Rayevskiy</a:t>
            </a:r>
            <a:r>
              <a:rPr lang="en-US" dirty="0" smtClean="0"/>
              <a:t> Redoubt towards </a:t>
            </a:r>
            <a:r>
              <a:rPr lang="en-US" dirty="0" err="1" smtClean="0"/>
              <a:t>Semenovskaya</a:t>
            </a:r>
            <a:r>
              <a:rPr lang="en-US" dirty="0" smtClean="0"/>
              <a:t> Village.</a:t>
            </a:r>
            <a:endParaRPr lang="ru-RU" dirty="0"/>
          </a:p>
        </p:txBody>
      </p:sp>
      <p:pic>
        <p:nvPicPr>
          <p:cNvPr id="4102" name="Picture 6" descr="http://www.napoleon-series.org/images/military/virtual/borodino/russian/07b.jpg"/>
          <p:cNvPicPr>
            <a:picLocks noChangeAspect="1" noChangeArrowheads="1"/>
          </p:cNvPicPr>
          <p:nvPr/>
        </p:nvPicPr>
        <p:blipFill>
          <a:blip r:embed="rId3"/>
          <a:srcRect/>
          <a:stretch>
            <a:fillRect/>
          </a:stretch>
        </p:blipFill>
        <p:spPr bwMode="auto">
          <a:xfrm>
            <a:off x="5143505" y="714356"/>
            <a:ext cx="2857520" cy="4357719"/>
          </a:xfrm>
          <a:prstGeom prst="rect">
            <a:avLst/>
          </a:prstGeom>
          <a:noFill/>
        </p:spPr>
      </p:pic>
      <p:sp>
        <p:nvSpPr>
          <p:cNvPr id="8" name="TextBox 7"/>
          <p:cNvSpPr txBox="1"/>
          <p:nvPr/>
        </p:nvSpPr>
        <p:spPr>
          <a:xfrm>
            <a:off x="5000628" y="5214950"/>
            <a:ext cx="3857652" cy="1477328"/>
          </a:xfrm>
          <a:prstGeom prst="rect">
            <a:avLst/>
          </a:prstGeom>
          <a:noFill/>
        </p:spPr>
        <p:txBody>
          <a:bodyPr wrap="square" rtlCol="0">
            <a:spAutoFit/>
          </a:bodyPr>
          <a:lstStyle/>
          <a:p>
            <a:r>
              <a:rPr lang="en-US" dirty="0" smtClean="0"/>
              <a:t>Memorial to the 12th Infantry Division of General I.V. </a:t>
            </a:r>
            <a:r>
              <a:rPr lang="en-US" dirty="0" err="1" smtClean="0"/>
              <a:t>Vasil'chikov</a:t>
            </a:r>
            <a:r>
              <a:rPr lang="en-US" dirty="0" smtClean="0"/>
              <a:t>, on the line from the </a:t>
            </a:r>
            <a:r>
              <a:rPr lang="en-US" dirty="0" err="1" smtClean="0"/>
              <a:t>Rayevskiy</a:t>
            </a:r>
            <a:r>
              <a:rPr lang="en-US" dirty="0" smtClean="0"/>
              <a:t> Redoubt to the village of </a:t>
            </a:r>
            <a:r>
              <a:rPr lang="en-US" dirty="0" err="1" smtClean="0"/>
              <a:t>Semenovskaya</a:t>
            </a:r>
            <a:r>
              <a:rPr lang="en-US" dirty="0" smtClean="0"/>
              <a:t>.</a:t>
            </a:r>
            <a:endParaRPr lang="ru-RU" dirty="0"/>
          </a:p>
        </p:txBody>
      </p:sp>
      <p:sp>
        <p:nvSpPr>
          <p:cNvPr id="409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ea typeface="Calibri" pitchFamily="34" charset="0"/>
                <a:cs typeface="Times New Roman" pitchFamily="18" charset="0"/>
                <a:hlinkClick r:id="rId4"/>
              </a:rPr>
              <a:t>http://www.tea4er.ru/</a:t>
            </a: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m5_8_4_4.jpg"/>
          <p:cNvPicPr>
            <a:picLocks noChangeAspect="1"/>
          </p:cNvPicPr>
          <p:nvPr/>
        </p:nvPicPr>
        <p:blipFill>
          <a:blip r:embed="rId2"/>
          <a:stretch>
            <a:fillRect/>
          </a:stretch>
        </p:blipFill>
        <p:spPr>
          <a:xfrm>
            <a:off x="3214678" y="500042"/>
            <a:ext cx="2651754" cy="3607619"/>
          </a:xfrm>
          <a:prstGeom prst="rect">
            <a:avLst/>
          </a:prstGeom>
        </p:spPr>
      </p:pic>
      <p:sp>
        <p:nvSpPr>
          <p:cNvPr id="5" name="TextBox 4"/>
          <p:cNvSpPr txBox="1"/>
          <p:nvPr/>
        </p:nvSpPr>
        <p:spPr>
          <a:xfrm>
            <a:off x="571472" y="4143380"/>
            <a:ext cx="8143932" cy="2554545"/>
          </a:xfrm>
          <a:prstGeom prst="rect">
            <a:avLst/>
          </a:prstGeom>
          <a:noFill/>
        </p:spPr>
        <p:txBody>
          <a:bodyPr wrap="square" rtlCol="0">
            <a:spAutoFit/>
          </a:bodyPr>
          <a:lstStyle/>
          <a:p>
            <a:pPr algn="just"/>
            <a:r>
              <a:rPr lang="en-US" sz="2000" dirty="0" smtClean="0"/>
              <a:t>General </a:t>
            </a:r>
            <a:r>
              <a:rPr lang="en-US" sz="2000" dirty="0" err="1" smtClean="0"/>
              <a:t>Piotr</a:t>
            </a:r>
            <a:r>
              <a:rPr lang="en-US" sz="2000" dirty="0" smtClean="0"/>
              <a:t> </a:t>
            </a:r>
            <a:r>
              <a:rPr lang="en-US" sz="2000" dirty="0" err="1" smtClean="0"/>
              <a:t>Bagration</a:t>
            </a:r>
            <a:r>
              <a:rPr lang="en-US" sz="2000" dirty="0" smtClean="0"/>
              <a:t> was called by his </a:t>
            </a:r>
            <a:r>
              <a:rPr lang="en-US" sz="2000" dirty="0" err="1" smtClean="0"/>
              <a:t>contemporaties</a:t>
            </a:r>
            <a:r>
              <a:rPr lang="en-US" sz="2000" dirty="0" smtClean="0"/>
              <a:t> "the god of the </a:t>
            </a:r>
            <a:r>
              <a:rPr lang="en-US" sz="2000" dirty="0" err="1" smtClean="0"/>
              <a:t>batle</a:t>
            </a:r>
            <a:r>
              <a:rPr lang="en-US" sz="2000" dirty="0" smtClean="0"/>
              <a:t>". During 30 years of his military service Prince </a:t>
            </a:r>
            <a:r>
              <a:rPr lang="en-US" sz="2000" dirty="0" err="1" smtClean="0"/>
              <a:t>Bagration</a:t>
            </a:r>
            <a:r>
              <a:rPr lang="en-US" sz="2000" dirty="0" smtClean="0"/>
              <a:t> took part in 20 campaigns and 150 battles. At the battle of Borodino he commanded the left flank which met the first blow from the enemy. The French twice took control of the earthen fortifications, </a:t>
            </a:r>
            <a:r>
              <a:rPr lang="en-US" sz="2000" dirty="0" err="1" smtClean="0"/>
              <a:t>Bagration's</a:t>
            </a:r>
            <a:r>
              <a:rPr lang="en-US" sz="2000" dirty="0" smtClean="0"/>
              <a:t> </a:t>
            </a:r>
            <a:r>
              <a:rPr lang="en-US" sz="2000" dirty="0" err="1" smtClean="0"/>
              <a:t>flèches</a:t>
            </a:r>
            <a:r>
              <a:rPr lang="en-US" sz="2000" dirty="0" smtClean="0"/>
              <a:t>, and twice were driven away. During one of these attacks General </a:t>
            </a:r>
            <a:r>
              <a:rPr lang="en-US" sz="2000" dirty="0" err="1" smtClean="0"/>
              <a:t>Bagration</a:t>
            </a:r>
            <a:r>
              <a:rPr lang="en-US" sz="2000" dirty="0" smtClean="0"/>
              <a:t> raised his troops to the counter-attack and at that moment was mortally wounded.</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484</TotalTime>
  <Words>849</Words>
  <Application>Microsoft Office PowerPoint</Application>
  <PresentationFormat>Экран (4:3)</PresentationFormat>
  <Paragraphs>29</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Бумажная</vt:lpstr>
      <vt:lpstr>      Borodino: the 200th Anniversary</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Borodino: the 200th Anniversary </dc:title>
  <dc:creator>sveta</dc:creator>
  <cp:lastModifiedBy>sveta</cp:lastModifiedBy>
  <cp:revision>61</cp:revision>
  <dcterms:created xsi:type="dcterms:W3CDTF">2012-08-09T19:09:47Z</dcterms:created>
  <dcterms:modified xsi:type="dcterms:W3CDTF">2012-08-10T21:18:49Z</dcterms:modified>
</cp:coreProperties>
</file>