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68" r:id="rId3"/>
    <p:sldId id="270" r:id="rId4"/>
    <p:sldId id="271" r:id="rId5"/>
    <p:sldId id="256" r:id="rId6"/>
    <p:sldId id="272" r:id="rId7"/>
    <p:sldId id="257" r:id="rId8"/>
    <p:sldId id="273" r:id="rId9"/>
    <p:sldId id="258" r:id="rId10"/>
    <p:sldId id="274" r:id="rId11"/>
    <p:sldId id="259" r:id="rId12"/>
    <p:sldId id="275" r:id="rId13"/>
    <p:sldId id="260" r:id="rId14"/>
    <p:sldId id="276" r:id="rId15"/>
    <p:sldId id="261" r:id="rId16"/>
    <p:sldId id="277" r:id="rId17"/>
    <p:sldId id="262" r:id="rId18"/>
    <p:sldId id="278" r:id="rId19"/>
    <p:sldId id="263" r:id="rId20"/>
    <p:sldId id="279" r:id="rId21"/>
    <p:sldId id="264" r:id="rId22"/>
    <p:sldId id="280" r:id="rId23"/>
    <p:sldId id="265" r:id="rId24"/>
    <p:sldId id="281" r:id="rId25"/>
    <p:sldId id="266" r:id="rId26"/>
    <p:sldId id="282" r:id="rId27"/>
    <p:sldId id="267"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84" y="-3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FF410D-1F35-4207-9F86-16E6DC698587}" type="datetimeFigureOut">
              <a:rPr lang="ru-RU" smtClean="0"/>
              <a:pPr/>
              <a:t>31.08.2012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AF21E52-F8B5-4844-A72B-5F181358D70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FF410D-1F35-4207-9F86-16E6DC698587}" type="datetimeFigureOut">
              <a:rPr lang="ru-RU" smtClean="0"/>
              <a:pPr/>
              <a:t>31.08.2012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F21E52-F8B5-4844-A72B-5F181358D70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biography.com/people/napoleon-9420291"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youtube.com/watch?v=dvP9Xbr2ZhE" TargetMode="External"/><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biography.com/people/napoleon-9420291" TargetMode="External"/><Relationship Id="rId7" Type="http://schemas.openxmlformats.org/officeDocument/2006/relationships/hyperlink" Target="http://zanimatika.narod.ru/RF_Borodino_viktorina.htm" TargetMode="External"/><Relationship Id="rId2" Type="http://schemas.openxmlformats.org/officeDocument/2006/relationships/hyperlink" Target="http://en.wikipedia.org/wiki/Battle_of_Borodino" TargetMode="External"/><Relationship Id="rId1" Type="http://schemas.openxmlformats.org/officeDocument/2006/relationships/slideLayout" Target="../slideLayouts/slideLayout2.xml"/><Relationship Id="rId6" Type="http://schemas.openxmlformats.org/officeDocument/2006/relationships/hyperlink" Target="http://www.youtube.com/watch?v=dvP9Xbr2ZhE" TargetMode="External"/><Relationship Id="rId5" Type="http://schemas.openxmlformats.org/officeDocument/2006/relationships/hyperlink" Target="http://www.britannica.com/EBchecked/topic/74349/Battle-of-Borodino" TargetMode="External"/><Relationship Id="rId4" Type="http://schemas.openxmlformats.org/officeDocument/2006/relationships/hyperlink" Target="http://www.britannica.com/EBchecked/topic/325629/Mikhail-Illarionovich-Prince-Kutuzov"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julgavrilina.edusite.ru/images/p55_portretpibagrationaneizvestnyiyxudojniki-yapolovinaxixv.jpg" TargetMode="External"/><Relationship Id="rId13" Type="http://schemas.openxmlformats.org/officeDocument/2006/relationships/hyperlink" Target="http://s10.rimg.info/97752df96b599b7431ed3db358b9f24a.gif" TargetMode="External"/><Relationship Id="rId3" Type="http://schemas.openxmlformats.org/officeDocument/2006/relationships/hyperlink" Target="http://sch5.ru/sites/projec_history/images/aleksandr1.jpg" TargetMode="External"/><Relationship Id="rId7" Type="http://schemas.openxmlformats.org/officeDocument/2006/relationships/hyperlink" Target="http://topwar.ru/uploads/posts/2010-09/thumbs/1283913245_brdn029.jpg" TargetMode="External"/><Relationship Id="rId12" Type="http://schemas.openxmlformats.org/officeDocument/2006/relationships/hyperlink" Target="http://www.runivers.ru/docandmat/smi/publicistic/lermontov.jpg" TargetMode="External"/><Relationship Id="rId2" Type="http://schemas.openxmlformats.org/officeDocument/2006/relationships/hyperlink" Target="http://img1.liveinternet.ru/images/attach/c/1/60/650/60650251_pereprava.jpg" TargetMode="External"/><Relationship Id="rId1" Type="http://schemas.openxmlformats.org/officeDocument/2006/relationships/slideLayout" Target="../slideLayouts/slideLayout2.xml"/><Relationship Id="rId6" Type="http://schemas.openxmlformats.org/officeDocument/2006/relationships/hyperlink" Target="http://upload.wikimedia.org/wikipedia/commons/6/61/Kutuzovborodino.jpg" TargetMode="External"/><Relationship Id="rId11" Type="http://schemas.openxmlformats.org/officeDocument/2006/relationships/hyperlink" Target="http://img1.liveinternet.ru/images/attach/c/2/82/942/82942379_s640x480.jpg" TargetMode="External"/><Relationship Id="rId5" Type="http://schemas.openxmlformats.org/officeDocument/2006/relationships/hyperlink" Target="http://img-2007-07.photosight.ru/31/2223144.jpg" TargetMode="External"/><Relationship Id="rId15" Type="http://schemas.openxmlformats.org/officeDocument/2006/relationships/hyperlink" Target="http://gameplay.pl/galeria/ilustracja/70_57265289.jpg" TargetMode="External"/><Relationship Id="rId10" Type="http://schemas.openxmlformats.org/officeDocument/2006/relationships/hyperlink" Target="http://kaplyasveta.ru/wp-content/uploads/2011/04/sovet-v-filyah2.jpg" TargetMode="External"/><Relationship Id="rId4" Type="http://schemas.openxmlformats.org/officeDocument/2006/relationships/hyperlink" Target="http://www.admoblkaluga.ru/upload/_main/russia/history/images/6_25.jpg" TargetMode="External"/><Relationship Id="rId9" Type="http://schemas.openxmlformats.org/officeDocument/2006/relationships/hyperlink" Target="http://upload.wikimedia.org/wikipedia/commons/4/43/Battle_of_Borodino.jpg?uselang=ru" TargetMode="External"/><Relationship Id="rId14" Type="http://schemas.openxmlformats.org/officeDocument/2006/relationships/hyperlink" Target="http://900igr.net/datai/literatura/Kutuzov/0018-024-Final-romana-i-vojny-dlja-Kutuzova.jp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rmAutofit fontScale="90000"/>
          </a:bodyPr>
          <a:lstStyle/>
          <a:p>
            <a:r>
              <a:rPr lang="en-US" sz="3600" b="1" dirty="0"/>
              <a:t>3.Who was the commander-in-chief of the Russian army in the Battle of Borodino?</a:t>
            </a:r>
            <a:r>
              <a:rPr lang="en-US" sz="3200" b="1" dirty="0"/>
              <a:t/>
            </a:r>
            <a:br>
              <a:rPr lang="en-US" sz="3200" b="1" dirty="0"/>
            </a:br>
            <a:endParaRPr lang="ru-RU" sz="3600" b="1" dirty="0"/>
          </a:p>
        </p:txBody>
      </p:sp>
      <p:sp>
        <p:nvSpPr>
          <p:cNvPr id="6" name="Содержимое 5"/>
          <p:cNvSpPr>
            <a:spLocks noGrp="1"/>
          </p:cNvSpPr>
          <p:nvPr>
            <p:ph sz="half" idx="2"/>
          </p:nvPr>
        </p:nvSpPr>
        <p:spPr>
          <a:xfrm>
            <a:off x="4648200" y="1916833"/>
            <a:ext cx="4038600" cy="2664296"/>
          </a:xfrm>
        </p:spPr>
        <p:txBody>
          <a:bodyPr>
            <a:noAutofit/>
          </a:bodyPr>
          <a:lstStyle/>
          <a:p>
            <a:pPr>
              <a:buNone/>
            </a:pPr>
            <a:r>
              <a:rPr lang="ru-RU" sz="3200" b="1" dirty="0"/>
              <a:t>а</a:t>
            </a:r>
            <a:r>
              <a:rPr lang="en-US" sz="3200" b="1" dirty="0"/>
              <a:t>) </a:t>
            </a:r>
            <a:r>
              <a:rPr lang="en-US" sz="3200" b="1" dirty="0" err="1" smtClean="0"/>
              <a:t>Ermolov</a:t>
            </a:r>
            <a:endParaRPr lang="ru-RU" sz="3200" b="1" dirty="0" smtClean="0"/>
          </a:p>
          <a:p>
            <a:pPr>
              <a:buNone/>
            </a:pPr>
            <a:r>
              <a:rPr lang="en-US" sz="3200" b="1" dirty="0" smtClean="0"/>
              <a:t>b</a:t>
            </a:r>
            <a:r>
              <a:rPr lang="en-US" sz="3200" b="1" dirty="0"/>
              <a:t>) </a:t>
            </a:r>
            <a:r>
              <a:rPr lang="en-US" sz="3200" b="1" dirty="0" err="1" smtClean="0"/>
              <a:t>Bagration</a:t>
            </a:r>
            <a:endParaRPr lang="ru-RU" sz="3200" b="1" dirty="0" smtClean="0"/>
          </a:p>
          <a:p>
            <a:pPr>
              <a:buNone/>
            </a:pPr>
            <a:r>
              <a:rPr lang="en-US" sz="3200" b="1" u="sng" dirty="0" smtClean="0"/>
              <a:t>c</a:t>
            </a:r>
            <a:r>
              <a:rPr lang="en-US" sz="3200" b="1" u="sng" dirty="0"/>
              <a:t>) </a:t>
            </a:r>
            <a:r>
              <a:rPr lang="en-US" sz="3200" b="1" u="sng" dirty="0" smtClean="0"/>
              <a:t>Kutuzov</a:t>
            </a:r>
            <a:endParaRPr lang="ru-RU" sz="3200" b="1" u="sng" dirty="0" smtClean="0"/>
          </a:p>
          <a:p>
            <a:pPr>
              <a:buNone/>
            </a:pPr>
            <a:r>
              <a:rPr lang="en-US" sz="3200" b="1" dirty="0" smtClean="0"/>
              <a:t>d</a:t>
            </a:r>
            <a:r>
              <a:rPr lang="en-US" sz="3200" b="1" dirty="0"/>
              <a:t>) </a:t>
            </a:r>
            <a:r>
              <a:rPr lang="en-US" sz="3200" b="1" dirty="0" smtClean="0"/>
              <a:t>Barclay</a:t>
            </a:r>
            <a:r>
              <a:rPr lang="ru-RU" sz="3200" b="1" dirty="0" smtClean="0"/>
              <a:t> </a:t>
            </a:r>
            <a:r>
              <a:rPr lang="en-US" sz="3200" b="1" dirty="0" smtClean="0"/>
              <a:t>de </a:t>
            </a:r>
            <a:r>
              <a:rPr lang="en-US" sz="3200" b="1" dirty="0" err="1" smtClean="0"/>
              <a:t>Tolly</a:t>
            </a:r>
            <a:endParaRPr lang="ru-RU" sz="3200" dirty="0"/>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879645" y="1557338"/>
            <a:ext cx="2561884" cy="37052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a:t>4. How far is </a:t>
            </a:r>
            <a:r>
              <a:rPr lang="en-US" sz="3200" b="1" dirty="0" smtClean="0"/>
              <a:t>the village of Borodino </a:t>
            </a:r>
            <a:r>
              <a:rPr lang="en-US" sz="3200" b="1" dirty="0"/>
              <a:t>from Moscow?</a:t>
            </a:r>
            <a:br>
              <a:rPr lang="en-US" sz="3200" b="1" dirty="0"/>
            </a:br>
            <a:endParaRPr lang="ru-RU" sz="3600" b="1"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dirty="0"/>
              <a:t>а</a:t>
            </a:r>
            <a:r>
              <a:rPr lang="en-US" sz="3200" b="1" dirty="0"/>
              <a:t>) 35 </a:t>
            </a:r>
            <a:r>
              <a:rPr lang="en-US" sz="3200" b="1" dirty="0" smtClean="0"/>
              <a:t>km</a:t>
            </a:r>
          </a:p>
          <a:p>
            <a:pPr>
              <a:buNone/>
            </a:pPr>
            <a:r>
              <a:rPr lang="en-US" sz="3200" b="1" dirty="0" smtClean="0"/>
              <a:t>b</a:t>
            </a:r>
            <a:r>
              <a:rPr lang="en-US" sz="3200" b="1" dirty="0"/>
              <a:t>) 55 </a:t>
            </a:r>
            <a:r>
              <a:rPr lang="en-US" sz="3200" b="1" dirty="0" smtClean="0"/>
              <a:t>km</a:t>
            </a:r>
          </a:p>
          <a:p>
            <a:pPr>
              <a:buNone/>
            </a:pPr>
            <a:r>
              <a:rPr lang="en-US" sz="3200" b="1" dirty="0" smtClean="0"/>
              <a:t>c</a:t>
            </a:r>
            <a:r>
              <a:rPr lang="en-US" sz="3200" b="1" dirty="0"/>
              <a:t>) 94 </a:t>
            </a:r>
            <a:r>
              <a:rPr lang="en-US" sz="3200" b="1" dirty="0" smtClean="0"/>
              <a:t>km</a:t>
            </a:r>
          </a:p>
          <a:p>
            <a:pPr>
              <a:buNone/>
            </a:pPr>
            <a:r>
              <a:rPr lang="en-US" sz="3200" b="1" dirty="0" smtClean="0"/>
              <a:t>d</a:t>
            </a:r>
            <a:r>
              <a:rPr lang="en-US" sz="3200" b="1" dirty="0"/>
              <a:t>) 124 km</a:t>
            </a:r>
            <a:endParaRPr lang="ru-RU" sz="3200" dirty="0"/>
          </a:p>
        </p:txBody>
      </p:sp>
      <p:pic>
        <p:nvPicPr>
          <p:cNvPr id="4098" name="Picture 2"/>
          <p:cNvPicPr>
            <a:picLocks noGrp="1" noChangeAspect="1" noChangeArrowheads="1"/>
          </p:cNvPicPr>
          <p:nvPr>
            <p:ph sz="half" idx="1"/>
          </p:nvPr>
        </p:nvPicPr>
        <p:blipFill>
          <a:blip r:embed="rId2" cstate="print"/>
          <a:srcRect/>
          <a:stretch>
            <a:fillRect/>
          </a:stretch>
        </p:blipFill>
        <p:spPr bwMode="auto">
          <a:xfrm>
            <a:off x="467544" y="1916832"/>
            <a:ext cx="4104455" cy="29087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a:t>4. How far is </a:t>
            </a:r>
            <a:r>
              <a:rPr lang="en-US" sz="3200" b="1" dirty="0" smtClean="0"/>
              <a:t>the village of Borodino </a:t>
            </a:r>
            <a:r>
              <a:rPr lang="en-US" sz="3200" b="1" dirty="0"/>
              <a:t>from Moscow?</a:t>
            </a:r>
            <a:br>
              <a:rPr lang="en-US" sz="3200" b="1" dirty="0"/>
            </a:br>
            <a:endParaRPr lang="ru-RU" sz="3600" b="1"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dirty="0"/>
              <a:t>а</a:t>
            </a:r>
            <a:r>
              <a:rPr lang="en-US" sz="3200" b="1" dirty="0"/>
              <a:t>) 35 </a:t>
            </a:r>
            <a:r>
              <a:rPr lang="en-US" sz="3200" b="1" dirty="0" smtClean="0"/>
              <a:t>km</a:t>
            </a:r>
          </a:p>
          <a:p>
            <a:pPr>
              <a:buNone/>
            </a:pPr>
            <a:r>
              <a:rPr lang="en-US" sz="3200" b="1" dirty="0" smtClean="0"/>
              <a:t>b</a:t>
            </a:r>
            <a:r>
              <a:rPr lang="en-US" sz="3200" b="1" dirty="0"/>
              <a:t>) 55 </a:t>
            </a:r>
            <a:r>
              <a:rPr lang="en-US" sz="3200" b="1" dirty="0" smtClean="0"/>
              <a:t>km</a:t>
            </a:r>
          </a:p>
          <a:p>
            <a:pPr>
              <a:buNone/>
            </a:pPr>
            <a:r>
              <a:rPr lang="en-US" sz="3200" b="1" dirty="0" smtClean="0"/>
              <a:t>c</a:t>
            </a:r>
            <a:r>
              <a:rPr lang="en-US" sz="3200" b="1" dirty="0"/>
              <a:t>) 94 </a:t>
            </a:r>
            <a:r>
              <a:rPr lang="en-US" sz="3200" b="1" dirty="0" smtClean="0"/>
              <a:t>km</a:t>
            </a:r>
          </a:p>
          <a:p>
            <a:pPr>
              <a:buNone/>
            </a:pPr>
            <a:r>
              <a:rPr lang="en-US" sz="3200" b="1" u="sng" dirty="0" smtClean="0"/>
              <a:t>d</a:t>
            </a:r>
            <a:r>
              <a:rPr lang="en-US" sz="3200" b="1" u="sng" dirty="0"/>
              <a:t>) 124 km</a:t>
            </a:r>
            <a:endParaRPr lang="ru-RU" sz="3200" u="sng" dirty="0"/>
          </a:p>
        </p:txBody>
      </p:sp>
      <p:pic>
        <p:nvPicPr>
          <p:cNvPr id="4098" name="Picture 2"/>
          <p:cNvPicPr>
            <a:picLocks noGrp="1" noChangeAspect="1" noChangeArrowheads="1"/>
          </p:cNvPicPr>
          <p:nvPr>
            <p:ph sz="half" idx="1"/>
          </p:nvPr>
        </p:nvPicPr>
        <p:blipFill>
          <a:blip r:embed="rId2" cstate="print"/>
          <a:srcRect/>
          <a:stretch>
            <a:fillRect/>
          </a:stretch>
        </p:blipFill>
        <p:spPr bwMode="auto">
          <a:xfrm>
            <a:off x="467544" y="1916832"/>
            <a:ext cx="4104455" cy="29087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a:t>5. How many people did the Russian army have in the Borodino Battle? </a:t>
            </a:r>
            <a:br>
              <a:rPr lang="en-US" sz="3200" b="1" dirty="0"/>
            </a:br>
            <a:endParaRPr lang="ru-RU" sz="3600" b="1"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dirty="0"/>
              <a:t>а</a:t>
            </a:r>
            <a:r>
              <a:rPr lang="en-US" sz="3200" b="1" dirty="0"/>
              <a:t>) 50 </a:t>
            </a:r>
            <a:r>
              <a:rPr lang="en-US" sz="3200" b="1" dirty="0" smtClean="0"/>
              <a:t>thousand</a:t>
            </a:r>
          </a:p>
          <a:p>
            <a:pPr>
              <a:buNone/>
            </a:pPr>
            <a:r>
              <a:rPr lang="en-US" sz="3200" b="1" dirty="0" smtClean="0"/>
              <a:t>b</a:t>
            </a:r>
            <a:r>
              <a:rPr lang="en-US" sz="3200" b="1" dirty="0"/>
              <a:t>) 80 </a:t>
            </a:r>
            <a:r>
              <a:rPr lang="en-US" sz="3200" b="1" dirty="0" smtClean="0"/>
              <a:t>thousand</a:t>
            </a:r>
          </a:p>
          <a:p>
            <a:pPr>
              <a:buNone/>
            </a:pPr>
            <a:r>
              <a:rPr lang="en-US" sz="3200" b="1" dirty="0" smtClean="0"/>
              <a:t>c</a:t>
            </a:r>
            <a:r>
              <a:rPr lang="en-US" sz="3200" b="1" dirty="0"/>
              <a:t>) 120 </a:t>
            </a:r>
            <a:r>
              <a:rPr lang="en-US" sz="3200" b="1" dirty="0" smtClean="0"/>
              <a:t>thousand</a:t>
            </a:r>
          </a:p>
          <a:p>
            <a:pPr>
              <a:buNone/>
            </a:pPr>
            <a:r>
              <a:rPr lang="en-US" sz="3200" b="1" dirty="0" smtClean="0"/>
              <a:t>d</a:t>
            </a:r>
            <a:r>
              <a:rPr lang="en-US" sz="3200" b="1" dirty="0"/>
              <a:t>) 150 </a:t>
            </a:r>
            <a:r>
              <a:rPr lang="en-US" sz="3200" b="1" dirty="0" smtClean="0"/>
              <a:t>thousand</a:t>
            </a:r>
            <a:endParaRPr lang="ru-RU" sz="3200" dirty="0"/>
          </a:p>
        </p:txBody>
      </p:sp>
      <p:pic>
        <p:nvPicPr>
          <p:cNvPr id="5122" name="Picture 2"/>
          <p:cNvPicPr>
            <a:picLocks noGrp="1" noChangeAspect="1" noChangeArrowheads="1"/>
          </p:cNvPicPr>
          <p:nvPr>
            <p:ph sz="half" idx="1"/>
          </p:nvPr>
        </p:nvPicPr>
        <p:blipFill>
          <a:blip r:embed="rId2" cstate="print"/>
          <a:srcRect/>
          <a:stretch>
            <a:fillRect/>
          </a:stretch>
        </p:blipFill>
        <p:spPr bwMode="auto">
          <a:xfrm>
            <a:off x="530490" y="1916113"/>
            <a:ext cx="4185526" cy="30606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a:t>5. How many people did the Russian army have in the Borodino Battle? </a:t>
            </a:r>
            <a:br>
              <a:rPr lang="en-US" sz="3200" b="1" dirty="0"/>
            </a:br>
            <a:endParaRPr lang="ru-RU" sz="3600" b="1"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dirty="0"/>
              <a:t>а</a:t>
            </a:r>
            <a:r>
              <a:rPr lang="en-US" sz="3200" b="1" dirty="0"/>
              <a:t>) 50 </a:t>
            </a:r>
            <a:r>
              <a:rPr lang="en-US" sz="3200" b="1" dirty="0" smtClean="0"/>
              <a:t>thousand</a:t>
            </a:r>
          </a:p>
          <a:p>
            <a:pPr>
              <a:buNone/>
            </a:pPr>
            <a:r>
              <a:rPr lang="en-US" sz="3200" b="1" dirty="0" smtClean="0"/>
              <a:t>b</a:t>
            </a:r>
            <a:r>
              <a:rPr lang="en-US" sz="3200" b="1" dirty="0"/>
              <a:t>) 80 </a:t>
            </a:r>
            <a:r>
              <a:rPr lang="en-US" sz="3200" b="1" dirty="0" smtClean="0"/>
              <a:t>thousand</a:t>
            </a:r>
          </a:p>
          <a:p>
            <a:pPr>
              <a:buNone/>
            </a:pPr>
            <a:r>
              <a:rPr lang="en-US" sz="3200" b="1" dirty="0" smtClean="0"/>
              <a:t>c</a:t>
            </a:r>
            <a:r>
              <a:rPr lang="en-US" sz="3200" b="1" dirty="0"/>
              <a:t>) 120 </a:t>
            </a:r>
            <a:r>
              <a:rPr lang="en-US" sz="3200" b="1" dirty="0" smtClean="0"/>
              <a:t>thousand</a:t>
            </a:r>
          </a:p>
          <a:p>
            <a:pPr>
              <a:buNone/>
            </a:pPr>
            <a:r>
              <a:rPr lang="en-US" sz="3200" b="1" u="sng" dirty="0" smtClean="0"/>
              <a:t>d</a:t>
            </a:r>
            <a:r>
              <a:rPr lang="en-US" sz="3200" b="1" u="sng" dirty="0"/>
              <a:t>) 150 </a:t>
            </a:r>
            <a:r>
              <a:rPr lang="en-US" sz="3200" b="1" u="sng" dirty="0" smtClean="0"/>
              <a:t>thousand</a:t>
            </a:r>
            <a:endParaRPr lang="ru-RU" sz="3200" u="sng" dirty="0"/>
          </a:p>
        </p:txBody>
      </p:sp>
      <p:pic>
        <p:nvPicPr>
          <p:cNvPr id="5122" name="Picture 2"/>
          <p:cNvPicPr>
            <a:picLocks noGrp="1" noChangeAspect="1" noChangeArrowheads="1"/>
          </p:cNvPicPr>
          <p:nvPr>
            <p:ph sz="half" idx="1"/>
          </p:nvPr>
        </p:nvPicPr>
        <p:blipFill>
          <a:blip r:embed="rId2" cstate="print"/>
          <a:srcRect/>
          <a:stretch>
            <a:fillRect/>
          </a:stretch>
        </p:blipFill>
        <p:spPr bwMode="auto">
          <a:xfrm>
            <a:off x="530490" y="1916113"/>
            <a:ext cx="4185526" cy="30606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p:cNvSpPr txBox="1"/>
          <p:nvPr/>
        </p:nvSpPr>
        <p:spPr>
          <a:xfrm>
            <a:off x="3563888" y="5229200"/>
            <a:ext cx="5580112" cy="861774"/>
          </a:xfrm>
          <a:prstGeom prst="rect">
            <a:avLst/>
          </a:prstGeom>
          <a:noFill/>
        </p:spPr>
        <p:txBody>
          <a:bodyPr wrap="square" rtlCol="0">
            <a:spAutoFit/>
          </a:bodyPr>
          <a:lstStyle/>
          <a:p>
            <a:r>
              <a:rPr lang="en-US" sz="3200" b="1" i="1" dirty="0" smtClean="0"/>
              <a:t>(The </a:t>
            </a:r>
            <a:r>
              <a:rPr lang="en-US" sz="3200" b="1" i="1" dirty="0"/>
              <a:t>French had 135 </a:t>
            </a:r>
            <a:r>
              <a:rPr lang="en-US" sz="3200" b="1" i="1" dirty="0" smtClean="0"/>
              <a:t>thousand)</a:t>
            </a:r>
            <a:r>
              <a:rPr lang="en-US" sz="3200" b="1" dirty="0"/>
              <a:t/>
            </a:r>
            <a:br>
              <a:rPr lang="en-US" sz="3200" b="1" dirty="0"/>
            </a:b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smtClean="0"/>
              <a:t>6. When was the Battle of Borodino? </a:t>
            </a:r>
            <a:r>
              <a:rPr lang="en-US" sz="3200" b="1" dirty="0"/>
              <a:t/>
            </a:r>
            <a:br>
              <a:rPr lang="en-US" sz="3200" b="1" dirty="0"/>
            </a:br>
            <a:endParaRPr lang="ru-RU" sz="3600" b="1"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dirty="0" smtClean="0"/>
              <a:t>а</a:t>
            </a:r>
            <a:r>
              <a:rPr lang="en-US" sz="3200" b="1" dirty="0" smtClean="0"/>
              <a:t>) August 26, 1812</a:t>
            </a:r>
          </a:p>
          <a:p>
            <a:pPr>
              <a:buNone/>
            </a:pPr>
            <a:r>
              <a:rPr lang="en-US" sz="3200" b="1" dirty="0" smtClean="0"/>
              <a:t>b</a:t>
            </a:r>
            <a:r>
              <a:rPr lang="en-US" sz="3200" b="1" dirty="0"/>
              <a:t>) </a:t>
            </a:r>
            <a:r>
              <a:rPr lang="en-US" sz="3200" b="1" dirty="0" smtClean="0"/>
              <a:t>September 7, 1812</a:t>
            </a:r>
          </a:p>
          <a:p>
            <a:pPr>
              <a:buNone/>
            </a:pPr>
            <a:r>
              <a:rPr lang="en-US" sz="3200" b="1" dirty="0" smtClean="0"/>
              <a:t>c</a:t>
            </a:r>
            <a:r>
              <a:rPr lang="en-US" sz="3200" b="1" dirty="0"/>
              <a:t>) </a:t>
            </a:r>
            <a:r>
              <a:rPr lang="en-US" sz="3200" b="1" dirty="0" smtClean="0"/>
              <a:t>September 12, 1812</a:t>
            </a:r>
          </a:p>
          <a:p>
            <a:pPr>
              <a:buNone/>
            </a:pPr>
            <a:r>
              <a:rPr lang="en-US" sz="3200" b="1" dirty="0" smtClean="0"/>
              <a:t>d</a:t>
            </a:r>
            <a:r>
              <a:rPr lang="en-US" sz="3200" b="1" dirty="0"/>
              <a:t>) </a:t>
            </a:r>
            <a:r>
              <a:rPr lang="en-US" sz="3200" b="1" dirty="0" smtClean="0"/>
              <a:t>September 12, 1812 </a:t>
            </a:r>
            <a:r>
              <a:rPr lang="en-US" sz="3200" b="1" dirty="0"/>
              <a:t/>
            </a:r>
            <a:br>
              <a:rPr lang="en-US" sz="3200" b="1" dirty="0"/>
            </a:br>
            <a:endParaRPr lang="ru-RU" sz="3200" dirty="0"/>
          </a:p>
        </p:txBody>
      </p:sp>
      <p:pic>
        <p:nvPicPr>
          <p:cNvPr id="6146" name="Picture 2"/>
          <p:cNvPicPr>
            <a:picLocks noGrp="1" noChangeAspect="1" noChangeArrowheads="1"/>
          </p:cNvPicPr>
          <p:nvPr>
            <p:ph sz="half" idx="1"/>
          </p:nvPr>
        </p:nvPicPr>
        <p:blipFill>
          <a:blip r:embed="rId2" cstate="print"/>
          <a:srcRect/>
          <a:stretch>
            <a:fillRect/>
          </a:stretch>
        </p:blipFill>
        <p:spPr bwMode="auto">
          <a:xfrm>
            <a:off x="395536" y="1916832"/>
            <a:ext cx="4231703" cy="28083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smtClean="0"/>
              <a:t>6. When was the Battle of Borodino? </a:t>
            </a:r>
            <a:r>
              <a:rPr lang="en-US" sz="3200" b="1" dirty="0"/>
              <a:t/>
            </a:r>
            <a:br>
              <a:rPr lang="en-US" sz="3200" b="1" dirty="0"/>
            </a:br>
            <a:endParaRPr lang="ru-RU" sz="3600" b="1"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u="sng" dirty="0" smtClean="0"/>
              <a:t>а</a:t>
            </a:r>
            <a:r>
              <a:rPr lang="en-US" sz="3200" b="1" u="sng" dirty="0" smtClean="0"/>
              <a:t>) August 26, 1812</a:t>
            </a:r>
          </a:p>
          <a:p>
            <a:pPr>
              <a:buNone/>
            </a:pPr>
            <a:r>
              <a:rPr lang="en-US" sz="3200" b="1" u="sng" dirty="0" smtClean="0"/>
              <a:t>b</a:t>
            </a:r>
            <a:r>
              <a:rPr lang="en-US" sz="3200" b="1" u="sng" dirty="0"/>
              <a:t>) </a:t>
            </a:r>
            <a:r>
              <a:rPr lang="en-US" sz="3200" b="1" u="sng" dirty="0" smtClean="0"/>
              <a:t>September 7, 1812</a:t>
            </a:r>
          </a:p>
          <a:p>
            <a:pPr>
              <a:buNone/>
            </a:pPr>
            <a:r>
              <a:rPr lang="en-US" sz="3200" b="1" dirty="0" smtClean="0"/>
              <a:t>c</a:t>
            </a:r>
            <a:r>
              <a:rPr lang="en-US" sz="3200" b="1" dirty="0"/>
              <a:t>) </a:t>
            </a:r>
            <a:r>
              <a:rPr lang="en-US" sz="3200" b="1" dirty="0" smtClean="0"/>
              <a:t>September 12, 1812</a:t>
            </a:r>
          </a:p>
          <a:p>
            <a:pPr>
              <a:buNone/>
            </a:pPr>
            <a:r>
              <a:rPr lang="en-US" sz="3200" b="1" dirty="0" smtClean="0"/>
              <a:t>d</a:t>
            </a:r>
            <a:r>
              <a:rPr lang="en-US" sz="3200" b="1" dirty="0"/>
              <a:t>) </a:t>
            </a:r>
            <a:r>
              <a:rPr lang="en-US" sz="3200" b="1" dirty="0" smtClean="0"/>
              <a:t>September 12, 1812 </a:t>
            </a:r>
          </a:p>
          <a:p>
            <a:pPr>
              <a:buNone/>
            </a:pPr>
            <a:r>
              <a:rPr lang="en-US" sz="3200" b="1" dirty="0"/>
              <a:t/>
            </a:r>
            <a:br>
              <a:rPr lang="en-US" sz="3200" b="1" dirty="0"/>
            </a:br>
            <a:endParaRPr lang="ru-RU" sz="3200" dirty="0"/>
          </a:p>
        </p:txBody>
      </p:sp>
      <p:pic>
        <p:nvPicPr>
          <p:cNvPr id="6146" name="Picture 2"/>
          <p:cNvPicPr>
            <a:picLocks noGrp="1" noChangeAspect="1" noChangeArrowheads="1"/>
          </p:cNvPicPr>
          <p:nvPr>
            <p:ph sz="half" idx="1"/>
          </p:nvPr>
        </p:nvPicPr>
        <p:blipFill>
          <a:blip r:embed="rId2" cstate="print"/>
          <a:srcRect/>
          <a:stretch>
            <a:fillRect/>
          </a:stretch>
        </p:blipFill>
        <p:spPr bwMode="auto">
          <a:xfrm>
            <a:off x="395536" y="1916832"/>
            <a:ext cx="4231703" cy="28083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p:cNvSpPr txBox="1"/>
          <p:nvPr/>
        </p:nvSpPr>
        <p:spPr>
          <a:xfrm>
            <a:off x="2483768" y="5373216"/>
            <a:ext cx="5400600" cy="1077218"/>
          </a:xfrm>
          <a:prstGeom prst="rect">
            <a:avLst/>
          </a:prstGeom>
          <a:noFill/>
        </p:spPr>
        <p:txBody>
          <a:bodyPr wrap="square" rtlCol="0">
            <a:spAutoFit/>
          </a:bodyPr>
          <a:lstStyle/>
          <a:p>
            <a:r>
              <a:rPr lang="en-US" sz="3200" b="1" i="1" dirty="0" smtClean="0"/>
              <a:t>(August 26 of Old Style and September 7 of New Style)</a:t>
            </a:r>
            <a:endParaRPr lang="ru-RU" sz="3200" i="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a:t>7.Which of the Russian generals was mortally wounded in the battle of Borodino?</a:t>
            </a:r>
            <a:endParaRPr lang="ru-RU" sz="3600" b="1"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dirty="0"/>
              <a:t>а</a:t>
            </a:r>
            <a:r>
              <a:rPr lang="en-US" sz="3200" b="1" dirty="0"/>
              <a:t>) D.P. </a:t>
            </a:r>
            <a:r>
              <a:rPr lang="en-US" sz="3200" b="1" dirty="0" err="1" smtClean="0"/>
              <a:t>Neverovsky</a:t>
            </a:r>
            <a:endParaRPr lang="en-US" sz="3200" b="1" dirty="0" smtClean="0"/>
          </a:p>
          <a:p>
            <a:pPr>
              <a:buNone/>
            </a:pPr>
            <a:r>
              <a:rPr lang="en-US" sz="3200" b="1" dirty="0" smtClean="0"/>
              <a:t>b</a:t>
            </a:r>
            <a:r>
              <a:rPr lang="en-US" sz="3200" b="1" dirty="0"/>
              <a:t>) P.I. </a:t>
            </a:r>
            <a:r>
              <a:rPr lang="en-US" sz="3200" b="1" dirty="0" err="1" smtClean="0"/>
              <a:t>Bagration</a:t>
            </a:r>
            <a:endParaRPr lang="en-US" sz="3200" b="1" dirty="0" smtClean="0"/>
          </a:p>
          <a:p>
            <a:pPr>
              <a:buNone/>
            </a:pPr>
            <a:r>
              <a:rPr lang="en-US" sz="3200" b="1" dirty="0" smtClean="0"/>
              <a:t>c</a:t>
            </a:r>
            <a:r>
              <a:rPr lang="en-US" sz="3200" b="1" dirty="0"/>
              <a:t>) </a:t>
            </a:r>
            <a:r>
              <a:rPr lang="ru-RU" sz="3200" b="1" dirty="0"/>
              <a:t>А</a:t>
            </a:r>
            <a:r>
              <a:rPr lang="en-US" sz="3200" b="1" dirty="0"/>
              <a:t>.</a:t>
            </a:r>
            <a:r>
              <a:rPr lang="ru-RU" sz="3200" b="1" dirty="0"/>
              <a:t>А</a:t>
            </a:r>
            <a:r>
              <a:rPr lang="en-US" sz="3200" b="1" dirty="0"/>
              <a:t>. </a:t>
            </a:r>
            <a:r>
              <a:rPr lang="en-US" sz="3200" b="1" dirty="0" err="1" smtClean="0"/>
              <a:t>Tuchkov</a:t>
            </a:r>
            <a:endParaRPr lang="en-US" sz="3200" b="1" dirty="0" smtClean="0"/>
          </a:p>
          <a:p>
            <a:pPr>
              <a:buNone/>
            </a:pPr>
            <a:r>
              <a:rPr lang="en-US" sz="3200" b="1" dirty="0" smtClean="0"/>
              <a:t>d</a:t>
            </a:r>
            <a:r>
              <a:rPr lang="en-US" sz="3200" b="1" dirty="0"/>
              <a:t>) S.G. </a:t>
            </a:r>
            <a:r>
              <a:rPr lang="en-US" sz="3200" b="1" dirty="0" err="1"/>
              <a:t>Volkonsky</a:t>
            </a:r>
            <a:endParaRPr lang="ru-RU" sz="3200" dirty="0"/>
          </a:p>
        </p:txBody>
      </p:sp>
      <p:pic>
        <p:nvPicPr>
          <p:cNvPr id="7170" name="Picture 2"/>
          <p:cNvPicPr>
            <a:picLocks noGrp="1" noChangeAspect="1" noChangeArrowheads="1"/>
          </p:cNvPicPr>
          <p:nvPr>
            <p:ph sz="half" idx="1"/>
          </p:nvPr>
        </p:nvPicPr>
        <p:blipFill>
          <a:blip r:embed="rId2" cstate="print"/>
          <a:srcRect/>
          <a:stretch>
            <a:fillRect/>
          </a:stretch>
        </p:blipFill>
        <p:spPr bwMode="auto">
          <a:xfrm>
            <a:off x="755576" y="1844824"/>
            <a:ext cx="3024336" cy="363984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a:t>7.Which of the Russian generals was mortally wounded in the battle of Borodino?</a:t>
            </a:r>
            <a:endParaRPr lang="ru-RU" sz="3600" b="1"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dirty="0"/>
              <a:t>а</a:t>
            </a:r>
            <a:r>
              <a:rPr lang="en-US" sz="3200" b="1" dirty="0"/>
              <a:t>) D.P. </a:t>
            </a:r>
            <a:r>
              <a:rPr lang="en-US" sz="3200" b="1" dirty="0" err="1" smtClean="0"/>
              <a:t>Neverovsky</a:t>
            </a:r>
            <a:endParaRPr lang="en-US" sz="3200" b="1" dirty="0" smtClean="0"/>
          </a:p>
          <a:p>
            <a:pPr>
              <a:buNone/>
            </a:pPr>
            <a:r>
              <a:rPr lang="en-US" sz="3200" b="1" u="sng" dirty="0" smtClean="0"/>
              <a:t>b</a:t>
            </a:r>
            <a:r>
              <a:rPr lang="en-US" sz="3200" b="1" u="sng" dirty="0"/>
              <a:t>) P.I. </a:t>
            </a:r>
            <a:r>
              <a:rPr lang="en-US" sz="3200" b="1" u="sng" dirty="0" err="1" smtClean="0"/>
              <a:t>Bagration</a:t>
            </a:r>
            <a:endParaRPr lang="en-US" sz="3200" b="1" u="sng" dirty="0" smtClean="0"/>
          </a:p>
          <a:p>
            <a:pPr>
              <a:buNone/>
            </a:pPr>
            <a:r>
              <a:rPr lang="en-US" sz="3200" b="1" dirty="0" smtClean="0"/>
              <a:t>c</a:t>
            </a:r>
            <a:r>
              <a:rPr lang="en-US" sz="3200" b="1" dirty="0"/>
              <a:t>) </a:t>
            </a:r>
            <a:r>
              <a:rPr lang="ru-RU" sz="3200" b="1" dirty="0"/>
              <a:t>А</a:t>
            </a:r>
            <a:r>
              <a:rPr lang="en-US" sz="3200" b="1" dirty="0"/>
              <a:t>.</a:t>
            </a:r>
            <a:r>
              <a:rPr lang="ru-RU" sz="3200" b="1" dirty="0"/>
              <a:t>А</a:t>
            </a:r>
            <a:r>
              <a:rPr lang="en-US" sz="3200" b="1" dirty="0"/>
              <a:t>. </a:t>
            </a:r>
            <a:r>
              <a:rPr lang="en-US" sz="3200" b="1" dirty="0" err="1" smtClean="0"/>
              <a:t>Tuchkov</a:t>
            </a:r>
            <a:endParaRPr lang="en-US" sz="3200" b="1" dirty="0" smtClean="0"/>
          </a:p>
          <a:p>
            <a:pPr>
              <a:buNone/>
            </a:pPr>
            <a:r>
              <a:rPr lang="en-US" sz="3200" b="1" dirty="0" smtClean="0"/>
              <a:t>d</a:t>
            </a:r>
            <a:r>
              <a:rPr lang="en-US" sz="3200" b="1" dirty="0"/>
              <a:t>) S.G. </a:t>
            </a:r>
            <a:r>
              <a:rPr lang="en-US" sz="3200" b="1" dirty="0" err="1"/>
              <a:t>Volkonsky</a:t>
            </a:r>
            <a:endParaRPr lang="ru-RU" sz="3200" dirty="0"/>
          </a:p>
        </p:txBody>
      </p:sp>
      <p:pic>
        <p:nvPicPr>
          <p:cNvPr id="7170" name="Picture 2"/>
          <p:cNvPicPr>
            <a:picLocks noGrp="1" noChangeAspect="1" noChangeArrowheads="1"/>
          </p:cNvPicPr>
          <p:nvPr>
            <p:ph sz="half" idx="1"/>
          </p:nvPr>
        </p:nvPicPr>
        <p:blipFill>
          <a:blip r:embed="rId2" cstate="print"/>
          <a:srcRect/>
          <a:stretch>
            <a:fillRect/>
          </a:stretch>
        </p:blipFill>
        <p:spPr bwMode="auto">
          <a:xfrm>
            <a:off x="755576" y="1844824"/>
            <a:ext cx="3024336" cy="363984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a:t>8. The battle of Borodino is considered to be the … of the 19</a:t>
            </a:r>
            <a:r>
              <a:rPr lang="en-US" sz="3200" b="1" baseline="30000" dirty="0"/>
              <a:t>th</a:t>
            </a:r>
            <a:r>
              <a:rPr lang="en-US" sz="3200" b="1" dirty="0"/>
              <a:t> </a:t>
            </a:r>
            <a:r>
              <a:rPr lang="en-US" sz="3200" b="1" dirty="0" smtClean="0"/>
              <a:t>century</a:t>
            </a:r>
            <a:endParaRPr lang="ru-RU" sz="3600" b="1" dirty="0"/>
          </a:p>
        </p:txBody>
      </p:sp>
      <p:sp>
        <p:nvSpPr>
          <p:cNvPr id="6" name="Содержимое 5"/>
          <p:cNvSpPr>
            <a:spLocks noGrp="1"/>
          </p:cNvSpPr>
          <p:nvPr>
            <p:ph sz="half" idx="2"/>
          </p:nvPr>
        </p:nvSpPr>
        <p:spPr>
          <a:xfrm>
            <a:off x="5076056" y="1916833"/>
            <a:ext cx="3610744" cy="2664296"/>
          </a:xfrm>
        </p:spPr>
        <p:txBody>
          <a:bodyPr>
            <a:noAutofit/>
          </a:bodyPr>
          <a:lstStyle/>
          <a:p>
            <a:pPr>
              <a:buNone/>
            </a:pPr>
            <a:r>
              <a:rPr lang="ru-RU" sz="3200" b="1" dirty="0"/>
              <a:t>а</a:t>
            </a:r>
            <a:r>
              <a:rPr lang="en-US" sz="3200" b="1" dirty="0"/>
              <a:t>) </a:t>
            </a:r>
            <a:r>
              <a:rPr lang="en-US" sz="3200" b="1" dirty="0" smtClean="0"/>
              <a:t>longest</a:t>
            </a:r>
          </a:p>
          <a:p>
            <a:pPr>
              <a:buNone/>
            </a:pPr>
            <a:r>
              <a:rPr lang="en-US" sz="3200" b="1" dirty="0" smtClean="0"/>
              <a:t>b</a:t>
            </a:r>
            <a:r>
              <a:rPr lang="en-US" sz="3200" b="1" dirty="0"/>
              <a:t>) </a:t>
            </a:r>
            <a:r>
              <a:rPr lang="en-US" sz="3200" b="1" dirty="0" smtClean="0"/>
              <a:t>shortest</a:t>
            </a:r>
          </a:p>
          <a:p>
            <a:pPr>
              <a:buNone/>
            </a:pPr>
            <a:r>
              <a:rPr lang="en-US" sz="3200" b="1" dirty="0" smtClean="0"/>
              <a:t>c</a:t>
            </a:r>
            <a:r>
              <a:rPr lang="en-US" sz="3200" b="1" dirty="0"/>
              <a:t>) </a:t>
            </a:r>
            <a:r>
              <a:rPr lang="en-US" sz="3200" b="1" dirty="0" smtClean="0"/>
              <a:t>bloodiest</a:t>
            </a:r>
          </a:p>
          <a:p>
            <a:pPr>
              <a:buNone/>
            </a:pPr>
            <a:r>
              <a:rPr lang="en-US" sz="3200" b="1" dirty="0" smtClean="0"/>
              <a:t>d</a:t>
            </a:r>
            <a:r>
              <a:rPr lang="en-US" sz="3200" b="1" dirty="0"/>
              <a:t>) most </a:t>
            </a:r>
            <a:r>
              <a:rPr lang="en-US" sz="3200" b="1" dirty="0" smtClean="0"/>
              <a:t>bloodless</a:t>
            </a:r>
            <a:endParaRPr lang="ru-RU" sz="3200" dirty="0"/>
          </a:p>
        </p:txBody>
      </p:sp>
      <p:pic>
        <p:nvPicPr>
          <p:cNvPr id="8194" name="Picture 2"/>
          <p:cNvPicPr>
            <a:picLocks noGrp="1" noChangeAspect="1" noChangeArrowheads="1"/>
          </p:cNvPicPr>
          <p:nvPr>
            <p:ph sz="half" idx="1"/>
          </p:nvPr>
        </p:nvPicPr>
        <p:blipFill>
          <a:blip r:embed="rId2" cstate="print"/>
          <a:srcRect/>
          <a:stretch>
            <a:fillRect/>
          </a:stretch>
        </p:blipFill>
        <p:spPr bwMode="auto">
          <a:xfrm>
            <a:off x="464007" y="2225428"/>
            <a:ext cx="4252009" cy="24997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1187624" y="836712"/>
            <a:ext cx="7056784" cy="5217443"/>
          </a:xfrm>
        </p:spPr>
        <p:txBody>
          <a:bodyPr>
            <a:noAutofit/>
          </a:bodyPr>
          <a:lstStyle/>
          <a:p>
            <a:pPr>
              <a:buNone/>
            </a:pPr>
            <a:r>
              <a:rPr lang="en-US" sz="3600" b="1" dirty="0">
                <a:effectLst>
                  <a:outerShdw blurRad="38100" dist="38100" dir="2700000" algn="tl">
                    <a:srgbClr val="000000">
                      <a:alpha val="43137"/>
                    </a:srgbClr>
                  </a:outerShdw>
                </a:effectLst>
              </a:rPr>
              <a:t>"But tell me, uncle, why our </a:t>
            </a:r>
            <a:r>
              <a:rPr lang="en-US" sz="3600" b="1" dirty="0" smtClean="0">
                <a:effectLst>
                  <a:outerShdw blurRad="38100" dist="38100" dir="2700000" algn="tl">
                    <a:srgbClr val="000000">
                      <a:alpha val="43137"/>
                    </a:srgbClr>
                  </a:outerShdw>
                </a:effectLst>
              </a:rPr>
              <a:t>men</a:t>
            </a:r>
          </a:p>
          <a:p>
            <a:pPr>
              <a:buNone/>
            </a:pPr>
            <a:r>
              <a:rPr lang="en-US" sz="3600" b="1" dirty="0" smtClean="0">
                <a:effectLst>
                  <a:outerShdw blurRad="38100" dist="38100" dir="2700000" algn="tl">
                    <a:srgbClr val="000000">
                      <a:alpha val="43137"/>
                    </a:srgbClr>
                  </a:outerShdw>
                </a:effectLst>
              </a:rPr>
              <a:t>Let </a:t>
            </a:r>
            <a:r>
              <a:rPr lang="en-US" sz="3600" b="1" dirty="0">
                <a:effectLst>
                  <a:outerShdw blurRad="38100" dist="38100" dir="2700000" algn="tl">
                    <a:srgbClr val="000000">
                      <a:alpha val="43137"/>
                    </a:srgbClr>
                  </a:outerShdw>
                </a:effectLst>
              </a:rPr>
              <a:t>Moscow burn, yet fought </a:t>
            </a:r>
            <a:r>
              <a:rPr lang="en-US" sz="3600" b="1" dirty="0" smtClean="0">
                <a:effectLst>
                  <a:outerShdw blurRad="38100" dist="38100" dir="2700000" algn="tl">
                    <a:srgbClr val="000000">
                      <a:alpha val="43137"/>
                    </a:srgbClr>
                  </a:outerShdw>
                </a:effectLst>
              </a:rPr>
              <a:t>again</a:t>
            </a:r>
          </a:p>
          <a:p>
            <a:pPr>
              <a:buNone/>
            </a:pPr>
            <a:r>
              <a:rPr lang="en-US" sz="3600" b="1" dirty="0">
                <a:effectLst>
                  <a:outerShdw blurRad="38100" dist="38100" dir="2700000" algn="tl">
                    <a:srgbClr val="000000">
                      <a:alpha val="43137"/>
                    </a:srgbClr>
                  </a:outerShdw>
                </a:effectLst>
              </a:rPr>
              <a:t>       To drive the French </a:t>
            </a:r>
            <a:r>
              <a:rPr lang="en-US" sz="3600" b="1" dirty="0" smtClean="0">
                <a:effectLst>
                  <a:outerShdw blurRad="38100" dist="38100" dir="2700000" algn="tl">
                    <a:srgbClr val="000000">
                      <a:alpha val="43137"/>
                    </a:srgbClr>
                  </a:outerShdw>
                </a:effectLst>
              </a:rPr>
              <a:t>away?</a:t>
            </a:r>
          </a:p>
          <a:p>
            <a:pPr>
              <a:buNone/>
            </a:pPr>
            <a:r>
              <a:rPr lang="en-US" sz="3600" b="1" dirty="0" smtClean="0">
                <a:effectLst>
                  <a:outerShdw blurRad="38100" dist="38100" dir="2700000" algn="tl">
                    <a:srgbClr val="000000">
                      <a:alpha val="43137"/>
                    </a:srgbClr>
                  </a:outerShdw>
                </a:effectLst>
              </a:rPr>
              <a:t>I </a:t>
            </a:r>
            <a:r>
              <a:rPr lang="en-US" sz="3600" b="1" dirty="0">
                <a:effectLst>
                  <a:outerShdw blurRad="38100" dist="38100" dir="2700000" algn="tl">
                    <a:srgbClr val="000000">
                      <a:alpha val="43137"/>
                    </a:srgbClr>
                  </a:outerShdw>
                </a:effectLst>
              </a:rPr>
              <a:t>hear it was a dreadful fight</a:t>
            </a:r>
            <a:r>
              <a:rPr lang="en-US" sz="3600" b="1" dirty="0" smtClean="0">
                <a:effectLst>
                  <a:outerShdw blurRad="38100" dist="38100" dir="2700000" algn="tl">
                    <a:srgbClr val="000000">
                      <a:alpha val="43137"/>
                    </a:srgbClr>
                  </a:outerShdw>
                </a:effectLst>
              </a:rPr>
              <a:t>,</a:t>
            </a:r>
          </a:p>
          <a:p>
            <a:pPr>
              <a:buNone/>
            </a:pPr>
            <a:r>
              <a:rPr lang="en-US" sz="3600" b="1" dirty="0" smtClean="0">
                <a:effectLst>
                  <a:outerShdw blurRad="38100" dist="38100" dir="2700000" algn="tl">
                    <a:srgbClr val="000000">
                      <a:alpha val="43137"/>
                    </a:srgbClr>
                  </a:outerShdw>
                </a:effectLst>
              </a:rPr>
              <a:t>A </a:t>
            </a:r>
            <a:r>
              <a:rPr lang="en-US" sz="3600" b="1" dirty="0">
                <a:effectLst>
                  <a:outerShdw blurRad="38100" dist="38100" dir="2700000" algn="tl">
                    <a:srgbClr val="000000">
                      <a:alpha val="43137"/>
                    </a:srgbClr>
                  </a:outerShdw>
                </a:effectLst>
              </a:rPr>
              <a:t>bitter war, by day and </a:t>
            </a:r>
            <a:r>
              <a:rPr lang="en-US" sz="3600" b="1" dirty="0" smtClean="0">
                <a:effectLst>
                  <a:outerShdw blurRad="38100" dist="38100" dir="2700000" algn="tl">
                    <a:srgbClr val="000000">
                      <a:alpha val="43137"/>
                    </a:srgbClr>
                  </a:outerShdw>
                </a:effectLst>
              </a:rPr>
              <a:t>night;</a:t>
            </a:r>
          </a:p>
          <a:p>
            <a:pPr>
              <a:buNone/>
            </a:pPr>
            <a:r>
              <a:rPr lang="en-US" sz="3600" b="1" dirty="0" smtClean="0">
                <a:effectLst>
                  <a:outerShdw blurRad="38100" dist="38100" dir="2700000" algn="tl">
                    <a:srgbClr val="000000">
                      <a:alpha val="43137"/>
                    </a:srgbClr>
                  </a:outerShdw>
                </a:effectLst>
              </a:rPr>
              <a:t>That's </a:t>
            </a:r>
            <a:r>
              <a:rPr lang="en-US" sz="3600" b="1" dirty="0">
                <a:effectLst>
                  <a:outerShdw blurRad="38100" dist="38100" dir="2700000" algn="tl">
                    <a:srgbClr val="000000">
                      <a:alpha val="43137"/>
                    </a:srgbClr>
                  </a:outerShdw>
                </a:effectLst>
              </a:rPr>
              <a:t>why we celebrate the </a:t>
            </a:r>
            <a:r>
              <a:rPr lang="en-US" sz="3600" b="1" dirty="0" smtClean="0">
                <a:effectLst>
                  <a:outerShdw blurRad="38100" dist="38100" dir="2700000" algn="tl">
                    <a:srgbClr val="000000">
                      <a:alpha val="43137"/>
                    </a:srgbClr>
                  </a:outerShdw>
                </a:effectLst>
              </a:rPr>
              <a:t>might</a:t>
            </a:r>
          </a:p>
          <a:p>
            <a:pPr>
              <a:buNone/>
            </a:pPr>
            <a:r>
              <a:rPr lang="en-US" sz="3600" b="1" dirty="0">
                <a:effectLst>
                  <a:outerShdw blurRad="38100" dist="38100" dir="2700000" algn="tl">
                    <a:srgbClr val="000000">
                      <a:alpha val="43137"/>
                    </a:srgbClr>
                  </a:outerShdw>
                </a:effectLst>
              </a:rPr>
              <a:t>       </a:t>
            </a:r>
            <a:r>
              <a:rPr lang="en-US" sz="3600" b="1" dirty="0" smtClean="0">
                <a:effectLst>
                  <a:outerShdw blurRad="38100" dist="38100" dir="2700000" algn="tl">
                    <a:srgbClr val="000000">
                      <a:alpha val="43137"/>
                    </a:srgbClr>
                  </a:outerShdw>
                </a:effectLst>
              </a:rPr>
              <a:t>Of Borodino today.</a:t>
            </a:r>
          </a:p>
          <a:p>
            <a:pPr>
              <a:buNone/>
            </a:pPr>
            <a:endParaRPr lang="en-US" sz="3600" b="1" dirty="0">
              <a:effectLst>
                <a:outerShdw blurRad="38100" dist="38100" dir="2700000" algn="tl">
                  <a:srgbClr val="000000">
                    <a:alpha val="43137"/>
                  </a:srgbClr>
                </a:outerShdw>
              </a:effectLst>
            </a:endParaRPr>
          </a:p>
          <a:p>
            <a:pPr algn="r">
              <a:buNone/>
            </a:pPr>
            <a:r>
              <a:rPr lang="en-US" sz="2000" b="1" dirty="0" smtClean="0">
                <a:effectLst>
                  <a:outerShdw blurRad="38100" dist="38100" dir="2700000" algn="tl">
                    <a:srgbClr val="000000">
                      <a:alpha val="43137"/>
                    </a:srgbClr>
                  </a:outerShdw>
                </a:effectLst>
              </a:rPr>
              <a:t>(</a:t>
            </a:r>
            <a:r>
              <a:rPr lang="en-US" sz="2000" b="1" dirty="0" err="1" smtClean="0">
                <a:effectLst>
                  <a:outerShdw blurRad="38100" dist="38100" dir="2700000" algn="tl">
                    <a:srgbClr val="000000">
                      <a:alpha val="43137"/>
                    </a:srgbClr>
                  </a:outerShdw>
                </a:effectLst>
              </a:rPr>
              <a:t>M.Lermontov</a:t>
            </a:r>
            <a:r>
              <a:rPr lang="en-US" sz="2000" b="1" dirty="0" smtClean="0">
                <a:effectLst>
                  <a:outerShdw blurRad="38100" dist="38100" dir="2700000" algn="tl">
                    <a:srgbClr val="000000">
                      <a:alpha val="43137"/>
                    </a:srgbClr>
                  </a:outerShdw>
                </a:effectLst>
              </a:rPr>
              <a:t>. </a:t>
            </a:r>
            <a:r>
              <a:rPr lang="en-US" sz="2000" b="1" dirty="0" smtClean="0"/>
              <a:t>Translated by Eugene </a:t>
            </a:r>
            <a:r>
              <a:rPr lang="en-US" sz="2000" b="1" dirty="0"/>
              <a:t>M. </a:t>
            </a:r>
            <a:r>
              <a:rPr lang="en-US" sz="2000" b="1" dirty="0" err="1" smtClean="0"/>
              <a:t>Kayden</a:t>
            </a:r>
            <a:r>
              <a:rPr lang="en-US" sz="2000" b="1" dirty="0" smtClean="0"/>
              <a:t>) </a:t>
            </a:r>
            <a:endParaRPr lang="en-US" sz="2000" b="1" dirty="0" smtClean="0">
              <a:effectLst>
                <a:outerShdw blurRad="38100" dist="38100" dir="2700000" algn="tl">
                  <a:srgbClr val="000000">
                    <a:alpha val="43137"/>
                  </a:srgbClr>
                </a:outerShdw>
              </a:effectLst>
            </a:endParaRPr>
          </a:p>
          <a:p>
            <a:pPr>
              <a:buNone/>
            </a:pPr>
            <a:endParaRPr lang="en-US" sz="2000" b="1" dirty="0" smtClean="0">
              <a:effectLst>
                <a:outerShdw blurRad="38100" dist="38100" dir="2700000" algn="tl">
                  <a:srgbClr val="000000">
                    <a:alpha val="43137"/>
                  </a:srgbClr>
                </a:outerShdw>
              </a:effectLst>
            </a:endParaRPr>
          </a:p>
          <a:p>
            <a:pPr>
              <a:buNone/>
            </a:pPr>
            <a:endParaRPr lang="ru-RU" sz="36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2000"/>
                                        <p:tgtEl>
                                          <p:spTgt spid="5">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2000"/>
                                        <p:tgtEl>
                                          <p:spTgt spid="5">
                                            <p:txEl>
                                              <p:pRg st="2" end="2"/>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fade">
                                      <p:cBhvr>
                                        <p:cTn id="19" dur="2000"/>
                                        <p:tgtEl>
                                          <p:spTgt spid="5">
                                            <p:txEl>
                                              <p:pRg st="3" end="3"/>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2000"/>
                                        <p:tgtEl>
                                          <p:spTgt spid="5">
                                            <p:txEl>
                                              <p:pRg st="4" end="4"/>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20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2000"/>
                                        <p:tgtEl>
                                          <p:spTgt spid="5">
                                            <p:txEl>
                                              <p:pRg st="6" end="6"/>
                                            </p:txEl>
                                          </p:spTgt>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5">
                                            <p:txEl>
                                              <p:pRg st="8" end="8"/>
                                            </p:txEl>
                                          </p:spTgt>
                                        </p:tgtEl>
                                        <p:attrNameLst>
                                          <p:attrName>style.visibility</p:attrName>
                                        </p:attrNameLst>
                                      </p:cBhvr>
                                      <p:to>
                                        <p:strVal val="visible"/>
                                      </p:to>
                                    </p:set>
                                    <p:animEffect transition="in" filter="fade">
                                      <p:cBhvr>
                                        <p:cTn id="36" dur="20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Autofit/>
          </a:bodyPr>
          <a:lstStyle/>
          <a:p>
            <a:r>
              <a:rPr lang="en-US" sz="3200" b="1" dirty="0"/>
              <a:t>8. The battle of Borodino is considered to be the … of the 19</a:t>
            </a:r>
            <a:r>
              <a:rPr lang="en-US" sz="3200" b="1" baseline="30000" dirty="0"/>
              <a:t>th</a:t>
            </a:r>
            <a:r>
              <a:rPr lang="en-US" sz="3200" b="1" dirty="0"/>
              <a:t> </a:t>
            </a:r>
            <a:r>
              <a:rPr lang="en-US" sz="3200" b="1" dirty="0" smtClean="0"/>
              <a:t>century</a:t>
            </a:r>
            <a:endParaRPr lang="ru-RU" sz="3600" b="1" dirty="0"/>
          </a:p>
        </p:txBody>
      </p:sp>
      <p:sp>
        <p:nvSpPr>
          <p:cNvPr id="6" name="Содержимое 5"/>
          <p:cNvSpPr>
            <a:spLocks noGrp="1"/>
          </p:cNvSpPr>
          <p:nvPr>
            <p:ph sz="half" idx="2"/>
          </p:nvPr>
        </p:nvSpPr>
        <p:spPr>
          <a:xfrm>
            <a:off x="5076056" y="1916833"/>
            <a:ext cx="3610744" cy="2664296"/>
          </a:xfrm>
        </p:spPr>
        <p:txBody>
          <a:bodyPr>
            <a:noAutofit/>
          </a:bodyPr>
          <a:lstStyle/>
          <a:p>
            <a:pPr>
              <a:buNone/>
            </a:pPr>
            <a:r>
              <a:rPr lang="ru-RU" sz="3200" b="1" dirty="0"/>
              <a:t>а</a:t>
            </a:r>
            <a:r>
              <a:rPr lang="en-US" sz="3200" b="1" dirty="0"/>
              <a:t>) </a:t>
            </a:r>
            <a:r>
              <a:rPr lang="en-US" sz="3200" b="1" dirty="0" smtClean="0"/>
              <a:t>longest</a:t>
            </a:r>
          </a:p>
          <a:p>
            <a:pPr>
              <a:buNone/>
            </a:pPr>
            <a:r>
              <a:rPr lang="en-US" sz="3200" b="1" dirty="0" smtClean="0"/>
              <a:t>b</a:t>
            </a:r>
            <a:r>
              <a:rPr lang="en-US" sz="3200" b="1" dirty="0"/>
              <a:t>) </a:t>
            </a:r>
            <a:r>
              <a:rPr lang="en-US" sz="3200" b="1" dirty="0" smtClean="0"/>
              <a:t>shortest</a:t>
            </a:r>
          </a:p>
          <a:p>
            <a:pPr>
              <a:buNone/>
            </a:pPr>
            <a:r>
              <a:rPr lang="en-US" sz="3200" b="1" u="sng" dirty="0" smtClean="0"/>
              <a:t>c</a:t>
            </a:r>
            <a:r>
              <a:rPr lang="en-US" sz="3200" b="1" u="sng" dirty="0"/>
              <a:t>) </a:t>
            </a:r>
            <a:r>
              <a:rPr lang="en-US" sz="3200" b="1" u="sng" dirty="0" smtClean="0"/>
              <a:t>bloodiest</a:t>
            </a:r>
          </a:p>
          <a:p>
            <a:pPr>
              <a:buNone/>
            </a:pPr>
            <a:r>
              <a:rPr lang="en-US" sz="3200" b="1" dirty="0" smtClean="0"/>
              <a:t>d</a:t>
            </a:r>
            <a:r>
              <a:rPr lang="en-US" sz="3200" b="1" dirty="0"/>
              <a:t>) most </a:t>
            </a:r>
            <a:r>
              <a:rPr lang="en-US" sz="3200" b="1" dirty="0" smtClean="0"/>
              <a:t>bloodless</a:t>
            </a:r>
            <a:endParaRPr lang="ru-RU" sz="3200" dirty="0"/>
          </a:p>
        </p:txBody>
      </p:sp>
      <p:pic>
        <p:nvPicPr>
          <p:cNvPr id="8194" name="Picture 2"/>
          <p:cNvPicPr>
            <a:picLocks noGrp="1" noChangeAspect="1" noChangeArrowheads="1"/>
          </p:cNvPicPr>
          <p:nvPr>
            <p:ph sz="half" idx="1"/>
          </p:nvPr>
        </p:nvPicPr>
        <p:blipFill>
          <a:blip r:embed="rId2" cstate="print"/>
          <a:srcRect/>
          <a:stretch>
            <a:fillRect/>
          </a:stretch>
        </p:blipFill>
        <p:spPr bwMode="auto">
          <a:xfrm>
            <a:off x="464007" y="2225428"/>
            <a:ext cx="4252009" cy="24997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195" name="Rectangle 3"/>
          <p:cNvSpPr>
            <a:spLocks noChangeArrowheads="1"/>
          </p:cNvSpPr>
          <p:nvPr/>
        </p:nvSpPr>
        <p:spPr bwMode="auto">
          <a:xfrm>
            <a:off x="2123728" y="5013176"/>
            <a:ext cx="612068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effectLst/>
                <a:latin typeface="Arial" pitchFamily="34" charset="0"/>
                <a:ea typeface="Times New Roman" pitchFamily="18" charset="0"/>
                <a:cs typeface="Arial" pitchFamily="34" charset="0"/>
              </a:rPr>
              <a:t>(The casualties on each side were about 40 thousand dead, wounded and captured)</a:t>
            </a:r>
            <a:endParaRPr kumimoji="0" lang="en-US" sz="3600" b="0" i="0" u="none" strike="noStrike" cap="none" normalizeH="0" baseline="0" dirty="0" smtClean="0">
              <a:ln>
                <a:noFill/>
              </a:ln>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0"/>
            <a:ext cx="8229600" cy="1556792"/>
          </a:xfrm>
        </p:spPr>
        <p:txBody>
          <a:bodyPr>
            <a:noAutofit/>
          </a:bodyPr>
          <a:lstStyle/>
          <a:p>
            <a:r>
              <a:rPr lang="en-US" sz="3200" b="1" dirty="0"/>
              <a:t>9. In what village did Kutuzov lead a military council after the battle of Borodino, at which he decided to abandon Moscow?</a:t>
            </a:r>
            <a:endParaRPr lang="ru-RU" sz="3200" dirty="0"/>
          </a:p>
        </p:txBody>
      </p:sp>
      <p:sp>
        <p:nvSpPr>
          <p:cNvPr id="6" name="Содержимое 5"/>
          <p:cNvSpPr>
            <a:spLocks noGrp="1"/>
          </p:cNvSpPr>
          <p:nvPr>
            <p:ph sz="half" idx="2"/>
          </p:nvPr>
        </p:nvSpPr>
        <p:spPr>
          <a:xfrm>
            <a:off x="5076056" y="1916833"/>
            <a:ext cx="3610744" cy="2664296"/>
          </a:xfrm>
        </p:spPr>
        <p:txBody>
          <a:bodyPr>
            <a:noAutofit/>
          </a:bodyPr>
          <a:lstStyle/>
          <a:p>
            <a:pPr>
              <a:buNone/>
            </a:pPr>
            <a:r>
              <a:rPr lang="ru-RU" sz="3200" b="1" dirty="0"/>
              <a:t>а</a:t>
            </a:r>
            <a:r>
              <a:rPr lang="en-US" sz="3200" b="1" dirty="0"/>
              <a:t>) </a:t>
            </a:r>
            <a:r>
              <a:rPr lang="en-US" sz="3200" b="1" dirty="0" err="1" smtClean="0"/>
              <a:t>Izmailovo</a:t>
            </a:r>
            <a:endParaRPr lang="en-US" sz="3200" b="1" dirty="0" smtClean="0"/>
          </a:p>
          <a:p>
            <a:pPr>
              <a:buNone/>
            </a:pPr>
            <a:r>
              <a:rPr lang="en-US" sz="3200" b="1" dirty="0" smtClean="0"/>
              <a:t>b</a:t>
            </a:r>
            <a:r>
              <a:rPr lang="en-US" sz="3200" b="1" dirty="0"/>
              <a:t>) </a:t>
            </a:r>
            <a:r>
              <a:rPr lang="en-US" sz="3200" b="1" dirty="0" err="1" smtClean="0"/>
              <a:t>Sokolniki</a:t>
            </a:r>
            <a:endParaRPr lang="en-US" sz="3200" b="1" dirty="0" smtClean="0"/>
          </a:p>
          <a:p>
            <a:pPr>
              <a:buNone/>
            </a:pPr>
            <a:r>
              <a:rPr lang="en-US" sz="3200" b="1" i="1" dirty="0" smtClean="0"/>
              <a:t>c</a:t>
            </a:r>
            <a:r>
              <a:rPr lang="en-US" sz="3200" b="1" i="1" dirty="0"/>
              <a:t>) </a:t>
            </a:r>
            <a:r>
              <a:rPr lang="en-US" sz="3200" b="1" i="1" dirty="0" err="1" smtClean="0"/>
              <a:t>Fili</a:t>
            </a:r>
            <a:endParaRPr lang="en-US" sz="3200" b="1" i="1" dirty="0" smtClean="0"/>
          </a:p>
          <a:p>
            <a:pPr>
              <a:buNone/>
            </a:pPr>
            <a:r>
              <a:rPr lang="en-US" sz="3200" b="1" dirty="0" smtClean="0"/>
              <a:t>d</a:t>
            </a:r>
            <a:r>
              <a:rPr lang="en-US" sz="3200" b="1" dirty="0"/>
              <a:t>) </a:t>
            </a:r>
            <a:r>
              <a:rPr lang="en-US" sz="3200" b="1" dirty="0" err="1" smtClean="0"/>
              <a:t>Zamoskvorechie</a:t>
            </a:r>
            <a:endParaRPr lang="ru-RU" sz="3200" dirty="0"/>
          </a:p>
        </p:txBody>
      </p:sp>
      <p:pic>
        <p:nvPicPr>
          <p:cNvPr id="9219" name="Picture 3"/>
          <p:cNvPicPr>
            <a:picLocks noGrp="1" noChangeAspect="1" noChangeArrowheads="1"/>
          </p:cNvPicPr>
          <p:nvPr>
            <p:ph sz="half" idx="1"/>
          </p:nvPr>
        </p:nvPicPr>
        <p:blipFill>
          <a:blip r:embed="rId2" cstate="print"/>
          <a:srcRect/>
          <a:stretch>
            <a:fillRect/>
          </a:stretch>
        </p:blipFill>
        <p:spPr bwMode="auto">
          <a:xfrm>
            <a:off x="239344" y="2085139"/>
            <a:ext cx="4708290" cy="26400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0"/>
            <a:ext cx="8229600" cy="1556792"/>
          </a:xfrm>
        </p:spPr>
        <p:txBody>
          <a:bodyPr>
            <a:noAutofit/>
          </a:bodyPr>
          <a:lstStyle/>
          <a:p>
            <a:r>
              <a:rPr lang="en-US" sz="3200" b="1" dirty="0"/>
              <a:t>9. In what village did Kutuzov lead a military council after the battle of Borodino, at which he decided to abandon Moscow?</a:t>
            </a:r>
            <a:endParaRPr lang="ru-RU" sz="3200" dirty="0"/>
          </a:p>
        </p:txBody>
      </p:sp>
      <p:sp>
        <p:nvSpPr>
          <p:cNvPr id="6" name="Содержимое 5"/>
          <p:cNvSpPr>
            <a:spLocks noGrp="1"/>
          </p:cNvSpPr>
          <p:nvPr>
            <p:ph sz="half" idx="2"/>
          </p:nvPr>
        </p:nvSpPr>
        <p:spPr>
          <a:xfrm>
            <a:off x="5076056" y="1916833"/>
            <a:ext cx="3610744" cy="2664296"/>
          </a:xfrm>
        </p:spPr>
        <p:txBody>
          <a:bodyPr>
            <a:noAutofit/>
          </a:bodyPr>
          <a:lstStyle/>
          <a:p>
            <a:pPr>
              <a:buNone/>
            </a:pPr>
            <a:r>
              <a:rPr lang="ru-RU" sz="3200" b="1" dirty="0"/>
              <a:t>а</a:t>
            </a:r>
            <a:r>
              <a:rPr lang="en-US" sz="3200" b="1" dirty="0"/>
              <a:t>) </a:t>
            </a:r>
            <a:r>
              <a:rPr lang="en-US" sz="3200" b="1" dirty="0" err="1" smtClean="0"/>
              <a:t>Izmailovo</a:t>
            </a:r>
            <a:endParaRPr lang="en-US" sz="3200" b="1" dirty="0" smtClean="0"/>
          </a:p>
          <a:p>
            <a:pPr>
              <a:buNone/>
            </a:pPr>
            <a:r>
              <a:rPr lang="en-US" sz="3200" b="1" dirty="0" smtClean="0"/>
              <a:t>b</a:t>
            </a:r>
            <a:r>
              <a:rPr lang="en-US" sz="3200" b="1" dirty="0"/>
              <a:t>) </a:t>
            </a:r>
            <a:r>
              <a:rPr lang="en-US" sz="3200" b="1" dirty="0" err="1" smtClean="0"/>
              <a:t>Sokolniki</a:t>
            </a:r>
            <a:endParaRPr lang="en-US" sz="3200" b="1" dirty="0" smtClean="0"/>
          </a:p>
          <a:p>
            <a:pPr>
              <a:buNone/>
            </a:pPr>
            <a:r>
              <a:rPr lang="en-US" sz="3200" b="1" u="sng" dirty="0" smtClean="0"/>
              <a:t>c</a:t>
            </a:r>
            <a:r>
              <a:rPr lang="en-US" sz="3200" b="1" u="sng" dirty="0"/>
              <a:t>) </a:t>
            </a:r>
            <a:r>
              <a:rPr lang="en-US" sz="3200" b="1" u="sng" dirty="0" err="1" smtClean="0"/>
              <a:t>Fili</a:t>
            </a:r>
            <a:endParaRPr lang="en-US" sz="3200" b="1" u="sng" dirty="0" smtClean="0"/>
          </a:p>
          <a:p>
            <a:pPr>
              <a:buNone/>
            </a:pPr>
            <a:r>
              <a:rPr lang="en-US" sz="3200" b="1" dirty="0" smtClean="0"/>
              <a:t>d</a:t>
            </a:r>
            <a:r>
              <a:rPr lang="en-US" sz="3200" b="1" dirty="0"/>
              <a:t>) </a:t>
            </a:r>
            <a:r>
              <a:rPr lang="en-US" sz="3200" b="1" dirty="0" err="1" smtClean="0"/>
              <a:t>Zamoskvorechie</a:t>
            </a:r>
            <a:endParaRPr lang="ru-RU" sz="3200" dirty="0"/>
          </a:p>
        </p:txBody>
      </p:sp>
      <p:pic>
        <p:nvPicPr>
          <p:cNvPr id="9219" name="Picture 3"/>
          <p:cNvPicPr>
            <a:picLocks noGrp="1" noChangeAspect="1" noChangeArrowheads="1"/>
          </p:cNvPicPr>
          <p:nvPr>
            <p:ph sz="half" idx="1"/>
          </p:nvPr>
        </p:nvPicPr>
        <p:blipFill>
          <a:blip r:embed="rId2" cstate="print"/>
          <a:srcRect/>
          <a:stretch>
            <a:fillRect/>
          </a:stretch>
        </p:blipFill>
        <p:spPr bwMode="auto">
          <a:xfrm>
            <a:off x="239344" y="2085139"/>
            <a:ext cx="4708290" cy="26400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0"/>
            <a:ext cx="8229600" cy="1556792"/>
          </a:xfrm>
        </p:spPr>
        <p:txBody>
          <a:bodyPr>
            <a:noAutofit/>
          </a:bodyPr>
          <a:lstStyle/>
          <a:p>
            <a:r>
              <a:rPr lang="en-US" sz="3200" b="1" dirty="0"/>
              <a:t>10. In what month did the Russian Emperor announce the end of the war of 1812?</a:t>
            </a:r>
            <a:endParaRPr lang="ru-RU" sz="3200" dirty="0"/>
          </a:p>
        </p:txBody>
      </p:sp>
      <p:sp>
        <p:nvSpPr>
          <p:cNvPr id="6" name="Содержимое 5"/>
          <p:cNvSpPr>
            <a:spLocks noGrp="1"/>
          </p:cNvSpPr>
          <p:nvPr>
            <p:ph sz="half" idx="2"/>
          </p:nvPr>
        </p:nvSpPr>
        <p:spPr>
          <a:xfrm>
            <a:off x="5076056" y="1916833"/>
            <a:ext cx="3610744" cy="2664296"/>
          </a:xfrm>
        </p:spPr>
        <p:txBody>
          <a:bodyPr>
            <a:noAutofit/>
          </a:bodyPr>
          <a:lstStyle/>
          <a:p>
            <a:pPr>
              <a:buNone/>
            </a:pPr>
            <a:r>
              <a:rPr lang="ru-RU" sz="3200" b="1" dirty="0"/>
              <a:t>а</a:t>
            </a:r>
            <a:r>
              <a:rPr lang="en-US" sz="3200" b="1" dirty="0"/>
              <a:t>) </a:t>
            </a:r>
            <a:r>
              <a:rPr lang="en-US" sz="3200" b="1" dirty="0" smtClean="0"/>
              <a:t>September</a:t>
            </a:r>
          </a:p>
          <a:p>
            <a:pPr>
              <a:buNone/>
            </a:pPr>
            <a:r>
              <a:rPr lang="en-US" sz="3200" b="1" dirty="0" smtClean="0"/>
              <a:t>b</a:t>
            </a:r>
            <a:r>
              <a:rPr lang="en-US" sz="3200" b="1" dirty="0"/>
              <a:t>) </a:t>
            </a:r>
            <a:r>
              <a:rPr lang="en-US" sz="3200" b="1" dirty="0" smtClean="0"/>
              <a:t>October</a:t>
            </a:r>
          </a:p>
          <a:p>
            <a:pPr>
              <a:buNone/>
            </a:pPr>
            <a:r>
              <a:rPr lang="en-US" sz="3200" b="1" dirty="0" smtClean="0"/>
              <a:t>c</a:t>
            </a:r>
            <a:r>
              <a:rPr lang="en-US" sz="3200" b="1" dirty="0"/>
              <a:t>) </a:t>
            </a:r>
            <a:r>
              <a:rPr lang="en-US" sz="3200" b="1" dirty="0" smtClean="0"/>
              <a:t>November</a:t>
            </a:r>
          </a:p>
          <a:p>
            <a:pPr>
              <a:buNone/>
            </a:pPr>
            <a:r>
              <a:rPr lang="en-US" sz="3200" b="1" dirty="0" smtClean="0"/>
              <a:t>d</a:t>
            </a:r>
            <a:r>
              <a:rPr lang="en-US" sz="3200" b="1" dirty="0"/>
              <a:t>) </a:t>
            </a:r>
            <a:r>
              <a:rPr lang="en-US" sz="3200" b="1" dirty="0" smtClean="0"/>
              <a:t>December</a:t>
            </a:r>
            <a:endParaRPr lang="ru-RU" sz="3200" dirty="0"/>
          </a:p>
        </p:txBody>
      </p:sp>
      <p:pic>
        <p:nvPicPr>
          <p:cNvPr id="10243" name="Picture 3"/>
          <p:cNvPicPr>
            <a:picLocks noGrp="1" noChangeAspect="1" noChangeArrowheads="1"/>
          </p:cNvPicPr>
          <p:nvPr>
            <p:ph sz="half" idx="1"/>
          </p:nvPr>
        </p:nvPicPr>
        <p:blipFill>
          <a:blip r:embed="rId2" cstate="print"/>
          <a:srcRect/>
          <a:stretch>
            <a:fillRect/>
          </a:stretch>
        </p:blipFill>
        <p:spPr bwMode="auto">
          <a:xfrm>
            <a:off x="323528" y="1988840"/>
            <a:ext cx="4618856" cy="31465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0"/>
            <a:ext cx="8229600" cy="1556792"/>
          </a:xfrm>
        </p:spPr>
        <p:txBody>
          <a:bodyPr>
            <a:noAutofit/>
          </a:bodyPr>
          <a:lstStyle/>
          <a:p>
            <a:r>
              <a:rPr lang="en-US" sz="3200" b="1" dirty="0"/>
              <a:t>10. In what month did the Russian Emperor announce the end of the war of 1812?</a:t>
            </a:r>
            <a:endParaRPr lang="ru-RU" sz="3200" dirty="0"/>
          </a:p>
        </p:txBody>
      </p:sp>
      <p:sp>
        <p:nvSpPr>
          <p:cNvPr id="6" name="Содержимое 5"/>
          <p:cNvSpPr>
            <a:spLocks noGrp="1"/>
          </p:cNvSpPr>
          <p:nvPr>
            <p:ph sz="half" idx="2"/>
          </p:nvPr>
        </p:nvSpPr>
        <p:spPr>
          <a:xfrm>
            <a:off x="5076056" y="1916833"/>
            <a:ext cx="3610744" cy="2664296"/>
          </a:xfrm>
        </p:spPr>
        <p:txBody>
          <a:bodyPr>
            <a:noAutofit/>
          </a:bodyPr>
          <a:lstStyle/>
          <a:p>
            <a:pPr>
              <a:buNone/>
            </a:pPr>
            <a:r>
              <a:rPr lang="ru-RU" sz="3200" b="1" dirty="0"/>
              <a:t>а</a:t>
            </a:r>
            <a:r>
              <a:rPr lang="en-US" sz="3200" b="1" dirty="0"/>
              <a:t>) </a:t>
            </a:r>
            <a:r>
              <a:rPr lang="en-US" sz="3200" b="1" dirty="0" smtClean="0"/>
              <a:t>September</a:t>
            </a:r>
          </a:p>
          <a:p>
            <a:pPr>
              <a:buNone/>
            </a:pPr>
            <a:r>
              <a:rPr lang="en-US" sz="3200" b="1" dirty="0" smtClean="0"/>
              <a:t>b</a:t>
            </a:r>
            <a:r>
              <a:rPr lang="en-US" sz="3200" b="1" dirty="0"/>
              <a:t>) </a:t>
            </a:r>
            <a:r>
              <a:rPr lang="en-US" sz="3200" b="1" dirty="0" smtClean="0"/>
              <a:t>October</a:t>
            </a:r>
          </a:p>
          <a:p>
            <a:pPr>
              <a:buNone/>
            </a:pPr>
            <a:r>
              <a:rPr lang="en-US" sz="3200" b="1" dirty="0" smtClean="0"/>
              <a:t>c</a:t>
            </a:r>
            <a:r>
              <a:rPr lang="en-US" sz="3200" b="1" dirty="0"/>
              <a:t>) </a:t>
            </a:r>
            <a:r>
              <a:rPr lang="en-US" sz="3200" b="1" dirty="0" smtClean="0"/>
              <a:t>November</a:t>
            </a:r>
          </a:p>
          <a:p>
            <a:pPr>
              <a:buNone/>
            </a:pPr>
            <a:r>
              <a:rPr lang="en-US" sz="3200" b="1" u="sng" dirty="0" smtClean="0"/>
              <a:t>d</a:t>
            </a:r>
            <a:r>
              <a:rPr lang="en-US" sz="3200" b="1" u="sng" dirty="0"/>
              <a:t>) </a:t>
            </a:r>
            <a:r>
              <a:rPr lang="en-US" sz="3200" b="1" u="sng" dirty="0" smtClean="0"/>
              <a:t>December</a:t>
            </a:r>
            <a:endParaRPr lang="ru-RU" sz="3200" u="sng" dirty="0"/>
          </a:p>
        </p:txBody>
      </p:sp>
      <p:pic>
        <p:nvPicPr>
          <p:cNvPr id="10243" name="Picture 3"/>
          <p:cNvPicPr>
            <a:picLocks noGrp="1" noChangeAspect="1" noChangeArrowheads="1"/>
          </p:cNvPicPr>
          <p:nvPr>
            <p:ph sz="half" idx="1"/>
          </p:nvPr>
        </p:nvPicPr>
        <p:blipFill>
          <a:blip r:embed="rId2" cstate="print"/>
          <a:srcRect/>
          <a:stretch>
            <a:fillRect/>
          </a:stretch>
        </p:blipFill>
        <p:spPr bwMode="auto">
          <a:xfrm>
            <a:off x="323528" y="1988840"/>
            <a:ext cx="4618856" cy="31465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Прямоугольник 4"/>
          <p:cNvSpPr/>
          <p:nvPr/>
        </p:nvSpPr>
        <p:spPr>
          <a:xfrm>
            <a:off x="3059832" y="5301208"/>
            <a:ext cx="5760640" cy="954107"/>
          </a:xfrm>
          <a:prstGeom prst="rect">
            <a:avLst/>
          </a:prstGeom>
        </p:spPr>
        <p:txBody>
          <a:bodyPr wrap="square">
            <a:spAutoFit/>
          </a:bodyPr>
          <a:lstStyle/>
          <a:p>
            <a:r>
              <a:rPr lang="en-US" sz="2800" b="1" i="1" dirty="0"/>
              <a:t>(Alexander I announced the end of the war on December 25, 1812)</a:t>
            </a:r>
            <a:endParaRPr lang="ru-RU"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0"/>
            <a:ext cx="8229600" cy="1556792"/>
          </a:xfrm>
        </p:spPr>
        <p:txBody>
          <a:bodyPr>
            <a:noAutofit/>
          </a:bodyPr>
          <a:lstStyle/>
          <a:p>
            <a:r>
              <a:rPr lang="en-US" sz="3200" b="1" dirty="0"/>
              <a:t>11. To what anniversary of the Patriotic War of 1812 did Mikhail Lermontov write the poem “Borodino”?</a:t>
            </a:r>
            <a:endParaRPr lang="ru-RU" sz="3200" dirty="0"/>
          </a:p>
        </p:txBody>
      </p:sp>
      <p:sp>
        <p:nvSpPr>
          <p:cNvPr id="6" name="Содержимое 5"/>
          <p:cNvSpPr>
            <a:spLocks noGrp="1"/>
          </p:cNvSpPr>
          <p:nvPr>
            <p:ph sz="half" idx="2"/>
          </p:nvPr>
        </p:nvSpPr>
        <p:spPr>
          <a:xfrm>
            <a:off x="5076056" y="1916833"/>
            <a:ext cx="3610744" cy="2664296"/>
          </a:xfrm>
        </p:spPr>
        <p:txBody>
          <a:bodyPr>
            <a:noAutofit/>
          </a:bodyPr>
          <a:lstStyle/>
          <a:p>
            <a:pPr>
              <a:buNone/>
            </a:pPr>
            <a:r>
              <a:rPr lang="ru-RU" sz="3200" b="1" dirty="0"/>
              <a:t>а</a:t>
            </a:r>
            <a:r>
              <a:rPr lang="en-US" sz="3200" b="1" dirty="0"/>
              <a:t>) the </a:t>
            </a:r>
            <a:r>
              <a:rPr lang="en-US" sz="3200" b="1" dirty="0" smtClean="0"/>
              <a:t>10</a:t>
            </a:r>
            <a:r>
              <a:rPr lang="en-US" sz="3200" b="1" baseline="30000" dirty="0" smtClean="0"/>
              <a:t>th</a:t>
            </a:r>
            <a:endParaRPr lang="en-US" sz="3200" b="1" dirty="0" smtClean="0"/>
          </a:p>
          <a:p>
            <a:pPr>
              <a:buNone/>
            </a:pPr>
            <a:r>
              <a:rPr lang="en-US" sz="3200" b="1" dirty="0" smtClean="0"/>
              <a:t>b</a:t>
            </a:r>
            <a:r>
              <a:rPr lang="en-US" sz="3200" b="1" dirty="0"/>
              <a:t>) the </a:t>
            </a:r>
            <a:r>
              <a:rPr lang="en-US" sz="3200" b="1" dirty="0" smtClean="0"/>
              <a:t>25</a:t>
            </a:r>
            <a:r>
              <a:rPr lang="en-US" sz="3200" b="1" baseline="30000" dirty="0" smtClean="0"/>
              <a:t>th</a:t>
            </a:r>
            <a:endParaRPr lang="en-US" sz="3200" b="1" dirty="0" smtClean="0"/>
          </a:p>
          <a:p>
            <a:pPr>
              <a:buNone/>
            </a:pPr>
            <a:r>
              <a:rPr lang="en-US" sz="3200" b="1" dirty="0" smtClean="0"/>
              <a:t>c</a:t>
            </a:r>
            <a:r>
              <a:rPr lang="en-US" sz="3200" b="1" dirty="0"/>
              <a:t>) the </a:t>
            </a:r>
            <a:r>
              <a:rPr lang="en-US" sz="3200" b="1" dirty="0" smtClean="0"/>
              <a:t>50</a:t>
            </a:r>
            <a:r>
              <a:rPr lang="en-US" sz="3200" b="1" baseline="30000" dirty="0" smtClean="0"/>
              <a:t>th</a:t>
            </a:r>
            <a:endParaRPr lang="en-US" sz="3200" b="1" dirty="0" smtClean="0"/>
          </a:p>
          <a:p>
            <a:pPr>
              <a:buNone/>
            </a:pPr>
            <a:r>
              <a:rPr lang="en-US" sz="3200" b="1" dirty="0" smtClean="0"/>
              <a:t>d</a:t>
            </a:r>
            <a:r>
              <a:rPr lang="en-US" sz="3200" b="1" dirty="0"/>
              <a:t>) the </a:t>
            </a:r>
            <a:r>
              <a:rPr lang="en-US" sz="3200" b="1" dirty="0" smtClean="0"/>
              <a:t>100</a:t>
            </a:r>
            <a:r>
              <a:rPr lang="en-US" sz="3200" b="1" baseline="30000" dirty="0" smtClean="0"/>
              <a:t>th</a:t>
            </a:r>
            <a:r>
              <a:rPr lang="en-US" sz="3200" b="1" dirty="0" smtClean="0"/>
              <a:t> </a:t>
            </a:r>
            <a:endParaRPr lang="ru-RU" sz="3200" dirty="0"/>
          </a:p>
        </p:txBody>
      </p:sp>
      <p:pic>
        <p:nvPicPr>
          <p:cNvPr id="11266" name="Picture 2"/>
          <p:cNvPicPr>
            <a:picLocks noGrp="1" noChangeAspect="1" noChangeArrowheads="1"/>
          </p:cNvPicPr>
          <p:nvPr>
            <p:ph sz="half" idx="1"/>
          </p:nvPr>
        </p:nvPicPr>
        <p:blipFill>
          <a:blip r:embed="rId2" cstate="print"/>
          <a:srcRect/>
          <a:stretch>
            <a:fillRect/>
          </a:stretch>
        </p:blipFill>
        <p:spPr bwMode="auto">
          <a:xfrm>
            <a:off x="1043608" y="1844824"/>
            <a:ext cx="2821285" cy="37029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0"/>
            <a:ext cx="8229600" cy="1556792"/>
          </a:xfrm>
        </p:spPr>
        <p:txBody>
          <a:bodyPr>
            <a:noAutofit/>
          </a:bodyPr>
          <a:lstStyle/>
          <a:p>
            <a:r>
              <a:rPr lang="en-US" sz="3200" b="1" dirty="0"/>
              <a:t>11. To what anniversary of the Patriotic War of 1812 did Mikhail Lermontov write the poem “Borodino”?</a:t>
            </a:r>
            <a:endParaRPr lang="ru-RU" sz="3200" dirty="0"/>
          </a:p>
        </p:txBody>
      </p:sp>
      <p:sp>
        <p:nvSpPr>
          <p:cNvPr id="6" name="Содержимое 5"/>
          <p:cNvSpPr>
            <a:spLocks noGrp="1"/>
          </p:cNvSpPr>
          <p:nvPr>
            <p:ph sz="half" idx="2"/>
          </p:nvPr>
        </p:nvSpPr>
        <p:spPr>
          <a:xfrm>
            <a:off x="5076056" y="1916833"/>
            <a:ext cx="3610744" cy="2664296"/>
          </a:xfrm>
        </p:spPr>
        <p:txBody>
          <a:bodyPr>
            <a:noAutofit/>
          </a:bodyPr>
          <a:lstStyle/>
          <a:p>
            <a:pPr>
              <a:buNone/>
            </a:pPr>
            <a:r>
              <a:rPr lang="ru-RU" sz="3200" b="1" dirty="0"/>
              <a:t>а</a:t>
            </a:r>
            <a:r>
              <a:rPr lang="en-US" sz="3200" b="1" dirty="0"/>
              <a:t>) the </a:t>
            </a:r>
            <a:r>
              <a:rPr lang="en-US" sz="3200" b="1" dirty="0" smtClean="0"/>
              <a:t>10</a:t>
            </a:r>
            <a:r>
              <a:rPr lang="en-US" sz="3200" b="1" baseline="30000" dirty="0" smtClean="0"/>
              <a:t>th</a:t>
            </a:r>
            <a:endParaRPr lang="en-US" sz="3200" b="1" dirty="0" smtClean="0"/>
          </a:p>
          <a:p>
            <a:pPr>
              <a:buNone/>
            </a:pPr>
            <a:r>
              <a:rPr lang="en-US" sz="3200" b="1" u="sng" dirty="0" smtClean="0"/>
              <a:t>b</a:t>
            </a:r>
            <a:r>
              <a:rPr lang="en-US" sz="3200" b="1" u="sng" dirty="0"/>
              <a:t>) the </a:t>
            </a:r>
            <a:r>
              <a:rPr lang="en-US" sz="3200" b="1" u="sng" dirty="0" smtClean="0"/>
              <a:t>25</a:t>
            </a:r>
            <a:r>
              <a:rPr lang="en-US" sz="3200" b="1" u="sng" baseline="30000" dirty="0" smtClean="0"/>
              <a:t>th</a:t>
            </a:r>
            <a:endParaRPr lang="en-US" sz="3200" b="1" u="sng" dirty="0" smtClean="0"/>
          </a:p>
          <a:p>
            <a:pPr>
              <a:buNone/>
            </a:pPr>
            <a:r>
              <a:rPr lang="en-US" sz="3200" b="1" dirty="0" smtClean="0"/>
              <a:t>c</a:t>
            </a:r>
            <a:r>
              <a:rPr lang="en-US" sz="3200" b="1" dirty="0"/>
              <a:t>) the </a:t>
            </a:r>
            <a:r>
              <a:rPr lang="en-US" sz="3200" b="1" dirty="0" smtClean="0"/>
              <a:t>50</a:t>
            </a:r>
            <a:r>
              <a:rPr lang="en-US" sz="3200" b="1" baseline="30000" dirty="0" smtClean="0"/>
              <a:t>th</a:t>
            </a:r>
            <a:endParaRPr lang="en-US" sz="3200" b="1" dirty="0" smtClean="0"/>
          </a:p>
          <a:p>
            <a:pPr>
              <a:buNone/>
            </a:pPr>
            <a:r>
              <a:rPr lang="en-US" sz="3200" b="1" dirty="0" smtClean="0"/>
              <a:t>d</a:t>
            </a:r>
            <a:r>
              <a:rPr lang="en-US" sz="3200" b="1" dirty="0"/>
              <a:t>) the </a:t>
            </a:r>
            <a:r>
              <a:rPr lang="en-US" sz="3200" b="1" dirty="0" smtClean="0"/>
              <a:t>100</a:t>
            </a:r>
            <a:r>
              <a:rPr lang="en-US" sz="3200" b="1" baseline="30000" dirty="0" smtClean="0"/>
              <a:t>th</a:t>
            </a:r>
            <a:r>
              <a:rPr lang="en-US" sz="3200" b="1" dirty="0" smtClean="0"/>
              <a:t> </a:t>
            </a:r>
            <a:endParaRPr lang="ru-RU" sz="3200" dirty="0"/>
          </a:p>
        </p:txBody>
      </p:sp>
      <p:pic>
        <p:nvPicPr>
          <p:cNvPr id="11266" name="Picture 2"/>
          <p:cNvPicPr>
            <a:picLocks noGrp="1" noChangeAspect="1" noChangeArrowheads="1"/>
          </p:cNvPicPr>
          <p:nvPr>
            <p:ph sz="half" idx="1"/>
          </p:nvPr>
        </p:nvPicPr>
        <p:blipFill>
          <a:blip r:embed="rId2" cstate="print"/>
          <a:srcRect/>
          <a:stretch>
            <a:fillRect/>
          </a:stretch>
        </p:blipFill>
        <p:spPr bwMode="auto">
          <a:xfrm>
            <a:off x="1043608" y="1844824"/>
            <a:ext cx="2821285" cy="370293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6865" name="Rectangle 1"/>
          <p:cNvSpPr>
            <a:spLocks noChangeArrowheads="1"/>
          </p:cNvSpPr>
          <p:nvPr/>
        </p:nvSpPr>
        <p:spPr bwMode="auto">
          <a:xfrm>
            <a:off x="3275856" y="5805264"/>
            <a:ext cx="554461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1" i="1" u="none" strike="noStrike" cap="none" normalizeH="0" baseline="0" dirty="0" smtClean="0">
                <a:ln>
                  <a:noFill/>
                </a:ln>
                <a:effectLst/>
                <a:latin typeface="Arial" pitchFamily="34" charset="0"/>
                <a:ea typeface="Times New Roman" pitchFamily="18" charset="0"/>
                <a:cs typeface="Arial" pitchFamily="34" charset="0"/>
              </a:rPr>
              <a:t>(the poem was written in 1837)</a:t>
            </a:r>
            <a:endParaRPr kumimoji="0" lang="en-US" sz="4000" b="0" i="0" u="none" strike="noStrike" cap="none" normalizeH="0" baseline="0" dirty="0" smtClean="0">
              <a:ln>
                <a:noFill/>
              </a:ln>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0"/>
            <a:ext cx="8229600" cy="1556792"/>
          </a:xfrm>
        </p:spPr>
        <p:txBody>
          <a:bodyPr>
            <a:noAutofit/>
          </a:bodyPr>
          <a:lstStyle/>
          <a:p>
            <a:r>
              <a:rPr lang="en-US" sz="3200" b="1" dirty="0"/>
              <a:t>12. Who won the Borodino battle?</a:t>
            </a:r>
            <a:endParaRPr lang="ru-RU" sz="3200" dirty="0"/>
          </a:p>
        </p:txBody>
      </p:sp>
      <p:sp>
        <p:nvSpPr>
          <p:cNvPr id="6" name="Содержимое 5"/>
          <p:cNvSpPr>
            <a:spLocks noGrp="1"/>
          </p:cNvSpPr>
          <p:nvPr>
            <p:ph sz="half" idx="2"/>
          </p:nvPr>
        </p:nvSpPr>
        <p:spPr>
          <a:xfrm>
            <a:off x="5364088" y="1916833"/>
            <a:ext cx="3322712" cy="2664296"/>
          </a:xfrm>
        </p:spPr>
        <p:txBody>
          <a:bodyPr>
            <a:noAutofit/>
          </a:bodyPr>
          <a:lstStyle/>
          <a:p>
            <a:pPr>
              <a:buNone/>
            </a:pPr>
            <a:r>
              <a:rPr lang="en-US" sz="3200" b="1" dirty="0"/>
              <a:t>a) the Russians</a:t>
            </a:r>
            <a:endParaRPr lang="ru-RU" sz="3200" dirty="0"/>
          </a:p>
          <a:p>
            <a:pPr>
              <a:buNone/>
            </a:pPr>
            <a:r>
              <a:rPr lang="en-US" sz="3200" b="1" dirty="0"/>
              <a:t>b) the French</a:t>
            </a:r>
            <a:br>
              <a:rPr lang="en-US" sz="3200" b="1" dirty="0"/>
            </a:br>
            <a:endParaRPr lang="ru-RU" sz="3200" dirty="0"/>
          </a:p>
        </p:txBody>
      </p:sp>
      <p:pic>
        <p:nvPicPr>
          <p:cNvPr id="7" name="Содержимое 6" descr="borodino.jpg"/>
          <p:cNvPicPr>
            <a:picLocks noGrp="1" noChangeAspect="1"/>
          </p:cNvPicPr>
          <p:nvPr>
            <p:ph sz="half" idx="1"/>
          </p:nvPr>
        </p:nvPicPr>
        <p:blipFill>
          <a:blip r:embed="rId2" cstate="print"/>
          <a:stretch>
            <a:fillRect/>
          </a:stretch>
        </p:blipFill>
        <p:spPr>
          <a:xfrm>
            <a:off x="467544" y="1916832"/>
            <a:ext cx="4499992" cy="2838410"/>
          </a:xfrm>
        </p:spPr>
      </p:pic>
      <p:sp>
        <p:nvSpPr>
          <p:cNvPr id="8" name="Прямоугольник 7"/>
          <p:cNvSpPr/>
          <p:nvPr/>
        </p:nvSpPr>
        <p:spPr>
          <a:xfrm>
            <a:off x="3059832" y="332656"/>
            <a:ext cx="2232249" cy="624786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8100" algn="l" rotWithShape="0">
                    <a:prstClr val="black">
                      <a:alpha val="40000"/>
                    </a:prstClr>
                  </a:outerShdw>
                </a:effectLst>
                <a:latin typeface="Times New Roman" pitchFamily="18" charset="0"/>
                <a:cs typeface="Times New Roman" pitchFamily="18" charset="0"/>
              </a:rPr>
              <a:t>?</a:t>
            </a:r>
            <a:endParaRPr lang="ru-RU" sz="40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8100" algn="l" rotWithShape="0">
                  <a:prstClr val="black">
                    <a:alpha val="40000"/>
                  </a:prst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repeatCount="2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childTnLst>
                                </p:cTn>
                              </p:par>
                              <p:par>
                                <p:cTn id="9" presetID="19" presetClass="entr" presetSubtype="10" repeatCount="2000" fill="hold" grpId="1"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0" fill="hold"/>
                                        <p:tgtEl>
                                          <p:spTgt spid="8"/>
                                        </p:tgtEl>
                                        <p:attrNameLst>
                                          <p:attrName>ppt_w</p:attrName>
                                        </p:attrNameLst>
                                      </p:cBhvr>
                                      <p:tavLst>
                                        <p:tav tm="0" fmla="#ppt_w*sin(2.5*pi*$)">
                                          <p:val>
                                            <p:fltVal val="0"/>
                                          </p:val>
                                        </p:tav>
                                        <p:tav tm="100000">
                                          <p:val>
                                            <p:fltVal val="1"/>
                                          </p:val>
                                        </p:tav>
                                      </p:tavLst>
                                    </p:anim>
                                    <p:anim calcmode="lin" valueType="num">
                                      <p:cBhvr>
                                        <p:cTn id="12" dur="5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9275"/>
            <a:ext cx="8229600" cy="5975350"/>
          </a:xfrm>
        </p:spPr>
        <p:txBody>
          <a:bodyPr rtlCol="0">
            <a:normAutofit fontScale="92500" lnSpcReduction="20000"/>
          </a:bodyPr>
          <a:lstStyle/>
          <a:p>
            <a:pPr fontAlgn="auto">
              <a:spcAft>
                <a:spcPts val="0"/>
              </a:spcAft>
              <a:buFont typeface="Arial" pitchFamily="34" charset="0"/>
              <a:buNone/>
              <a:defRPr/>
            </a:pPr>
            <a:r>
              <a:rPr lang="en-US" dirty="0" smtClean="0"/>
              <a:t>	</a:t>
            </a:r>
            <a:r>
              <a:rPr lang="en-US" b="1" i="1" dirty="0" smtClean="0"/>
              <a:t>“Why was the battle of Borodino fought? There was not the slightest sense in it, either for the French or for the Russians. The immediate result of it was, and was bound to be, for the Russians, that we were brought nearer to the destruction of Moscow (the very thing we dreaded above everything in the world); and for the French, that they were brought nearer to the destruction of their army (which they, too, dreaded above everything in the world). That result was at the time perfectly obvious, and yet Napoleon offered battle, and Kutuzov accepted it”</a:t>
            </a:r>
          </a:p>
          <a:p>
            <a:pPr algn="r" fontAlgn="auto">
              <a:spcAft>
                <a:spcPts val="0"/>
              </a:spcAft>
              <a:buFont typeface="Arial" pitchFamily="34" charset="0"/>
              <a:buNone/>
              <a:defRPr/>
            </a:pPr>
            <a:r>
              <a:rPr lang="en-US" b="1" i="1" dirty="0" smtClean="0"/>
              <a:t>Leo Tolstoy</a:t>
            </a:r>
          </a:p>
          <a:p>
            <a:pPr algn="r" fontAlgn="auto">
              <a:spcAft>
                <a:spcPts val="0"/>
              </a:spcAft>
              <a:buFont typeface="Arial" pitchFamily="34" charset="0"/>
              <a:buNone/>
              <a:defRPr/>
            </a:pPr>
            <a:r>
              <a:rPr lang="en-US" b="1" i="1" dirty="0" smtClean="0"/>
              <a:t>“War and Peace”</a:t>
            </a:r>
            <a:endParaRPr lang="ru-RU" b="1" i="1" dirty="0" smtClean="0"/>
          </a:p>
          <a:p>
            <a:pPr fontAlgn="auto">
              <a:spcAft>
                <a:spcPts val="0"/>
              </a:spcAft>
              <a:buFont typeface="Arial" pitchFamily="34" charset="0"/>
              <a:buChar char="•"/>
              <a:defRPr/>
            </a:pP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Заголовок 1"/>
          <p:cNvSpPr>
            <a:spLocks noGrp="1"/>
          </p:cNvSpPr>
          <p:nvPr>
            <p:ph type="title"/>
          </p:nvPr>
        </p:nvSpPr>
        <p:spPr/>
        <p:txBody>
          <a:bodyPr/>
          <a:lstStyle/>
          <a:p>
            <a:r>
              <a:rPr lang="en-US" b="1" smtClean="0"/>
              <a:t>Napoleon Bonaparte</a:t>
            </a:r>
            <a:endParaRPr lang="ru-RU" b="1" smtClean="0"/>
          </a:p>
        </p:txBody>
      </p:sp>
      <p:pic>
        <p:nvPicPr>
          <p:cNvPr id="29699" name="Picture 2">
            <a:hlinkClick r:id="rId2"/>
          </p:cNvPr>
          <p:cNvPicPr>
            <a:picLocks noGrp="1" noChangeAspect="1" noChangeArrowheads="1"/>
          </p:cNvPicPr>
          <p:nvPr>
            <p:ph idx="1"/>
          </p:nvPr>
        </p:nvPicPr>
        <p:blipFill>
          <a:blip r:embed="rId3" cstate="print"/>
          <a:srcRect/>
          <a:stretch>
            <a:fillRect/>
          </a:stretch>
        </p:blipFill>
        <p:spPr>
          <a:xfrm>
            <a:off x="2627313" y="1557338"/>
            <a:ext cx="4105275" cy="451485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6000" r="-16000"/>
          </a:stretch>
        </a:blipFill>
        <a:effectLst/>
      </p:bgPr>
    </p:bg>
    <p:spTree>
      <p:nvGrpSpPr>
        <p:cNvPr id="1" name=""/>
        <p:cNvGrpSpPr/>
        <p:nvPr/>
      </p:nvGrpSpPr>
      <p:grpSpPr>
        <a:xfrm>
          <a:off x="0" y="0"/>
          <a:ext cx="0" cy="0"/>
          <a:chOff x="0" y="0"/>
          <a:chExt cx="0" cy="0"/>
        </a:xfrm>
      </p:grpSpPr>
      <p:sp>
        <p:nvSpPr>
          <p:cNvPr id="3" name="Прямоугольник 2"/>
          <p:cNvSpPr/>
          <p:nvPr/>
        </p:nvSpPr>
        <p:spPr>
          <a:xfrm>
            <a:off x="0" y="980728"/>
            <a:ext cx="9144000"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7200" b="1" cap="none" spc="0" dirty="0" smtClean="0">
                <a:ln w="11430"/>
                <a:solidFill>
                  <a:srgbClr val="C00000"/>
                </a:solidFill>
                <a:effectLst>
                  <a:outerShdw blurRad="50800" dist="39000" dir="5460000" algn="tl">
                    <a:srgbClr val="000000">
                      <a:alpha val="38000"/>
                    </a:srgbClr>
                  </a:outerShdw>
                  <a:reflection blurRad="6350" stA="60000" endA="900" endPos="58000" dir="5400000" sy="-100000" algn="bl" rotWithShape="0"/>
                </a:effectLst>
              </a:rPr>
              <a:t>The Battle of Borodino</a:t>
            </a:r>
            <a:endParaRPr lang="ru-RU" sz="7200" b="1" cap="none" spc="0" dirty="0">
              <a:ln w="11430"/>
              <a:solidFill>
                <a:srgbClr val="C00000"/>
              </a:solidFill>
              <a:effectLst>
                <a:outerShdw blurRad="50800" dist="39000" dir="5460000" algn="tl">
                  <a:srgbClr val="000000">
                    <a:alpha val="38000"/>
                  </a:srgbClr>
                </a:outerShdw>
                <a:reflection blurRad="6350" stA="60000" endA="900" endPos="58000" dir="5400000" sy="-100000" algn="bl" rotWithShape="0"/>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Заголовок 1"/>
          <p:cNvSpPr>
            <a:spLocks noGrp="1"/>
          </p:cNvSpPr>
          <p:nvPr>
            <p:ph type="title"/>
          </p:nvPr>
        </p:nvSpPr>
        <p:spPr/>
        <p:txBody>
          <a:bodyPr/>
          <a:lstStyle/>
          <a:p>
            <a:r>
              <a:rPr lang="en-US" b="1" smtClean="0"/>
              <a:t>Mikhail Illarionovich Kutuzov</a:t>
            </a:r>
            <a:endParaRPr lang="ru-RU" b="1" smtClean="0"/>
          </a:p>
        </p:txBody>
      </p:sp>
      <p:pic>
        <p:nvPicPr>
          <p:cNvPr id="1026" name="Picture 2"/>
          <p:cNvPicPr>
            <a:picLocks noGrp="1" noChangeAspect="1" noChangeArrowheads="1"/>
          </p:cNvPicPr>
          <p:nvPr>
            <p:ph idx="1"/>
          </p:nvPr>
        </p:nvPicPr>
        <p:blipFill>
          <a:blip r:embed="rId2" cstate="screen"/>
          <a:srcRect/>
          <a:stretch>
            <a:fillRect/>
          </a:stretch>
        </p:blipFill>
        <p:spPr>
          <a:xfrm>
            <a:off x="2339752" y="1700808"/>
            <a:ext cx="4266291" cy="4501525"/>
          </a:xfrm>
          <a:effectLst>
            <a:softEdge rad="127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Заголовок 3"/>
          <p:cNvSpPr>
            <a:spLocks noGrp="1"/>
          </p:cNvSpPr>
          <p:nvPr>
            <p:ph type="title"/>
          </p:nvPr>
        </p:nvSpPr>
        <p:spPr>
          <a:xfrm>
            <a:off x="457200" y="0"/>
            <a:ext cx="8229600" cy="1557338"/>
          </a:xfrm>
        </p:spPr>
        <p:txBody>
          <a:bodyPr/>
          <a:lstStyle/>
          <a:p>
            <a:r>
              <a:rPr lang="en-US" sz="3200" b="1" smtClean="0"/>
              <a:t>Who won the Borodino battle?</a:t>
            </a:r>
            <a:endParaRPr lang="ru-RU" sz="3200" smtClean="0"/>
          </a:p>
        </p:txBody>
      </p:sp>
      <p:sp>
        <p:nvSpPr>
          <p:cNvPr id="31747" name="Содержимое 5"/>
          <p:cNvSpPr>
            <a:spLocks noGrp="1"/>
          </p:cNvSpPr>
          <p:nvPr>
            <p:ph sz="half" idx="2"/>
          </p:nvPr>
        </p:nvSpPr>
        <p:spPr>
          <a:xfrm>
            <a:off x="5364163" y="1916113"/>
            <a:ext cx="3322637" cy="2665412"/>
          </a:xfrm>
        </p:spPr>
        <p:txBody>
          <a:bodyPr/>
          <a:lstStyle/>
          <a:p>
            <a:pPr>
              <a:buFont typeface="Arial" charset="0"/>
              <a:buNone/>
            </a:pPr>
            <a:r>
              <a:rPr lang="en-US" sz="3200" b="1" smtClean="0"/>
              <a:t>a) the Russians</a:t>
            </a:r>
            <a:endParaRPr lang="ru-RU" sz="3200" smtClean="0"/>
          </a:p>
          <a:p>
            <a:pPr>
              <a:buFont typeface="Arial" charset="0"/>
              <a:buNone/>
            </a:pPr>
            <a:r>
              <a:rPr lang="en-US" sz="3200" b="1" smtClean="0"/>
              <a:t>b) the French</a:t>
            </a:r>
            <a:br>
              <a:rPr lang="en-US" sz="3200" b="1" smtClean="0"/>
            </a:br>
            <a:endParaRPr lang="ru-RU" sz="3200" smtClean="0"/>
          </a:p>
        </p:txBody>
      </p:sp>
      <p:pic>
        <p:nvPicPr>
          <p:cNvPr id="31748" name="Содержимое 6" descr="borodino.jpg"/>
          <p:cNvPicPr>
            <a:picLocks noGrp="1" noChangeAspect="1"/>
          </p:cNvPicPr>
          <p:nvPr>
            <p:ph sz="half" idx="1"/>
          </p:nvPr>
        </p:nvPicPr>
        <p:blipFill>
          <a:blip r:embed="rId2" cstate="print"/>
          <a:srcRect/>
          <a:stretch>
            <a:fillRect/>
          </a:stretch>
        </p:blipFill>
        <p:spPr>
          <a:xfrm>
            <a:off x="468313" y="1916113"/>
            <a:ext cx="4498975" cy="2838450"/>
          </a:xfrm>
        </p:spPr>
      </p:pic>
      <p:sp>
        <p:nvSpPr>
          <p:cNvPr id="8" name="Прямоугольник 7">
            <a:hlinkClick r:id="rId3"/>
          </p:cNvPr>
          <p:cNvSpPr/>
          <p:nvPr/>
        </p:nvSpPr>
        <p:spPr>
          <a:xfrm>
            <a:off x="3059832" y="332656"/>
            <a:ext cx="2232249" cy="6247864"/>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0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8100" algn="l" rotWithShape="0">
                    <a:prstClr val="black">
                      <a:alpha val="40000"/>
                    </a:prstClr>
                  </a:outerShdw>
                </a:effectLst>
                <a:latin typeface="Times New Roman" pitchFamily="18" charset="0"/>
                <a:cs typeface="Times New Roman" pitchFamily="18" charset="0"/>
              </a:rPr>
              <a:t>?</a:t>
            </a:r>
            <a:endParaRPr lang="ru-RU" sz="40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8100" algn="l" rotWithShape="0">
                  <a:prstClr val="black">
                    <a:alpha val="40000"/>
                  </a:prst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850" y="1052513"/>
            <a:ext cx="8229600" cy="4525962"/>
          </a:xfrm>
        </p:spPr>
        <p:txBody>
          <a:bodyPr rtlCol="0">
            <a:normAutofit lnSpcReduction="10000"/>
          </a:bodyPr>
          <a:lstStyle/>
          <a:p>
            <a:pPr algn="ctr" fontAlgn="auto">
              <a:spcAft>
                <a:spcPts val="0"/>
              </a:spcAft>
              <a:buFont typeface="Arial" pitchFamily="34" charset="0"/>
              <a:buNone/>
              <a:defRPr/>
            </a:pPr>
            <a:r>
              <a:rPr lang="ru-RU" dirty="0" smtClean="0"/>
              <a:t>	</a:t>
            </a:r>
            <a:r>
              <a:rPr lang="en-US" b="1" dirty="0" smtClean="0"/>
              <a:t>Yes, men were heroes in the past,</a:t>
            </a:r>
            <a:endParaRPr lang="ru-RU" b="1" dirty="0" smtClean="0"/>
          </a:p>
          <a:p>
            <a:pPr algn="ctr" fontAlgn="auto">
              <a:spcAft>
                <a:spcPts val="0"/>
              </a:spcAft>
              <a:buFont typeface="Arial" pitchFamily="34" charset="0"/>
              <a:buNone/>
              <a:defRPr/>
            </a:pPr>
            <a:r>
              <a:rPr lang="ru-RU" b="1" dirty="0" smtClean="0"/>
              <a:t>	</a:t>
            </a:r>
            <a:r>
              <a:rPr lang="en-US" b="1" dirty="0" smtClean="0"/>
              <a:t>All daring fellows to the last</a:t>
            </a:r>
            <a:endParaRPr lang="ru-RU" b="1" dirty="0" smtClean="0"/>
          </a:p>
          <a:p>
            <a:pPr algn="ctr" fontAlgn="auto">
              <a:spcAft>
                <a:spcPts val="0"/>
              </a:spcAft>
              <a:buFont typeface="Arial" pitchFamily="34" charset="0"/>
              <a:buNone/>
              <a:defRPr/>
            </a:pPr>
            <a:r>
              <a:rPr lang="en-US" b="1" dirty="0" smtClean="0"/>
              <a:t>       In deeds upon the field!</a:t>
            </a:r>
            <a:endParaRPr lang="ru-RU" b="1" dirty="0" smtClean="0"/>
          </a:p>
          <a:p>
            <a:pPr algn="ctr" fontAlgn="auto">
              <a:spcAft>
                <a:spcPts val="0"/>
              </a:spcAft>
              <a:buFont typeface="Arial" pitchFamily="34" charset="0"/>
              <a:buNone/>
              <a:defRPr/>
            </a:pPr>
            <a:r>
              <a:rPr lang="ru-RU" b="1" dirty="0" smtClean="0"/>
              <a:t>	</a:t>
            </a:r>
            <a:r>
              <a:rPr lang="en-US" b="1" dirty="0" smtClean="0"/>
              <a:t>Their fate was hard, they bravely died,</a:t>
            </a:r>
            <a:endParaRPr lang="ru-RU" b="1" dirty="0" smtClean="0"/>
          </a:p>
          <a:p>
            <a:pPr algn="ctr" fontAlgn="auto">
              <a:spcAft>
                <a:spcPts val="0"/>
              </a:spcAft>
              <a:buFont typeface="Arial" pitchFamily="34" charset="0"/>
              <a:buNone/>
              <a:defRPr/>
            </a:pPr>
            <a:r>
              <a:rPr lang="ru-RU" b="1" dirty="0" smtClean="0"/>
              <a:t>	</a:t>
            </a:r>
            <a:r>
              <a:rPr lang="en-US" b="1" dirty="0" smtClean="0"/>
              <a:t>And few came home by war untried.</a:t>
            </a:r>
            <a:endParaRPr lang="ru-RU" b="1" dirty="0" smtClean="0"/>
          </a:p>
          <a:p>
            <a:pPr algn="ctr" fontAlgn="auto">
              <a:spcAft>
                <a:spcPts val="0"/>
              </a:spcAft>
              <a:buFont typeface="Arial" pitchFamily="34" charset="0"/>
              <a:buNone/>
              <a:defRPr/>
            </a:pPr>
            <a:r>
              <a:rPr lang="ru-RU" b="1" dirty="0" smtClean="0"/>
              <a:t>	</a:t>
            </a:r>
            <a:r>
              <a:rPr lang="en-US" b="1" dirty="0" smtClean="0"/>
              <a:t>We yielded Moscow, yet satisfied</a:t>
            </a:r>
            <a:endParaRPr lang="ru-RU" b="1" dirty="0" smtClean="0"/>
          </a:p>
          <a:p>
            <a:pPr algn="ctr" fontAlgn="auto">
              <a:spcAft>
                <a:spcPts val="0"/>
              </a:spcAft>
              <a:buFont typeface="Arial" pitchFamily="34" charset="0"/>
              <a:buNone/>
              <a:defRPr/>
            </a:pPr>
            <a:r>
              <a:rPr lang="en-US" b="1" dirty="0" smtClean="0"/>
              <a:t>     It was God's will to yield.</a:t>
            </a:r>
            <a:r>
              <a:rPr lang="en-US" dirty="0" smtClean="0"/>
              <a:t/>
            </a:r>
            <a:br>
              <a:rPr lang="en-US" dirty="0" smtClean="0"/>
            </a:b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5000"/>
                                  </p:stCondLst>
                                  <p:childTnLst>
                                    <p:animEffect transition="out" filter="fade">
                                      <p:cBhvr>
                                        <p:cTn id="6" dur="3000"/>
                                        <p:tgtEl>
                                          <p:spTgt spid="3">
                                            <p:txEl>
                                              <p:pRg st="0" end="0"/>
                                            </p:txEl>
                                          </p:spTgt>
                                        </p:tgtEl>
                                      </p:cBhvr>
                                    </p:animEffect>
                                    <p:set>
                                      <p:cBhvr>
                                        <p:cTn id="7" dur="1" fill="hold">
                                          <p:stCondLst>
                                            <p:cond delay="2999"/>
                                          </p:stCondLst>
                                        </p:cTn>
                                        <p:tgtEl>
                                          <p:spTgt spid="3">
                                            <p:txEl>
                                              <p:pRg st="0" end="0"/>
                                            </p:txEl>
                                          </p:spTgt>
                                        </p:tgtEl>
                                        <p:attrNameLst>
                                          <p:attrName>style.visibility</p:attrName>
                                        </p:attrNameLst>
                                      </p:cBhvr>
                                      <p:to>
                                        <p:strVal val="hidden"/>
                                      </p:to>
                                    </p:set>
                                  </p:childTnLst>
                                </p:cTn>
                              </p:par>
                            </p:childTnLst>
                          </p:cTn>
                        </p:par>
                        <p:par>
                          <p:cTn id="8" fill="hold">
                            <p:stCondLst>
                              <p:cond delay="8000"/>
                            </p:stCondLst>
                            <p:childTnLst>
                              <p:par>
                                <p:cTn id="9" presetID="10" presetClass="exit" presetSubtype="0" fill="hold" grpId="0" nodeType="afterEffect">
                                  <p:stCondLst>
                                    <p:cond delay="0"/>
                                  </p:stCondLst>
                                  <p:childTnLst>
                                    <p:animEffect transition="out" filter="fade">
                                      <p:cBhvr>
                                        <p:cTn id="10" dur="3000"/>
                                        <p:tgtEl>
                                          <p:spTgt spid="3">
                                            <p:txEl>
                                              <p:pRg st="1" end="1"/>
                                            </p:txEl>
                                          </p:spTgt>
                                        </p:tgtEl>
                                      </p:cBhvr>
                                    </p:animEffect>
                                    <p:set>
                                      <p:cBhvr>
                                        <p:cTn id="11" dur="1" fill="hold">
                                          <p:stCondLst>
                                            <p:cond delay="2999"/>
                                          </p:stCondLst>
                                        </p:cTn>
                                        <p:tgtEl>
                                          <p:spTgt spid="3">
                                            <p:txEl>
                                              <p:pRg st="1" end="1"/>
                                            </p:txEl>
                                          </p:spTgt>
                                        </p:tgtEl>
                                        <p:attrNameLst>
                                          <p:attrName>style.visibility</p:attrName>
                                        </p:attrNameLst>
                                      </p:cBhvr>
                                      <p:to>
                                        <p:strVal val="hidden"/>
                                      </p:to>
                                    </p:set>
                                  </p:childTnLst>
                                </p:cTn>
                              </p:par>
                            </p:childTnLst>
                          </p:cTn>
                        </p:par>
                        <p:par>
                          <p:cTn id="12" fill="hold">
                            <p:stCondLst>
                              <p:cond delay="11000"/>
                            </p:stCondLst>
                            <p:childTnLst>
                              <p:par>
                                <p:cTn id="13" presetID="10" presetClass="exit" presetSubtype="0" fill="hold" grpId="0" nodeType="afterEffect">
                                  <p:stCondLst>
                                    <p:cond delay="0"/>
                                  </p:stCondLst>
                                  <p:childTnLst>
                                    <p:animEffect transition="out" filter="fade">
                                      <p:cBhvr>
                                        <p:cTn id="14" dur="3000"/>
                                        <p:tgtEl>
                                          <p:spTgt spid="3">
                                            <p:txEl>
                                              <p:pRg st="2" end="2"/>
                                            </p:txEl>
                                          </p:spTgt>
                                        </p:tgtEl>
                                      </p:cBhvr>
                                    </p:animEffect>
                                    <p:set>
                                      <p:cBhvr>
                                        <p:cTn id="15" dur="1" fill="hold">
                                          <p:stCondLst>
                                            <p:cond delay="2999"/>
                                          </p:stCondLst>
                                        </p:cTn>
                                        <p:tgtEl>
                                          <p:spTgt spid="3">
                                            <p:txEl>
                                              <p:pRg st="2" end="2"/>
                                            </p:txEl>
                                          </p:spTgt>
                                        </p:tgtEl>
                                        <p:attrNameLst>
                                          <p:attrName>style.visibility</p:attrName>
                                        </p:attrNameLst>
                                      </p:cBhvr>
                                      <p:to>
                                        <p:strVal val="hidden"/>
                                      </p:to>
                                    </p:set>
                                  </p:childTnLst>
                                </p:cTn>
                              </p:par>
                            </p:childTnLst>
                          </p:cTn>
                        </p:par>
                        <p:par>
                          <p:cTn id="16" fill="hold">
                            <p:stCondLst>
                              <p:cond delay="14000"/>
                            </p:stCondLst>
                            <p:childTnLst>
                              <p:par>
                                <p:cTn id="17" presetID="10" presetClass="exit" presetSubtype="0" fill="hold" grpId="0" nodeType="afterEffect">
                                  <p:stCondLst>
                                    <p:cond delay="0"/>
                                  </p:stCondLst>
                                  <p:childTnLst>
                                    <p:animEffect transition="out" filter="fade">
                                      <p:cBhvr>
                                        <p:cTn id="18" dur="3000"/>
                                        <p:tgtEl>
                                          <p:spTgt spid="3">
                                            <p:txEl>
                                              <p:pRg st="3" end="3"/>
                                            </p:txEl>
                                          </p:spTgt>
                                        </p:tgtEl>
                                      </p:cBhvr>
                                    </p:animEffect>
                                    <p:set>
                                      <p:cBhvr>
                                        <p:cTn id="19" dur="1" fill="hold">
                                          <p:stCondLst>
                                            <p:cond delay="2999"/>
                                          </p:stCondLst>
                                        </p:cTn>
                                        <p:tgtEl>
                                          <p:spTgt spid="3">
                                            <p:txEl>
                                              <p:pRg st="3" end="3"/>
                                            </p:txEl>
                                          </p:spTgt>
                                        </p:tgtEl>
                                        <p:attrNameLst>
                                          <p:attrName>style.visibility</p:attrName>
                                        </p:attrNameLst>
                                      </p:cBhvr>
                                      <p:to>
                                        <p:strVal val="hidden"/>
                                      </p:to>
                                    </p:set>
                                  </p:childTnLst>
                                </p:cTn>
                              </p:par>
                            </p:childTnLst>
                          </p:cTn>
                        </p:par>
                        <p:par>
                          <p:cTn id="20" fill="hold">
                            <p:stCondLst>
                              <p:cond delay="17000"/>
                            </p:stCondLst>
                            <p:childTnLst>
                              <p:par>
                                <p:cTn id="21" presetID="10" presetClass="exit" presetSubtype="0" fill="hold" grpId="0" nodeType="afterEffect">
                                  <p:stCondLst>
                                    <p:cond delay="0"/>
                                  </p:stCondLst>
                                  <p:childTnLst>
                                    <p:animEffect transition="out" filter="fade">
                                      <p:cBhvr>
                                        <p:cTn id="22" dur="3000"/>
                                        <p:tgtEl>
                                          <p:spTgt spid="3">
                                            <p:txEl>
                                              <p:pRg st="4" end="4"/>
                                            </p:txEl>
                                          </p:spTgt>
                                        </p:tgtEl>
                                      </p:cBhvr>
                                    </p:animEffect>
                                    <p:set>
                                      <p:cBhvr>
                                        <p:cTn id="23" dur="1" fill="hold">
                                          <p:stCondLst>
                                            <p:cond delay="2999"/>
                                          </p:stCondLst>
                                        </p:cTn>
                                        <p:tgtEl>
                                          <p:spTgt spid="3">
                                            <p:txEl>
                                              <p:pRg st="4" end="4"/>
                                            </p:txEl>
                                          </p:spTgt>
                                        </p:tgtEl>
                                        <p:attrNameLst>
                                          <p:attrName>style.visibility</p:attrName>
                                        </p:attrNameLst>
                                      </p:cBhvr>
                                      <p:to>
                                        <p:strVal val="hidden"/>
                                      </p:to>
                                    </p:set>
                                  </p:childTnLst>
                                </p:cTn>
                              </p:par>
                            </p:childTnLst>
                          </p:cTn>
                        </p:par>
                        <p:par>
                          <p:cTn id="24" fill="hold">
                            <p:stCondLst>
                              <p:cond delay="20000"/>
                            </p:stCondLst>
                            <p:childTnLst>
                              <p:par>
                                <p:cTn id="25" presetID="10" presetClass="exit" presetSubtype="0" fill="hold" grpId="0" nodeType="afterEffect">
                                  <p:stCondLst>
                                    <p:cond delay="0"/>
                                  </p:stCondLst>
                                  <p:childTnLst>
                                    <p:animEffect transition="out" filter="fade">
                                      <p:cBhvr>
                                        <p:cTn id="26" dur="3000"/>
                                        <p:tgtEl>
                                          <p:spTgt spid="3">
                                            <p:txEl>
                                              <p:pRg st="5" end="5"/>
                                            </p:txEl>
                                          </p:spTgt>
                                        </p:tgtEl>
                                      </p:cBhvr>
                                    </p:animEffect>
                                    <p:set>
                                      <p:cBhvr>
                                        <p:cTn id="27" dur="1" fill="hold">
                                          <p:stCondLst>
                                            <p:cond delay="2999"/>
                                          </p:stCondLst>
                                        </p:cTn>
                                        <p:tgtEl>
                                          <p:spTgt spid="3">
                                            <p:txEl>
                                              <p:pRg st="5" end="5"/>
                                            </p:txEl>
                                          </p:spTgt>
                                        </p:tgtEl>
                                        <p:attrNameLst>
                                          <p:attrName>style.visibility</p:attrName>
                                        </p:attrNameLst>
                                      </p:cBhvr>
                                      <p:to>
                                        <p:strVal val="hidden"/>
                                      </p:to>
                                    </p:set>
                                  </p:childTnLst>
                                </p:cTn>
                              </p:par>
                            </p:childTnLst>
                          </p:cTn>
                        </p:par>
                        <p:par>
                          <p:cTn id="28" fill="hold">
                            <p:stCondLst>
                              <p:cond delay="23000"/>
                            </p:stCondLst>
                            <p:childTnLst>
                              <p:par>
                                <p:cTn id="29" presetID="10" presetClass="exit" presetSubtype="0" fill="hold" grpId="0" nodeType="afterEffect">
                                  <p:stCondLst>
                                    <p:cond delay="0"/>
                                  </p:stCondLst>
                                  <p:childTnLst>
                                    <p:animEffect transition="out" filter="fade">
                                      <p:cBhvr>
                                        <p:cTn id="30" dur="3000"/>
                                        <p:tgtEl>
                                          <p:spTgt spid="3">
                                            <p:txEl>
                                              <p:pRg st="6" end="6"/>
                                            </p:txEl>
                                          </p:spTgt>
                                        </p:tgtEl>
                                      </p:cBhvr>
                                    </p:animEffect>
                                    <p:set>
                                      <p:cBhvr>
                                        <p:cTn id="31" dur="1" fill="hold">
                                          <p:stCondLst>
                                            <p:cond delay="2999"/>
                                          </p:stCondLst>
                                        </p:cTn>
                                        <p:tgtEl>
                                          <p:spTgt spid="3">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Заголовок 1"/>
          <p:cNvSpPr>
            <a:spLocks noGrp="1"/>
          </p:cNvSpPr>
          <p:nvPr>
            <p:ph type="title"/>
          </p:nvPr>
        </p:nvSpPr>
        <p:spPr/>
        <p:txBody>
          <a:bodyPr/>
          <a:lstStyle/>
          <a:p>
            <a:r>
              <a:rPr lang="en-US" sz="3200" b="1" smtClean="0"/>
              <a:t>Internet resources used for preparing the lesson:</a:t>
            </a:r>
            <a:endParaRPr lang="ru-RU" sz="3200" b="1" smtClean="0"/>
          </a:p>
        </p:txBody>
      </p:sp>
      <p:sp>
        <p:nvSpPr>
          <p:cNvPr id="3" name="Содержимое 2"/>
          <p:cNvSpPr>
            <a:spLocks noGrp="1"/>
          </p:cNvSpPr>
          <p:nvPr>
            <p:ph idx="1"/>
          </p:nvPr>
        </p:nvSpPr>
        <p:spPr/>
        <p:txBody>
          <a:bodyPr rtlCol="0">
            <a:normAutofit fontScale="85000" lnSpcReduction="10000"/>
          </a:bodyPr>
          <a:lstStyle/>
          <a:p>
            <a:pPr fontAlgn="auto">
              <a:spcAft>
                <a:spcPts val="0"/>
              </a:spcAft>
              <a:buFont typeface="Arial" pitchFamily="34" charset="0"/>
              <a:buChar char="•"/>
              <a:defRPr/>
            </a:pPr>
            <a:r>
              <a:rPr lang="en-US" u="sng" dirty="0" smtClean="0">
                <a:hlinkClick r:id="rId2"/>
              </a:rPr>
              <a:t>http://en.wikipedia.org/wiki/Battle_of_Borodino</a:t>
            </a:r>
            <a:endParaRPr lang="ru-RU" dirty="0" smtClean="0"/>
          </a:p>
          <a:p>
            <a:pPr fontAlgn="auto">
              <a:spcAft>
                <a:spcPts val="0"/>
              </a:spcAft>
              <a:buFont typeface="Arial" pitchFamily="34" charset="0"/>
              <a:buChar char="•"/>
              <a:defRPr/>
            </a:pPr>
            <a:r>
              <a:rPr lang="en-US" u="sng" dirty="0" smtClean="0">
                <a:hlinkClick r:id="rId3"/>
              </a:rPr>
              <a:t>http://www.biography.com/people/napoleon-9420291</a:t>
            </a:r>
            <a:endParaRPr lang="ru-RU" dirty="0" smtClean="0"/>
          </a:p>
          <a:p>
            <a:pPr fontAlgn="auto">
              <a:spcAft>
                <a:spcPts val="0"/>
              </a:spcAft>
              <a:buFont typeface="Arial" pitchFamily="34" charset="0"/>
              <a:buChar char="•"/>
              <a:defRPr/>
            </a:pPr>
            <a:r>
              <a:rPr lang="en-US" u="sng" dirty="0" smtClean="0">
                <a:hlinkClick r:id="rId3"/>
              </a:rPr>
              <a:t>http://www.biography.com/people/napoleon-9420291</a:t>
            </a:r>
            <a:endParaRPr lang="ru-RU" dirty="0" smtClean="0"/>
          </a:p>
          <a:p>
            <a:pPr fontAlgn="auto">
              <a:spcAft>
                <a:spcPts val="0"/>
              </a:spcAft>
              <a:buFont typeface="Arial" pitchFamily="34" charset="0"/>
              <a:buChar char="•"/>
              <a:defRPr/>
            </a:pPr>
            <a:r>
              <a:rPr lang="en-US" u="sng" dirty="0" smtClean="0">
                <a:hlinkClick r:id="rId4"/>
              </a:rPr>
              <a:t>http://www.britannica.com/EBchecked/topic/325629/Mikhail-Illarionovich-Prince-Kutuzov</a:t>
            </a:r>
            <a:endParaRPr lang="ru-RU" dirty="0" smtClean="0"/>
          </a:p>
          <a:p>
            <a:pPr fontAlgn="auto">
              <a:spcAft>
                <a:spcPts val="0"/>
              </a:spcAft>
              <a:buFont typeface="Arial" pitchFamily="34" charset="0"/>
              <a:buChar char="•"/>
              <a:defRPr/>
            </a:pPr>
            <a:r>
              <a:rPr lang="en-US" u="sng" dirty="0" smtClean="0">
                <a:hlinkClick r:id="rId5"/>
              </a:rPr>
              <a:t>http://www.britannica.com/EBchecked/topic/74349/Battle-of-Borodino</a:t>
            </a:r>
            <a:endParaRPr lang="ru-RU" dirty="0" smtClean="0"/>
          </a:p>
          <a:p>
            <a:pPr fontAlgn="auto">
              <a:spcAft>
                <a:spcPts val="0"/>
              </a:spcAft>
              <a:buFont typeface="Arial" pitchFamily="34" charset="0"/>
              <a:buChar char="•"/>
              <a:defRPr/>
            </a:pPr>
            <a:r>
              <a:rPr lang="en-US" u="sng" dirty="0" smtClean="0">
                <a:hlinkClick r:id="rId6"/>
              </a:rPr>
              <a:t>http://www.youtube.com/watch?v=dvP9Xbr2ZhE</a:t>
            </a:r>
            <a:endParaRPr lang="ru-RU" dirty="0" smtClean="0"/>
          </a:p>
          <a:p>
            <a:pPr fontAlgn="auto">
              <a:spcAft>
                <a:spcPts val="0"/>
              </a:spcAft>
              <a:buFont typeface="Arial" pitchFamily="34" charset="0"/>
              <a:buChar char="•"/>
              <a:defRPr/>
            </a:pPr>
            <a:r>
              <a:rPr lang="en-US" u="sng" dirty="0" smtClean="0">
                <a:hlinkClick r:id="rId6"/>
              </a:rPr>
              <a:t>http://www.youtube.com/watch?v=dvP9Xbr2ZhE</a:t>
            </a:r>
            <a:endParaRPr lang="ru-RU" dirty="0" smtClean="0"/>
          </a:p>
          <a:p>
            <a:pPr fontAlgn="auto">
              <a:spcAft>
                <a:spcPts val="0"/>
              </a:spcAft>
              <a:buFont typeface="Arial" pitchFamily="34" charset="0"/>
              <a:buChar char="•"/>
              <a:defRPr/>
            </a:pPr>
            <a:r>
              <a:rPr lang="en-US" u="sng" dirty="0" smtClean="0">
                <a:hlinkClick r:id="rId7"/>
              </a:rPr>
              <a:t>http://zanimatika.narod.ru/RF_Borodino_viktorina.htm</a:t>
            </a:r>
            <a:endParaRPr lang="ru-RU"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Заголовок 1"/>
          <p:cNvSpPr>
            <a:spLocks noGrp="1"/>
          </p:cNvSpPr>
          <p:nvPr>
            <p:ph type="title"/>
          </p:nvPr>
        </p:nvSpPr>
        <p:spPr/>
        <p:txBody>
          <a:bodyPr/>
          <a:lstStyle/>
          <a:p>
            <a:r>
              <a:rPr lang="en-US" b="1" smtClean="0"/>
              <a:t>Illustrations</a:t>
            </a:r>
            <a:endParaRPr lang="ru-RU" b="1" smtClean="0"/>
          </a:p>
        </p:txBody>
      </p:sp>
      <p:sp>
        <p:nvSpPr>
          <p:cNvPr id="3" name="Содержимое 2"/>
          <p:cNvSpPr>
            <a:spLocks noGrp="1"/>
          </p:cNvSpPr>
          <p:nvPr>
            <p:ph idx="1"/>
          </p:nvPr>
        </p:nvSpPr>
        <p:spPr>
          <a:xfrm>
            <a:off x="457200" y="1268413"/>
            <a:ext cx="8229600" cy="5184775"/>
          </a:xfrm>
        </p:spPr>
        <p:txBody>
          <a:bodyPr rtlCol="0">
            <a:normAutofit fontScale="55000" lnSpcReduction="20000"/>
          </a:bodyPr>
          <a:lstStyle/>
          <a:p>
            <a:pPr fontAlgn="auto">
              <a:spcAft>
                <a:spcPts val="0"/>
              </a:spcAft>
              <a:buFont typeface="Arial" pitchFamily="34" charset="0"/>
              <a:buChar char="•"/>
              <a:defRPr/>
            </a:pPr>
            <a:r>
              <a:rPr lang="en-US" u="sng" dirty="0" smtClean="0">
                <a:hlinkClick r:id="rId2"/>
              </a:rPr>
              <a:t>http://img1.liveinternet.ru/images/attach/c/1/60/650/60650251_pereprava.jpg</a:t>
            </a:r>
            <a:endParaRPr lang="ru-RU" dirty="0" smtClean="0"/>
          </a:p>
          <a:p>
            <a:pPr fontAlgn="auto">
              <a:spcAft>
                <a:spcPts val="0"/>
              </a:spcAft>
              <a:buFont typeface="Arial" pitchFamily="34" charset="0"/>
              <a:buChar char="•"/>
              <a:defRPr/>
            </a:pPr>
            <a:r>
              <a:rPr lang="en-US" u="sng" dirty="0" smtClean="0">
                <a:hlinkClick r:id="rId3"/>
              </a:rPr>
              <a:t>http://sch5.ru/sites/projec_history/images/aleksandr1.jpg</a:t>
            </a:r>
            <a:endParaRPr lang="ru-RU" dirty="0" smtClean="0"/>
          </a:p>
          <a:p>
            <a:pPr fontAlgn="auto">
              <a:spcAft>
                <a:spcPts val="0"/>
              </a:spcAft>
              <a:buFont typeface="Arial" pitchFamily="34" charset="0"/>
              <a:buChar char="•"/>
              <a:defRPr/>
            </a:pPr>
            <a:r>
              <a:rPr lang="en-US" u="sng" dirty="0" smtClean="0">
                <a:hlinkClick r:id="rId4"/>
              </a:rPr>
              <a:t>http://www.admoblkaluga.ru/upload/_main/russia/history/images/6_25.jpg</a:t>
            </a:r>
            <a:endParaRPr lang="ru-RU" dirty="0" smtClean="0"/>
          </a:p>
          <a:p>
            <a:pPr fontAlgn="auto">
              <a:spcAft>
                <a:spcPts val="0"/>
              </a:spcAft>
              <a:buFont typeface="Arial" pitchFamily="34" charset="0"/>
              <a:buChar char="•"/>
              <a:defRPr/>
            </a:pPr>
            <a:r>
              <a:rPr lang="en-US" u="sng" dirty="0" smtClean="0">
                <a:hlinkClick r:id="rId5"/>
              </a:rPr>
              <a:t>http://img-2007-07.photosight.ru/31/2223144.jpg</a:t>
            </a:r>
            <a:endParaRPr lang="ru-RU" dirty="0" smtClean="0"/>
          </a:p>
          <a:p>
            <a:pPr fontAlgn="auto">
              <a:spcAft>
                <a:spcPts val="0"/>
              </a:spcAft>
              <a:buFont typeface="Arial" pitchFamily="34" charset="0"/>
              <a:buChar char="•"/>
              <a:defRPr/>
            </a:pPr>
            <a:r>
              <a:rPr lang="en-US" u="sng" dirty="0" smtClean="0">
                <a:hlinkClick r:id="rId6"/>
              </a:rPr>
              <a:t>http://upload.wikimedia.org/wikipedia/commons/6/61/Kutuzovborodino.jpg</a:t>
            </a:r>
            <a:endParaRPr lang="ru-RU" dirty="0" smtClean="0"/>
          </a:p>
          <a:p>
            <a:pPr fontAlgn="auto">
              <a:spcAft>
                <a:spcPts val="0"/>
              </a:spcAft>
              <a:buFont typeface="Arial" pitchFamily="34" charset="0"/>
              <a:buChar char="•"/>
              <a:defRPr/>
            </a:pPr>
            <a:r>
              <a:rPr lang="en-US" u="sng" dirty="0" smtClean="0">
                <a:hlinkClick r:id="rId7"/>
              </a:rPr>
              <a:t>http://topwar.ru/uploads/posts/2010-09/thumbs/1283913245_brdn029.jpg</a:t>
            </a:r>
            <a:endParaRPr lang="ru-RU" dirty="0" smtClean="0"/>
          </a:p>
          <a:p>
            <a:pPr fontAlgn="auto">
              <a:spcAft>
                <a:spcPts val="0"/>
              </a:spcAft>
              <a:buFont typeface="Arial" pitchFamily="34" charset="0"/>
              <a:buChar char="•"/>
              <a:defRPr/>
            </a:pPr>
            <a:r>
              <a:rPr lang="en-US" u="sng" dirty="0" smtClean="0">
                <a:hlinkClick r:id="rId8"/>
              </a:rPr>
              <a:t>http://julgavrilina.edusite.ru/images/p55_portretpibagrationaneizvestnyiyxudojniki-yapolovinaxixv.jpg</a:t>
            </a:r>
            <a:endParaRPr lang="ru-RU" dirty="0" smtClean="0"/>
          </a:p>
          <a:p>
            <a:pPr fontAlgn="auto">
              <a:spcAft>
                <a:spcPts val="0"/>
              </a:spcAft>
              <a:buFont typeface="Arial" pitchFamily="34" charset="0"/>
              <a:buChar char="•"/>
              <a:defRPr/>
            </a:pPr>
            <a:r>
              <a:rPr lang="en-US" u="sng" dirty="0" smtClean="0">
                <a:hlinkClick r:id="rId9"/>
              </a:rPr>
              <a:t>http://upload.wikimedia.org/wikipedia/commons/4/43/Battle_of_Borodino.jpg?uselang=ru</a:t>
            </a:r>
            <a:endParaRPr lang="ru-RU" dirty="0" smtClean="0"/>
          </a:p>
          <a:p>
            <a:pPr fontAlgn="auto">
              <a:spcAft>
                <a:spcPts val="0"/>
              </a:spcAft>
              <a:buFont typeface="Arial" pitchFamily="34" charset="0"/>
              <a:buChar char="•"/>
              <a:defRPr/>
            </a:pPr>
            <a:r>
              <a:rPr lang="en-US" u="sng" dirty="0" smtClean="0">
                <a:hlinkClick r:id="rId10"/>
              </a:rPr>
              <a:t>http://kaplyasveta.ru/wp-content/uploads/2011/04/sovet-v-filyah2.jpg</a:t>
            </a:r>
            <a:endParaRPr lang="ru-RU" dirty="0" smtClean="0"/>
          </a:p>
          <a:p>
            <a:pPr fontAlgn="auto">
              <a:spcAft>
                <a:spcPts val="0"/>
              </a:spcAft>
              <a:buFont typeface="Arial" pitchFamily="34" charset="0"/>
              <a:buChar char="•"/>
              <a:defRPr/>
            </a:pPr>
            <a:r>
              <a:rPr lang="en-US" u="sng" dirty="0" smtClean="0">
                <a:hlinkClick r:id="rId11"/>
              </a:rPr>
              <a:t>http://img1.liveinternet.ru/images/attach/c/2/82/942/82942379_s640x480.jpg</a:t>
            </a:r>
            <a:endParaRPr lang="ru-RU" dirty="0" smtClean="0"/>
          </a:p>
          <a:p>
            <a:pPr fontAlgn="auto">
              <a:spcAft>
                <a:spcPts val="0"/>
              </a:spcAft>
              <a:buFont typeface="Arial" pitchFamily="34" charset="0"/>
              <a:buChar char="•"/>
              <a:defRPr/>
            </a:pPr>
            <a:r>
              <a:rPr lang="en-US" u="sng" dirty="0" smtClean="0">
                <a:hlinkClick r:id="rId12"/>
              </a:rPr>
              <a:t>http://www.runivers.ru/docandmat/smi/publicistic/lermontov.jpg</a:t>
            </a:r>
            <a:endParaRPr lang="ru-RU" dirty="0" smtClean="0"/>
          </a:p>
          <a:p>
            <a:pPr fontAlgn="auto">
              <a:spcAft>
                <a:spcPts val="0"/>
              </a:spcAft>
              <a:buFont typeface="Arial" pitchFamily="34" charset="0"/>
              <a:buChar char="•"/>
              <a:defRPr/>
            </a:pPr>
            <a:r>
              <a:rPr lang="en-US" u="sng" dirty="0" smtClean="0">
                <a:hlinkClick r:id="rId13"/>
              </a:rPr>
              <a:t>http://s10.rimg.info/97752df96b599b7431ed3db358b9f24a.gif</a:t>
            </a:r>
            <a:endParaRPr lang="ru-RU" dirty="0" smtClean="0"/>
          </a:p>
          <a:p>
            <a:pPr fontAlgn="auto">
              <a:spcAft>
                <a:spcPts val="0"/>
              </a:spcAft>
              <a:buFont typeface="Arial" pitchFamily="34" charset="0"/>
              <a:buChar char="•"/>
              <a:defRPr/>
            </a:pPr>
            <a:r>
              <a:rPr lang="en-US" dirty="0" smtClean="0">
                <a:hlinkClick r:id="rId14"/>
              </a:rPr>
              <a:t>http://900igr.net/datai/literatura/Kutuzov/0018-024-Final-romana-i-vojny-dlja-Kutuzova.jpg</a:t>
            </a:r>
            <a:endParaRPr lang="en-US" dirty="0" smtClean="0"/>
          </a:p>
          <a:p>
            <a:pPr fontAlgn="auto">
              <a:spcAft>
                <a:spcPts val="0"/>
              </a:spcAft>
              <a:buFont typeface="Arial" pitchFamily="34" charset="0"/>
              <a:buChar char="•"/>
              <a:defRPr/>
            </a:pPr>
            <a:r>
              <a:rPr lang="en-US" dirty="0" smtClean="0">
                <a:hlinkClick r:id="rId15"/>
              </a:rPr>
              <a:t>http://gameplay.pl/galeria/ilustracja/70_57265289.jpg</a:t>
            </a:r>
            <a:endParaRPr lang="en-US" dirty="0" smtClean="0"/>
          </a:p>
          <a:p>
            <a:pPr fontAlgn="auto">
              <a:spcAft>
                <a:spcPts val="0"/>
              </a:spcAft>
              <a:buFont typeface="Arial" pitchFamily="34" charset="0"/>
              <a:buChar char="•"/>
              <a:defRPr/>
            </a:pP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Grp="1" noChangeAspect="1" noChangeArrowheads="1"/>
          </p:cNvPicPr>
          <p:nvPr>
            <p:ph sz="half" idx="1"/>
          </p:nvPr>
        </p:nvPicPr>
        <p:blipFill>
          <a:blip r:embed="rId2" cstate="print"/>
          <a:srcRect/>
          <a:stretch>
            <a:fillRect/>
          </a:stretch>
        </p:blipFill>
        <p:spPr bwMode="auto">
          <a:xfrm>
            <a:off x="395536" y="1628800"/>
            <a:ext cx="8219002" cy="4608512"/>
          </a:xfrm>
          <a:prstGeom prst="rect">
            <a:avLst/>
          </a:prstGeom>
          <a:ln>
            <a:noFill/>
          </a:ln>
          <a:effectLst>
            <a:softEdge rad="112500"/>
          </a:effectLst>
        </p:spPr>
      </p:pic>
      <p:sp>
        <p:nvSpPr>
          <p:cNvPr id="2" name="Заголовок 1"/>
          <p:cNvSpPr>
            <a:spLocks noGrp="1"/>
          </p:cNvSpPr>
          <p:nvPr>
            <p:ph type="title"/>
          </p:nvPr>
        </p:nvSpPr>
        <p:spPr/>
        <p:txBody>
          <a:bodyPr/>
          <a:lstStyle/>
          <a:p>
            <a:r>
              <a:rPr lang="en-US" b="1" dirty="0" smtClean="0">
                <a:effectLst>
                  <a:outerShdw blurRad="38100" dist="38100" dir="2700000" algn="tl">
                    <a:srgbClr val="000000">
                      <a:alpha val="43137"/>
                    </a:srgbClr>
                  </a:outerShdw>
                </a:effectLst>
              </a:rPr>
              <a:t>Objectives:</a:t>
            </a:r>
            <a:endParaRPr lang="ru-RU" b="1" dirty="0">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a:xfrm>
            <a:off x="2123728" y="2420888"/>
            <a:ext cx="5184576" cy="3096344"/>
          </a:xfrm>
          <a:solidFill>
            <a:schemeClr val="bg1">
              <a:alpha val="56000"/>
            </a:schemeClr>
          </a:solidFill>
          <a:effectLst>
            <a:softEdge rad="127000"/>
          </a:effectLst>
        </p:spPr>
        <p:txBody>
          <a:bodyPr>
            <a:noAutofit/>
          </a:bodyPr>
          <a:lstStyle/>
          <a:p>
            <a:r>
              <a:rPr lang="en-US" sz="3200" b="1" i="1" dirty="0" smtClean="0">
                <a:effectLst>
                  <a:glow rad="63500">
                    <a:schemeClr val="accent6">
                      <a:satMod val="175000"/>
                      <a:alpha val="40000"/>
                    </a:schemeClr>
                  </a:glow>
                </a:effectLst>
              </a:rPr>
              <a:t>to sum up our knowledge about the Battle of Borodino</a:t>
            </a:r>
            <a:endParaRPr lang="ru-RU" sz="3200" b="1" i="1" dirty="0" smtClean="0">
              <a:effectLst>
                <a:glow rad="63500">
                  <a:schemeClr val="accent6">
                    <a:satMod val="175000"/>
                    <a:alpha val="40000"/>
                  </a:schemeClr>
                </a:glow>
              </a:effectLst>
            </a:endParaRPr>
          </a:p>
          <a:p>
            <a:r>
              <a:rPr lang="en-US" sz="3200" b="1" i="1" dirty="0" smtClean="0">
                <a:effectLst>
                  <a:glow rad="63500">
                    <a:schemeClr val="accent6">
                      <a:satMod val="175000"/>
                      <a:alpha val="40000"/>
                    </a:schemeClr>
                  </a:glow>
                </a:effectLst>
              </a:rPr>
              <a:t>to </a:t>
            </a:r>
            <a:r>
              <a:rPr lang="en-US" sz="3200" b="1" i="1" dirty="0">
                <a:effectLst>
                  <a:glow rad="63500">
                    <a:schemeClr val="accent6">
                      <a:satMod val="175000"/>
                      <a:alpha val="40000"/>
                    </a:schemeClr>
                  </a:glow>
                </a:effectLst>
              </a:rPr>
              <a:t>discuss its significance in the history of our </a:t>
            </a:r>
            <a:r>
              <a:rPr lang="en-US" sz="3200" b="1" i="1" dirty="0" smtClean="0">
                <a:effectLst>
                  <a:glow rad="63500">
                    <a:schemeClr val="accent6">
                      <a:satMod val="175000"/>
                      <a:alpha val="40000"/>
                    </a:schemeClr>
                  </a:glow>
                </a:effectLst>
              </a:rPr>
              <a:t>country</a:t>
            </a:r>
            <a:endParaRPr lang="ru-RU" sz="3200" dirty="0">
              <a:effectLst>
                <a:glow rad="63500">
                  <a:schemeClr val="accent6">
                    <a:satMod val="175000"/>
                    <a:alpha val="40000"/>
                  </a:schemeClr>
                </a:glow>
              </a:effectLst>
            </a:endParaRPr>
          </a:p>
          <a:p>
            <a:pPr>
              <a:buNone/>
            </a:pPr>
            <a:endParaRPr lang="ru-RU" sz="3200" dirty="0">
              <a:effectLst>
                <a:glow rad="63500">
                  <a:schemeClr val="accent6">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4">
                                            <p:bg/>
                                          </p:spTgt>
                                        </p:tgtEl>
                                      </p:cBhvr>
                                    </p:animEffect>
                                    <p:set>
                                      <p:cBhvr>
                                        <p:cTn id="7" dur="1" fill="hold">
                                          <p:stCondLst>
                                            <p:cond delay="1999"/>
                                          </p:stCondLst>
                                        </p:cTn>
                                        <p:tgtEl>
                                          <p:spTgt spid="4">
                                            <p:bg/>
                                          </p:spTgt>
                                        </p:tgtEl>
                                        <p:attrNameLst>
                                          <p:attrName>style.visibility</p:attrName>
                                        </p:attrNameLst>
                                      </p:cBhvr>
                                      <p:to>
                                        <p:strVal val="hidden"/>
                                      </p:to>
                                    </p:set>
                                  </p:childTnLst>
                                </p:cTn>
                              </p:par>
                            </p:childTnLst>
                          </p:cTn>
                        </p:par>
                        <p:par>
                          <p:cTn id="8" fill="hold">
                            <p:stCondLst>
                              <p:cond delay="2000"/>
                            </p:stCondLst>
                            <p:childTnLst>
                              <p:par>
                                <p:cTn id="9" presetID="10" presetClass="exit" presetSubtype="0" fill="hold" grpId="0" nodeType="afterEffect">
                                  <p:stCondLst>
                                    <p:cond delay="0"/>
                                  </p:stCondLst>
                                  <p:childTnLst>
                                    <p:animEffect transition="out" filter="fade">
                                      <p:cBhvr>
                                        <p:cTn id="10" dur="2000"/>
                                        <p:tgtEl>
                                          <p:spTgt spid="4">
                                            <p:txEl>
                                              <p:pRg st="0" end="0"/>
                                            </p:txEl>
                                          </p:spTgt>
                                        </p:tgtEl>
                                      </p:cBhvr>
                                    </p:animEffect>
                                    <p:set>
                                      <p:cBhvr>
                                        <p:cTn id="11" dur="1" fill="hold">
                                          <p:stCondLst>
                                            <p:cond delay="1999"/>
                                          </p:stCondLst>
                                        </p:cTn>
                                        <p:tgtEl>
                                          <p:spTgt spid="4">
                                            <p:txEl>
                                              <p:pRg st="0" end="0"/>
                                            </p:txEl>
                                          </p:spTgt>
                                        </p:tgtEl>
                                        <p:attrNameLst>
                                          <p:attrName>style.visibility</p:attrName>
                                        </p:attrNameLst>
                                      </p:cBhvr>
                                      <p:to>
                                        <p:strVal val="hidden"/>
                                      </p:to>
                                    </p:set>
                                  </p:childTnLst>
                                </p:cTn>
                              </p:par>
                            </p:childTnLst>
                          </p:cTn>
                        </p:par>
                        <p:par>
                          <p:cTn id="12" fill="hold">
                            <p:stCondLst>
                              <p:cond delay="4000"/>
                            </p:stCondLst>
                            <p:childTnLst>
                              <p:par>
                                <p:cTn id="13" presetID="10" presetClass="exit" presetSubtype="0" fill="hold" grpId="0" nodeType="afterEffect">
                                  <p:stCondLst>
                                    <p:cond delay="0"/>
                                  </p:stCondLst>
                                  <p:childTnLst>
                                    <p:animEffect transition="out" filter="fade">
                                      <p:cBhvr>
                                        <p:cTn id="14" dur="2000"/>
                                        <p:tgtEl>
                                          <p:spTgt spid="4">
                                            <p:txEl>
                                              <p:pRg st="1" end="1"/>
                                            </p:txEl>
                                          </p:spTgt>
                                        </p:tgtEl>
                                      </p:cBhvr>
                                    </p:animEffect>
                                    <p:set>
                                      <p:cBhvr>
                                        <p:cTn id="15" dur="1" fill="hold">
                                          <p:stCondLst>
                                            <p:cond delay="1999"/>
                                          </p:stCondLst>
                                        </p:cTn>
                                        <p:tgtEl>
                                          <p:spTgt spid="4">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648072"/>
          </a:xfrm>
        </p:spPr>
        <p:txBody>
          <a:bodyPr>
            <a:normAutofit fontScale="90000"/>
          </a:bodyPr>
          <a:lstStyle/>
          <a:p>
            <a:r>
              <a:rPr lang="en-US" sz="3600" b="1" dirty="0"/>
              <a:t>1.</a:t>
            </a:r>
            <a:r>
              <a:rPr lang="en-US" b="1" dirty="0"/>
              <a:t> </a:t>
            </a:r>
            <a:r>
              <a:rPr lang="en-US" sz="3600" b="1" dirty="0"/>
              <a:t>When did the French Army invade Russia</a:t>
            </a:r>
            <a:r>
              <a:rPr lang="en-US" sz="3600" b="1" dirty="0" smtClean="0"/>
              <a:t>?</a:t>
            </a:r>
            <a:endParaRPr lang="ru-RU"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dirty="0"/>
              <a:t>а</a:t>
            </a:r>
            <a:r>
              <a:rPr lang="en-US" sz="3200" b="1" dirty="0"/>
              <a:t>) May 9, </a:t>
            </a:r>
            <a:r>
              <a:rPr lang="en-US" sz="3200" b="1" dirty="0" smtClean="0"/>
              <a:t>1812</a:t>
            </a:r>
            <a:endParaRPr lang="ru-RU" sz="3200" b="1" dirty="0" smtClean="0"/>
          </a:p>
          <a:p>
            <a:pPr>
              <a:buNone/>
            </a:pPr>
            <a:r>
              <a:rPr lang="en-US" sz="3200" b="1" dirty="0" smtClean="0"/>
              <a:t>b</a:t>
            </a:r>
            <a:r>
              <a:rPr lang="en-US" sz="3200" b="1" dirty="0"/>
              <a:t>) June 12, </a:t>
            </a:r>
            <a:r>
              <a:rPr lang="en-US" sz="3200" b="1" dirty="0" smtClean="0"/>
              <a:t>1812</a:t>
            </a:r>
            <a:endParaRPr lang="ru-RU" sz="3200" b="1" dirty="0" smtClean="0"/>
          </a:p>
          <a:p>
            <a:pPr>
              <a:buNone/>
            </a:pPr>
            <a:r>
              <a:rPr lang="en-US" sz="3200" b="1" dirty="0" smtClean="0"/>
              <a:t>c</a:t>
            </a:r>
            <a:r>
              <a:rPr lang="en-US" sz="3200" b="1" dirty="0"/>
              <a:t>) June 22, </a:t>
            </a:r>
            <a:r>
              <a:rPr lang="en-US" sz="3200" b="1" dirty="0" smtClean="0"/>
              <a:t>1812</a:t>
            </a:r>
            <a:endParaRPr lang="ru-RU" sz="3200" b="1" dirty="0" smtClean="0"/>
          </a:p>
          <a:p>
            <a:pPr>
              <a:buNone/>
            </a:pPr>
            <a:r>
              <a:rPr lang="en-US" sz="3200" b="1" dirty="0" smtClean="0"/>
              <a:t>d</a:t>
            </a:r>
            <a:r>
              <a:rPr lang="en-US" sz="3200" b="1" dirty="0"/>
              <a:t>) November 7, </a:t>
            </a:r>
            <a:r>
              <a:rPr lang="en-US" sz="3200" b="1" dirty="0" smtClean="0"/>
              <a:t>1812</a:t>
            </a:r>
            <a:endParaRPr lang="ru-RU" sz="3200" dirty="0"/>
          </a:p>
        </p:txBody>
      </p:sp>
      <p:pic>
        <p:nvPicPr>
          <p:cNvPr id="1026" name="Picture 2"/>
          <p:cNvPicPr>
            <a:picLocks noGrp="1" noChangeAspect="1" noChangeArrowheads="1"/>
          </p:cNvPicPr>
          <p:nvPr>
            <p:ph sz="half" idx="1"/>
          </p:nvPr>
        </p:nvPicPr>
        <p:blipFill>
          <a:blip r:embed="rId2" cstate="print"/>
          <a:srcRect/>
          <a:stretch>
            <a:fillRect/>
          </a:stretch>
        </p:blipFill>
        <p:spPr bwMode="auto">
          <a:xfrm>
            <a:off x="323528" y="1916832"/>
            <a:ext cx="4273519" cy="28083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648072"/>
          </a:xfrm>
        </p:spPr>
        <p:txBody>
          <a:bodyPr>
            <a:normAutofit fontScale="90000"/>
          </a:bodyPr>
          <a:lstStyle/>
          <a:p>
            <a:r>
              <a:rPr lang="en-US" sz="3600" b="1" dirty="0"/>
              <a:t>1.</a:t>
            </a:r>
            <a:r>
              <a:rPr lang="en-US" b="1" dirty="0"/>
              <a:t> </a:t>
            </a:r>
            <a:r>
              <a:rPr lang="en-US" sz="3600" b="1" dirty="0"/>
              <a:t>When did the French Army invade Russia</a:t>
            </a:r>
            <a:r>
              <a:rPr lang="en-US" sz="3600" b="1" dirty="0" smtClean="0"/>
              <a:t>?</a:t>
            </a:r>
            <a:endParaRPr lang="ru-RU" dirty="0"/>
          </a:p>
        </p:txBody>
      </p:sp>
      <p:sp>
        <p:nvSpPr>
          <p:cNvPr id="6" name="Содержимое 5"/>
          <p:cNvSpPr>
            <a:spLocks noGrp="1"/>
          </p:cNvSpPr>
          <p:nvPr>
            <p:ph sz="half" idx="2"/>
          </p:nvPr>
        </p:nvSpPr>
        <p:spPr>
          <a:xfrm>
            <a:off x="4860032" y="1916833"/>
            <a:ext cx="3826768" cy="2664296"/>
          </a:xfrm>
        </p:spPr>
        <p:txBody>
          <a:bodyPr>
            <a:noAutofit/>
          </a:bodyPr>
          <a:lstStyle/>
          <a:p>
            <a:pPr>
              <a:buNone/>
            </a:pPr>
            <a:r>
              <a:rPr lang="ru-RU" sz="3200" b="1" dirty="0"/>
              <a:t>а</a:t>
            </a:r>
            <a:r>
              <a:rPr lang="en-US" sz="3200" b="1" dirty="0"/>
              <a:t>) May 9, </a:t>
            </a:r>
            <a:r>
              <a:rPr lang="en-US" sz="3200" b="1" dirty="0" smtClean="0"/>
              <a:t>1812</a:t>
            </a:r>
            <a:endParaRPr lang="ru-RU" sz="3200" b="1" dirty="0" smtClean="0"/>
          </a:p>
          <a:p>
            <a:pPr>
              <a:buNone/>
            </a:pPr>
            <a:r>
              <a:rPr lang="en-US" sz="3200" b="1" u="sng" dirty="0" smtClean="0"/>
              <a:t>b</a:t>
            </a:r>
            <a:r>
              <a:rPr lang="en-US" sz="3200" b="1" u="sng" dirty="0"/>
              <a:t>) June 12, </a:t>
            </a:r>
            <a:r>
              <a:rPr lang="en-US" sz="3200" b="1" u="sng" dirty="0" smtClean="0"/>
              <a:t>1812</a:t>
            </a:r>
            <a:endParaRPr lang="ru-RU" sz="3200" b="1" u="sng" dirty="0" smtClean="0"/>
          </a:p>
          <a:p>
            <a:pPr>
              <a:buNone/>
            </a:pPr>
            <a:r>
              <a:rPr lang="en-US" sz="3200" b="1" dirty="0" smtClean="0"/>
              <a:t>c</a:t>
            </a:r>
            <a:r>
              <a:rPr lang="en-US" sz="3200" b="1" dirty="0"/>
              <a:t>) June 22, </a:t>
            </a:r>
            <a:r>
              <a:rPr lang="en-US" sz="3200" b="1" dirty="0" smtClean="0"/>
              <a:t>1812</a:t>
            </a:r>
            <a:endParaRPr lang="ru-RU" sz="3200" b="1" dirty="0" smtClean="0"/>
          </a:p>
          <a:p>
            <a:pPr>
              <a:buNone/>
            </a:pPr>
            <a:r>
              <a:rPr lang="en-US" sz="3200" b="1" dirty="0" smtClean="0"/>
              <a:t>d</a:t>
            </a:r>
            <a:r>
              <a:rPr lang="en-US" sz="3200" b="1" dirty="0"/>
              <a:t>) November 7, </a:t>
            </a:r>
            <a:r>
              <a:rPr lang="en-US" sz="3200" b="1" dirty="0" smtClean="0"/>
              <a:t>1812</a:t>
            </a:r>
            <a:endParaRPr lang="ru-RU" sz="3200" dirty="0"/>
          </a:p>
        </p:txBody>
      </p:sp>
      <p:pic>
        <p:nvPicPr>
          <p:cNvPr id="1026" name="Picture 2"/>
          <p:cNvPicPr>
            <a:picLocks noGrp="1" noChangeAspect="1" noChangeArrowheads="1"/>
          </p:cNvPicPr>
          <p:nvPr>
            <p:ph sz="half" idx="1"/>
          </p:nvPr>
        </p:nvPicPr>
        <p:blipFill>
          <a:blip r:embed="rId2" cstate="print"/>
          <a:srcRect/>
          <a:stretch>
            <a:fillRect/>
          </a:stretch>
        </p:blipFill>
        <p:spPr bwMode="auto">
          <a:xfrm>
            <a:off x="323528" y="1916832"/>
            <a:ext cx="4273519" cy="28083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Прямоугольник 6"/>
          <p:cNvSpPr/>
          <p:nvPr/>
        </p:nvSpPr>
        <p:spPr>
          <a:xfrm>
            <a:off x="4355976" y="4869160"/>
            <a:ext cx="4248472" cy="584775"/>
          </a:xfrm>
          <a:prstGeom prst="rect">
            <a:avLst/>
          </a:prstGeom>
        </p:spPr>
        <p:txBody>
          <a:bodyPr wrap="square">
            <a:spAutoFit/>
          </a:bodyPr>
          <a:lstStyle/>
          <a:p>
            <a:r>
              <a:rPr lang="en-US" sz="3200" b="1" i="1" u="sng" dirty="0" smtClean="0"/>
              <a:t>(or June 24 of Old Style)</a:t>
            </a:r>
            <a:endParaRPr lang="ru-RU" sz="3200"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936104"/>
          </a:xfrm>
        </p:spPr>
        <p:txBody>
          <a:bodyPr>
            <a:normAutofit fontScale="90000"/>
          </a:bodyPr>
          <a:lstStyle/>
          <a:p>
            <a:r>
              <a:rPr lang="ru-RU" sz="3600" b="1" dirty="0"/>
              <a:t>2. </a:t>
            </a:r>
            <a:r>
              <a:rPr lang="en-US" sz="3600" b="1" dirty="0"/>
              <a:t>What emperor ruled Russia during the War of 1812?</a:t>
            </a:r>
            <a:endParaRPr lang="ru-RU" sz="3600" b="1" dirty="0"/>
          </a:p>
        </p:txBody>
      </p:sp>
      <p:sp>
        <p:nvSpPr>
          <p:cNvPr id="6" name="Содержимое 5"/>
          <p:cNvSpPr>
            <a:spLocks noGrp="1"/>
          </p:cNvSpPr>
          <p:nvPr>
            <p:ph sz="half" idx="2"/>
          </p:nvPr>
        </p:nvSpPr>
        <p:spPr>
          <a:xfrm>
            <a:off x="4648200" y="1916833"/>
            <a:ext cx="4038600" cy="2664296"/>
          </a:xfrm>
        </p:spPr>
        <p:txBody>
          <a:bodyPr>
            <a:noAutofit/>
          </a:bodyPr>
          <a:lstStyle/>
          <a:p>
            <a:pPr>
              <a:buNone/>
            </a:pPr>
            <a:r>
              <a:rPr lang="ru-RU" sz="3200" b="1" dirty="0"/>
              <a:t>а</a:t>
            </a:r>
            <a:r>
              <a:rPr lang="en-US" sz="3200" b="1" dirty="0"/>
              <a:t>) Peter </a:t>
            </a:r>
            <a:r>
              <a:rPr lang="en-US" sz="3200" b="1" dirty="0" smtClean="0"/>
              <a:t>I</a:t>
            </a:r>
            <a:endParaRPr lang="ru-RU" sz="3200" b="1" dirty="0" smtClean="0"/>
          </a:p>
          <a:p>
            <a:pPr>
              <a:buNone/>
            </a:pPr>
            <a:r>
              <a:rPr lang="en-US" sz="3200" b="1" dirty="0" smtClean="0"/>
              <a:t>b</a:t>
            </a:r>
            <a:r>
              <a:rPr lang="en-US" sz="3200" b="1" dirty="0"/>
              <a:t>) Paul </a:t>
            </a:r>
            <a:r>
              <a:rPr lang="en-US" sz="3200" b="1" dirty="0" smtClean="0"/>
              <a:t>I</a:t>
            </a:r>
            <a:endParaRPr lang="ru-RU" sz="3200" b="1" dirty="0" smtClean="0"/>
          </a:p>
          <a:p>
            <a:pPr>
              <a:buNone/>
            </a:pPr>
            <a:r>
              <a:rPr lang="en-US" sz="3200" b="1" dirty="0" smtClean="0"/>
              <a:t>c</a:t>
            </a:r>
            <a:r>
              <a:rPr lang="en-US" sz="3200" b="1" dirty="0"/>
              <a:t>) Alexander </a:t>
            </a:r>
            <a:r>
              <a:rPr lang="en-US" sz="3200" b="1" dirty="0" smtClean="0"/>
              <a:t>I</a:t>
            </a:r>
            <a:endParaRPr lang="ru-RU" sz="3200" b="1" dirty="0" smtClean="0"/>
          </a:p>
          <a:p>
            <a:pPr>
              <a:buNone/>
            </a:pPr>
            <a:r>
              <a:rPr lang="en-US" sz="3200" b="1" dirty="0" smtClean="0"/>
              <a:t>d</a:t>
            </a:r>
            <a:r>
              <a:rPr lang="en-US" sz="3200" b="1" dirty="0"/>
              <a:t>) Nicolas I.</a:t>
            </a:r>
            <a:br>
              <a:rPr lang="en-US" sz="3200" b="1" dirty="0"/>
            </a:br>
            <a:endParaRPr lang="ru-RU" sz="3200" dirty="0"/>
          </a:p>
        </p:txBody>
      </p:sp>
      <p:pic>
        <p:nvPicPr>
          <p:cNvPr id="2050" name="Picture 2"/>
          <p:cNvPicPr>
            <a:picLocks noGrp="1" noChangeAspect="1" noChangeArrowheads="1"/>
          </p:cNvPicPr>
          <p:nvPr>
            <p:ph sz="half" idx="1"/>
          </p:nvPr>
        </p:nvPicPr>
        <p:blipFill>
          <a:blip r:embed="rId2" cstate="print"/>
          <a:srcRect/>
          <a:stretch>
            <a:fillRect/>
          </a:stretch>
        </p:blipFill>
        <p:spPr bwMode="auto">
          <a:xfrm>
            <a:off x="755576" y="1556792"/>
            <a:ext cx="2810467" cy="37061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936104"/>
          </a:xfrm>
        </p:spPr>
        <p:txBody>
          <a:bodyPr>
            <a:normAutofit fontScale="90000"/>
          </a:bodyPr>
          <a:lstStyle/>
          <a:p>
            <a:r>
              <a:rPr lang="ru-RU" sz="3600" b="1" dirty="0"/>
              <a:t>2. </a:t>
            </a:r>
            <a:r>
              <a:rPr lang="en-US" sz="3600" b="1" dirty="0"/>
              <a:t>What emperor ruled Russia during the War of 1812?</a:t>
            </a:r>
            <a:endParaRPr lang="ru-RU" sz="3600" b="1" dirty="0"/>
          </a:p>
        </p:txBody>
      </p:sp>
      <p:sp>
        <p:nvSpPr>
          <p:cNvPr id="6" name="Содержимое 5"/>
          <p:cNvSpPr>
            <a:spLocks noGrp="1"/>
          </p:cNvSpPr>
          <p:nvPr>
            <p:ph sz="half" idx="2"/>
          </p:nvPr>
        </p:nvSpPr>
        <p:spPr>
          <a:xfrm>
            <a:off x="4648200" y="1916833"/>
            <a:ext cx="4038600" cy="2664296"/>
          </a:xfrm>
        </p:spPr>
        <p:txBody>
          <a:bodyPr>
            <a:noAutofit/>
          </a:bodyPr>
          <a:lstStyle/>
          <a:p>
            <a:pPr>
              <a:buNone/>
            </a:pPr>
            <a:r>
              <a:rPr lang="ru-RU" sz="3200" b="1" dirty="0"/>
              <a:t>а</a:t>
            </a:r>
            <a:r>
              <a:rPr lang="en-US" sz="3200" b="1" dirty="0"/>
              <a:t>) Peter </a:t>
            </a:r>
            <a:r>
              <a:rPr lang="en-US" sz="3200" b="1" dirty="0" smtClean="0"/>
              <a:t>I</a:t>
            </a:r>
            <a:endParaRPr lang="ru-RU" sz="3200" b="1" dirty="0" smtClean="0"/>
          </a:p>
          <a:p>
            <a:pPr>
              <a:buNone/>
            </a:pPr>
            <a:r>
              <a:rPr lang="en-US" sz="3200" b="1" dirty="0" smtClean="0"/>
              <a:t>b</a:t>
            </a:r>
            <a:r>
              <a:rPr lang="en-US" sz="3200" b="1" dirty="0"/>
              <a:t>) Paul </a:t>
            </a:r>
            <a:r>
              <a:rPr lang="en-US" sz="3200" b="1" dirty="0" smtClean="0"/>
              <a:t>I</a:t>
            </a:r>
            <a:endParaRPr lang="ru-RU" sz="3200" b="1" dirty="0" smtClean="0"/>
          </a:p>
          <a:p>
            <a:pPr>
              <a:buNone/>
            </a:pPr>
            <a:r>
              <a:rPr lang="en-US" sz="3200" b="1" u="sng" dirty="0" smtClean="0"/>
              <a:t>c</a:t>
            </a:r>
            <a:r>
              <a:rPr lang="en-US" sz="3200" b="1" u="sng" dirty="0"/>
              <a:t>) Alexander </a:t>
            </a:r>
            <a:r>
              <a:rPr lang="en-US" sz="3200" b="1" u="sng" dirty="0" smtClean="0"/>
              <a:t>I</a:t>
            </a:r>
            <a:endParaRPr lang="ru-RU" sz="3200" b="1" u="sng" dirty="0" smtClean="0"/>
          </a:p>
          <a:p>
            <a:pPr>
              <a:buNone/>
            </a:pPr>
            <a:r>
              <a:rPr lang="en-US" sz="3200" b="1" dirty="0" smtClean="0"/>
              <a:t>d</a:t>
            </a:r>
            <a:r>
              <a:rPr lang="en-US" sz="3200" b="1" dirty="0"/>
              <a:t>) Nicolas I.</a:t>
            </a:r>
            <a:br>
              <a:rPr lang="en-US" sz="3200" b="1" dirty="0"/>
            </a:br>
            <a:endParaRPr lang="ru-RU" sz="3200" dirty="0"/>
          </a:p>
        </p:txBody>
      </p:sp>
      <p:pic>
        <p:nvPicPr>
          <p:cNvPr id="2050" name="Picture 2"/>
          <p:cNvPicPr>
            <a:picLocks noGrp="1" noChangeAspect="1" noChangeArrowheads="1"/>
          </p:cNvPicPr>
          <p:nvPr>
            <p:ph sz="half" idx="1"/>
          </p:nvPr>
        </p:nvPicPr>
        <p:blipFill>
          <a:blip r:embed="rId2" cstate="print"/>
          <a:srcRect/>
          <a:stretch>
            <a:fillRect/>
          </a:stretch>
        </p:blipFill>
        <p:spPr bwMode="auto">
          <a:xfrm>
            <a:off x="755576" y="1556792"/>
            <a:ext cx="2810467" cy="37061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60648"/>
            <a:ext cx="8229600" cy="1008112"/>
          </a:xfrm>
        </p:spPr>
        <p:txBody>
          <a:bodyPr>
            <a:normAutofit fontScale="90000"/>
          </a:bodyPr>
          <a:lstStyle/>
          <a:p>
            <a:r>
              <a:rPr lang="en-US" sz="3600" b="1" dirty="0"/>
              <a:t>3.Who was the commander-in-chief of the Russian army in the Battle of Borodino?</a:t>
            </a:r>
            <a:r>
              <a:rPr lang="en-US" sz="3200" b="1" dirty="0"/>
              <a:t/>
            </a:r>
            <a:br>
              <a:rPr lang="en-US" sz="3200" b="1" dirty="0"/>
            </a:br>
            <a:endParaRPr lang="ru-RU" sz="3600" b="1" dirty="0"/>
          </a:p>
        </p:txBody>
      </p:sp>
      <p:sp>
        <p:nvSpPr>
          <p:cNvPr id="6" name="Содержимое 5"/>
          <p:cNvSpPr>
            <a:spLocks noGrp="1"/>
          </p:cNvSpPr>
          <p:nvPr>
            <p:ph sz="half" idx="2"/>
          </p:nvPr>
        </p:nvSpPr>
        <p:spPr>
          <a:xfrm>
            <a:off x="4648200" y="1916833"/>
            <a:ext cx="4038600" cy="2664296"/>
          </a:xfrm>
        </p:spPr>
        <p:txBody>
          <a:bodyPr>
            <a:noAutofit/>
          </a:bodyPr>
          <a:lstStyle/>
          <a:p>
            <a:pPr>
              <a:buNone/>
            </a:pPr>
            <a:r>
              <a:rPr lang="ru-RU" sz="3200" b="1" dirty="0"/>
              <a:t>а</a:t>
            </a:r>
            <a:r>
              <a:rPr lang="en-US" sz="3200" b="1" dirty="0"/>
              <a:t>) </a:t>
            </a:r>
            <a:r>
              <a:rPr lang="en-US" sz="3200" b="1" dirty="0" err="1" smtClean="0"/>
              <a:t>Ermolov</a:t>
            </a:r>
            <a:endParaRPr lang="ru-RU" sz="3200" b="1" dirty="0" smtClean="0"/>
          </a:p>
          <a:p>
            <a:pPr>
              <a:buNone/>
            </a:pPr>
            <a:r>
              <a:rPr lang="en-US" sz="3200" b="1" dirty="0" smtClean="0"/>
              <a:t>b</a:t>
            </a:r>
            <a:r>
              <a:rPr lang="en-US" sz="3200" b="1" dirty="0"/>
              <a:t>) </a:t>
            </a:r>
            <a:r>
              <a:rPr lang="en-US" sz="3200" b="1" dirty="0" err="1" smtClean="0"/>
              <a:t>Bagration</a:t>
            </a:r>
            <a:endParaRPr lang="ru-RU" sz="3200" b="1" dirty="0" smtClean="0"/>
          </a:p>
          <a:p>
            <a:pPr>
              <a:buNone/>
            </a:pPr>
            <a:r>
              <a:rPr lang="en-US" sz="3200" b="1" dirty="0" smtClean="0"/>
              <a:t>c</a:t>
            </a:r>
            <a:r>
              <a:rPr lang="en-US" sz="3200" b="1" dirty="0"/>
              <a:t>) </a:t>
            </a:r>
            <a:r>
              <a:rPr lang="en-US" sz="3200" b="1" dirty="0" smtClean="0"/>
              <a:t>Kutuzov</a:t>
            </a:r>
            <a:endParaRPr lang="ru-RU" sz="3200" b="1" dirty="0" smtClean="0"/>
          </a:p>
          <a:p>
            <a:pPr>
              <a:buNone/>
            </a:pPr>
            <a:r>
              <a:rPr lang="en-US" sz="3200" b="1" dirty="0" smtClean="0"/>
              <a:t>d</a:t>
            </a:r>
            <a:r>
              <a:rPr lang="en-US" sz="3200" b="1" dirty="0"/>
              <a:t>) </a:t>
            </a:r>
            <a:r>
              <a:rPr lang="en-US" sz="3200" b="1" dirty="0" smtClean="0"/>
              <a:t>Barclay</a:t>
            </a:r>
            <a:r>
              <a:rPr lang="ru-RU" sz="3200" b="1" dirty="0" smtClean="0"/>
              <a:t> </a:t>
            </a:r>
            <a:r>
              <a:rPr lang="en-US" sz="3200" b="1" dirty="0" smtClean="0"/>
              <a:t>de </a:t>
            </a:r>
            <a:r>
              <a:rPr lang="en-US" sz="3200" b="1" dirty="0" err="1" smtClean="0"/>
              <a:t>Tolly</a:t>
            </a:r>
            <a:endParaRPr lang="ru-RU" sz="3200" dirty="0"/>
          </a:p>
        </p:txBody>
      </p:sp>
      <p:pic>
        <p:nvPicPr>
          <p:cNvPr id="3074" name="Picture 2"/>
          <p:cNvPicPr>
            <a:picLocks noGrp="1" noChangeAspect="1" noChangeArrowheads="1"/>
          </p:cNvPicPr>
          <p:nvPr>
            <p:ph sz="half" idx="1"/>
          </p:nvPr>
        </p:nvPicPr>
        <p:blipFill>
          <a:blip r:embed="rId2" cstate="print"/>
          <a:srcRect/>
          <a:stretch>
            <a:fillRect/>
          </a:stretch>
        </p:blipFill>
        <p:spPr bwMode="auto">
          <a:xfrm>
            <a:off x="879645" y="1557338"/>
            <a:ext cx="2561884" cy="37052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202</TotalTime>
  <Words>888</Words>
  <Application>Microsoft Office PowerPoint</Application>
  <PresentationFormat>Экран (4:3)</PresentationFormat>
  <Paragraphs>174</Paragraphs>
  <Slides>34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34</vt:i4>
      </vt:variant>
    </vt:vector>
  </HeadingPairs>
  <TitlesOfParts>
    <vt:vector size="35" baseType="lpstr">
      <vt:lpstr>Тема Office</vt:lpstr>
      <vt:lpstr>Слайд 1</vt:lpstr>
      <vt:lpstr>Слайд 2</vt:lpstr>
      <vt:lpstr>Слайд 3</vt:lpstr>
      <vt:lpstr>Objectives:</vt:lpstr>
      <vt:lpstr>1. When did the French Army invade Russia?</vt:lpstr>
      <vt:lpstr>1. When did the French Army invade Russia?</vt:lpstr>
      <vt:lpstr>2. What emperor ruled Russia during the War of 1812?</vt:lpstr>
      <vt:lpstr>2. What emperor ruled Russia during the War of 1812?</vt:lpstr>
      <vt:lpstr>3.Who was the commander-in-chief of the Russian army in the Battle of Borodino? </vt:lpstr>
      <vt:lpstr>3.Who was the commander-in-chief of the Russian army in the Battle of Borodino? </vt:lpstr>
      <vt:lpstr>4. How far is the village of Borodino from Moscow? </vt:lpstr>
      <vt:lpstr>4. How far is the village of Borodino from Moscow? </vt:lpstr>
      <vt:lpstr>5. How many people did the Russian army have in the Borodino Battle?  </vt:lpstr>
      <vt:lpstr>5. How many people did the Russian army have in the Borodino Battle?  </vt:lpstr>
      <vt:lpstr>6. When was the Battle of Borodino?  </vt:lpstr>
      <vt:lpstr>6. When was the Battle of Borodino?  </vt:lpstr>
      <vt:lpstr>7.Which of the Russian generals was mortally wounded in the battle of Borodino?</vt:lpstr>
      <vt:lpstr>7.Which of the Russian generals was mortally wounded in the battle of Borodino?</vt:lpstr>
      <vt:lpstr>8. The battle of Borodino is considered to be the … of the 19th century</vt:lpstr>
      <vt:lpstr>8. The battle of Borodino is considered to be the … of the 19th century</vt:lpstr>
      <vt:lpstr>9. In what village did Kutuzov lead a military council after the battle of Borodino, at which he decided to abandon Moscow?</vt:lpstr>
      <vt:lpstr>9. In what village did Kutuzov lead a military council after the battle of Borodino, at which he decided to abandon Moscow?</vt:lpstr>
      <vt:lpstr>10. In what month did the Russian Emperor announce the end of the war of 1812?</vt:lpstr>
      <vt:lpstr>10. In what month did the Russian Emperor announce the end of the war of 1812?</vt:lpstr>
      <vt:lpstr>11. To what anniversary of the Patriotic War of 1812 did Mikhail Lermontov write the poem “Borodino”?</vt:lpstr>
      <vt:lpstr>11. To what anniversary of the Patriotic War of 1812 did Mikhail Lermontov write the poem “Borodino”?</vt:lpstr>
      <vt:lpstr>12. Who won the Borodino battle?</vt:lpstr>
      <vt:lpstr>Слайд 28</vt:lpstr>
      <vt:lpstr>Napoleon Bonaparte</vt:lpstr>
      <vt:lpstr>Mikhail Illarionovich Kutuzov</vt:lpstr>
      <vt:lpstr>Who won the Borodino battle?</vt:lpstr>
      <vt:lpstr>Слайд 32</vt:lpstr>
      <vt:lpstr>Internet resources used for preparing the lesson:</vt:lpstr>
      <vt:lpstr>Illustrations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When did the French Army invade Russia?</dc:title>
  <dc:creator>Катя</dc:creator>
  <cp:lastModifiedBy>Катя</cp:lastModifiedBy>
  <cp:revision>21</cp:revision>
  <dcterms:created xsi:type="dcterms:W3CDTF">2012-08-30T13:20:51Z</dcterms:created>
  <dcterms:modified xsi:type="dcterms:W3CDTF">2012-08-31T13:51:37Z</dcterms:modified>
</cp:coreProperties>
</file>