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56" r:id="rId2"/>
    <p:sldId id="258" r:id="rId3"/>
    <p:sldId id="262" r:id="rId4"/>
    <p:sldId id="263" r:id="rId5"/>
    <p:sldId id="257" r:id="rId6"/>
    <p:sldId id="259" r:id="rId7"/>
    <p:sldId id="260" r:id="rId8"/>
    <p:sldId id="261" r:id="rId9"/>
    <p:sldId id="267" r:id="rId10"/>
    <p:sldId id="268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33" autoAdjust="0"/>
  </p:normalViewPr>
  <p:slideViewPr>
    <p:cSldViewPr>
      <p:cViewPr varScale="1">
        <p:scale>
          <a:sx n="75" d="100"/>
          <a:sy n="75" d="100"/>
        </p:scale>
        <p:origin x="-15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BF0FA-A777-481D-8BDC-D49BEAA0AB4C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F84DC-B707-4FAB-BF40-1A0DF9E57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84DC-B707-4FAB-BF40-1A0DF9E57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.rin.ru/guides_e/6982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lanetadorog.ru/" TargetMode="External"/><Relationship Id="rId5" Type="http://schemas.openxmlformats.org/officeDocument/2006/relationships/hyperlink" Target="http://en.wikipedia.org/wiki/Battle_of_Borodino" TargetMode="External"/><Relationship Id="rId4" Type="http://schemas.openxmlformats.org/officeDocument/2006/relationships/hyperlink" Target="http://www.borodino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THE PATRIOTIC WAR OF 1812.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Ex. 2 Answer the questions</a:t>
            </a:r>
            <a:endParaRPr lang="ru-RU" sz="2800" dirty="0" smtClean="0"/>
          </a:p>
          <a:p>
            <a:r>
              <a:rPr lang="en-US" sz="2800" dirty="0" smtClean="0"/>
              <a:t>1)When and where did the Borodino battle take place?</a:t>
            </a:r>
            <a:endParaRPr lang="ru-RU" sz="2800" dirty="0" smtClean="0"/>
          </a:p>
          <a:p>
            <a:r>
              <a:rPr lang="en-US" sz="2800" dirty="0" smtClean="0"/>
              <a:t>2) Why did Kutuzov choose the Borodino field for the battle?</a:t>
            </a:r>
            <a:endParaRPr lang="ru-RU" sz="2800" dirty="0" smtClean="0"/>
          </a:p>
          <a:p>
            <a:r>
              <a:rPr lang="en-US" sz="2800" dirty="0" smtClean="0"/>
              <a:t>3) They say, the Borodino battle was the bloodiest of that time. Prove it.</a:t>
            </a:r>
            <a:endParaRPr lang="ru-RU" sz="2800" dirty="0" smtClean="0"/>
          </a:p>
          <a:p>
            <a:r>
              <a:rPr lang="en-US" sz="2800" dirty="0" smtClean="0"/>
              <a:t>4) Do Russian people remember the heroic deeds of the soldiers and officers? Are they proud of them?</a:t>
            </a:r>
            <a:endParaRPr lang="ru-RU" sz="2800" dirty="0" smtClean="0"/>
          </a:p>
          <a:p>
            <a:r>
              <a:rPr lang="en-US" sz="2800" dirty="0" smtClean="0"/>
              <a:t>5)What museum devoted to the Borodino Battle would you like to visit?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Borodino State Museum and Reserve</a:t>
            </a:r>
            <a:endParaRPr lang="ru-RU" sz="3200" dirty="0"/>
          </a:p>
        </p:txBody>
      </p:sp>
      <p:pic>
        <p:nvPicPr>
          <p:cNvPr id="1026" name="Picture 2" descr="C:\Users\91380\Documents\Downloads\IMG_1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5916" y="764704"/>
            <a:ext cx="4644516" cy="3096344"/>
          </a:xfrm>
          <a:prstGeom prst="rect">
            <a:avLst/>
          </a:prstGeom>
          <a:noFill/>
        </p:spPr>
      </p:pic>
      <p:pic>
        <p:nvPicPr>
          <p:cNvPr id="1027" name="Picture 3" descr="C:\Users\91380\Documents\Downloads\IMG_10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924944"/>
            <a:ext cx="2628292" cy="1752195"/>
          </a:xfrm>
          <a:prstGeom prst="rect">
            <a:avLst/>
          </a:prstGeom>
          <a:noFill/>
        </p:spPr>
      </p:pic>
      <p:pic>
        <p:nvPicPr>
          <p:cNvPr id="1028" name="Picture 4" descr="C:\Users\91380\Documents\Downloads\IMG_11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980728"/>
            <a:ext cx="2645192" cy="1728192"/>
          </a:xfrm>
          <a:prstGeom prst="rect">
            <a:avLst/>
          </a:prstGeom>
          <a:noFill/>
        </p:spPr>
      </p:pic>
      <p:pic>
        <p:nvPicPr>
          <p:cNvPr id="1029" name="Picture 5" descr="C:\Users\91380\Documents\Downloads\IMG_107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869160"/>
            <a:ext cx="2700300" cy="1800200"/>
          </a:xfrm>
          <a:prstGeom prst="rect">
            <a:avLst/>
          </a:prstGeom>
          <a:noFill/>
        </p:spPr>
      </p:pic>
      <p:pic>
        <p:nvPicPr>
          <p:cNvPr id="1030" name="Picture 6" descr="C:\Users\91380\Documents\Downloads\1248175340_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4293096"/>
            <a:ext cx="2484276" cy="1656184"/>
          </a:xfrm>
          <a:prstGeom prst="rect">
            <a:avLst/>
          </a:prstGeom>
          <a:noFill/>
        </p:spPr>
      </p:pic>
      <p:pic>
        <p:nvPicPr>
          <p:cNvPr id="1031" name="Picture 7" descr="C:\Users\91380\Documents\Downloads\4978360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4293096"/>
            <a:ext cx="2301895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Museum-Panorama “the Borodino Battle”</a:t>
            </a:r>
            <a:endParaRPr lang="ru-RU" sz="3200" dirty="0"/>
          </a:p>
        </p:txBody>
      </p:sp>
      <p:pic>
        <p:nvPicPr>
          <p:cNvPr id="30722" name="Picture 2" descr="D:\английский\ТЕМЫ\БОРОДИНО\1240346164_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680901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249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Список источников </a:t>
            </a:r>
            <a:endParaRPr lang="ru-RU" dirty="0" smtClean="0"/>
          </a:p>
          <a:p>
            <a:r>
              <a:rPr lang="ru-RU" dirty="0" smtClean="0"/>
              <a:t>Верещагина И.Н., Афанасьева О.В. Английский язык. Учеб. для 4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шк</a:t>
            </a:r>
            <a:r>
              <a:rPr lang="ru-RU" dirty="0" smtClean="0"/>
              <a:t>. С </a:t>
            </a:r>
            <a:r>
              <a:rPr lang="ru-RU" dirty="0" err="1" smtClean="0"/>
              <a:t>углубл</a:t>
            </a:r>
            <a:r>
              <a:rPr lang="ru-RU" dirty="0" smtClean="0"/>
              <a:t>. изучением англ. яз., лицеев и гимназий. 4-й год обучения. В 2 ч. Ч.2 – М.: Просвещение, 2005</a:t>
            </a:r>
          </a:p>
          <a:p>
            <a:endParaRPr lang="ru-RU" dirty="0" smtClean="0"/>
          </a:p>
          <a:p>
            <a:r>
              <a:rPr lang="ru-RU" dirty="0" smtClean="0"/>
              <a:t>Наговицына О.В., </a:t>
            </a:r>
            <a:r>
              <a:rPr lang="ru-RU" dirty="0" err="1" smtClean="0"/>
              <a:t>Дзюина</a:t>
            </a:r>
            <a:r>
              <a:rPr lang="ru-RU" dirty="0" smtClean="0"/>
              <a:t> Е.В.  Поурочные разработки по английскому языку. 4кл. – М.: «ВАКО», 2004</a:t>
            </a:r>
          </a:p>
          <a:p>
            <a:endParaRPr lang="ru-RU" dirty="0" smtClean="0"/>
          </a:p>
          <a:p>
            <a:r>
              <a:rPr lang="en-US" u="sng" dirty="0" smtClean="0">
                <a:hlinkClick r:id="rId3"/>
              </a:rPr>
              <a:t>http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err="1" smtClean="0">
                <a:hlinkClick r:id="rId3"/>
              </a:rPr>
              <a:t>russia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rin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guides</a:t>
            </a:r>
            <a:r>
              <a:rPr lang="ru-RU" u="sng" dirty="0" smtClean="0">
                <a:hlinkClick r:id="rId3"/>
              </a:rPr>
              <a:t>_</a:t>
            </a:r>
            <a:r>
              <a:rPr lang="en-US" u="sng" dirty="0" smtClean="0">
                <a:hlinkClick r:id="rId3"/>
              </a:rPr>
              <a:t>e</a:t>
            </a:r>
            <a:r>
              <a:rPr lang="ru-RU" u="sng" dirty="0" smtClean="0">
                <a:hlinkClick r:id="rId3"/>
              </a:rPr>
              <a:t>/6982.</a:t>
            </a:r>
            <a:r>
              <a:rPr lang="en-US" u="sng" dirty="0" smtClean="0">
                <a:hlinkClick r:id="rId3"/>
              </a:rPr>
              <a:t>html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http://www.borodino.ru/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http://en.wikipedia.org/wiki/Battle_of_Borodino</a:t>
            </a:r>
            <a:endParaRPr lang="ru-RU" dirty="0" smtClean="0"/>
          </a:p>
          <a:p>
            <a:r>
              <a:rPr lang="en-US" u="sng" dirty="0" smtClean="0">
                <a:hlinkClick r:id="rId6"/>
              </a:rPr>
              <a:t>http://www.planetadorog.ru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60486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to fight bravely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to win the war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to move back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to kill people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soldiers and officers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victory over somebody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Napoleon’s army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THE BATTLE OF BORODINO.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734481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heroic [</a:t>
            </a:r>
            <a:r>
              <a:rPr lang="en-US" sz="2000" dirty="0" err="1" smtClean="0"/>
              <a:t>hı'rǝʊık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effect [</a:t>
            </a:r>
            <a:r>
              <a:rPr lang="en-US" sz="2000" dirty="0" err="1" smtClean="0"/>
              <a:t>ı'fekt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panorama [ </a:t>
            </a:r>
            <a:r>
              <a:rPr lang="en-US" sz="2000" dirty="0" err="1" smtClean="0"/>
              <a:t>pænǝ'ra:mǝ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panoramic  [ </a:t>
            </a:r>
            <a:r>
              <a:rPr lang="en-US" sz="2000" dirty="0" err="1" smtClean="0"/>
              <a:t>pænǝ'ræmık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episode ['</a:t>
            </a:r>
            <a:r>
              <a:rPr lang="en-US" sz="2000" dirty="0" err="1" smtClean="0"/>
              <a:t>epısǝʊd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reconstruction [</a:t>
            </a:r>
            <a:r>
              <a:rPr lang="en-US" sz="2000" dirty="0" err="1" smtClean="0"/>
              <a:t>ri:kǝn'strʌkʃǝn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position [</a:t>
            </a:r>
            <a:r>
              <a:rPr lang="en-US" sz="2000" dirty="0" err="1" smtClean="0"/>
              <a:t>pǝ'zıʃǝn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location [</a:t>
            </a:r>
            <a:r>
              <a:rPr lang="en-US" sz="2000" dirty="0" err="1" smtClean="0"/>
              <a:t>lǝʊ'keıʃǝn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occupy ['</a:t>
            </a:r>
            <a:r>
              <a:rPr lang="en-US" sz="2000" dirty="0" err="1" smtClean="0"/>
              <a:t>ɒkjupaı</a:t>
            </a:r>
            <a:r>
              <a:rPr lang="en-US" sz="2000" dirty="0" smtClean="0"/>
              <a:t>]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commander-in-chief  [</a:t>
            </a:r>
            <a:r>
              <a:rPr lang="en-US" sz="2000" dirty="0" err="1" smtClean="0"/>
              <a:t>kǝmα:ndǝrın</a:t>
            </a:r>
            <a:r>
              <a:rPr lang="en-US" sz="2000" dirty="0" smtClean="0"/>
              <a:t> </a:t>
            </a:r>
            <a:r>
              <a:rPr lang="en-US" sz="2000" dirty="0" err="1" smtClean="0"/>
              <a:t>tʃi:f</a:t>
            </a:r>
            <a:r>
              <a:rPr lang="en-US" sz="2000" dirty="0" smtClean="0"/>
              <a:t>]</a:t>
            </a:r>
          </a:p>
          <a:p>
            <a:endParaRPr lang="en-US" sz="2000" dirty="0" smtClean="0"/>
          </a:p>
          <a:p>
            <a:r>
              <a:rPr lang="en-US" sz="2000" dirty="0" smtClean="0"/>
              <a:t>to win (v)                                                to decide (v)</a:t>
            </a:r>
            <a:endParaRPr lang="ru-RU" sz="2000" dirty="0" smtClean="0"/>
          </a:p>
          <a:p>
            <a:r>
              <a:rPr lang="en-US" sz="2000" dirty="0" smtClean="0"/>
              <a:t>winner (n)                                               decisive (</a:t>
            </a:r>
            <a:r>
              <a:rPr lang="en-US" sz="2000" dirty="0" err="1" smtClean="0"/>
              <a:t>adj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en-US" sz="2000" dirty="0" smtClean="0"/>
              <a:t>unwinnable (</a:t>
            </a:r>
            <a:r>
              <a:rPr lang="en-US" sz="2000" dirty="0" err="1" smtClean="0"/>
              <a:t>adj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4969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THE BATTLE OF BORODINO.</a:t>
            </a:r>
          </a:p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September 7 , 1812</a:t>
            </a:r>
          </a:p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6 am – 9 pm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8" descr="47715588_Kutuz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32656"/>
            <a:ext cx="4080516" cy="47606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229200"/>
            <a:ext cx="727280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 smtClean="0"/>
              <a:t>Michael  </a:t>
            </a:r>
            <a:r>
              <a:rPr lang="en-US" sz="2400" b="1" dirty="0" err="1" smtClean="0"/>
              <a:t>Illarionovich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Golenishchev</a:t>
            </a:r>
            <a:r>
              <a:rPr lang="en-US" sz="2400" b="1" dirty="0" smtClean="0"/>
              <a:t>-Kutuzov</a:t>
            </a:r>
          </a:p>
          <a:p>
            <a:pPr algn="ctr">
              <a:lnSpc>
                <a:spcPct val="80000"/>
              </a:lnSpc>
            </a:pPr>
            <a:r>
              <a:rPr lang="en-US" sz="2400" b="1" dirty="0" smtClean="0"/>
              <a:t>  the talented  general of the Russian Army</a:t>
            </a:r>
            <a:endParaRPr lang="ru-RU" sz="2400" b="1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91380\Documents\Downloads\Battery_of_Raevs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293096"/>
            <a:ext cx="6480720" cy="2088514"/>
          </a:xfrm>
          <a:prstGeom prst="rect">
            <a:avLst/>
          </a:prstGeom>
          <a:noFill/>
        </p:spPr>
      </p:pic>
      <p:pic>
        <p:nvPicPr>
          <p:cNvPr id="1027" name="Picture 3" descr="C:\Users\91380\Documents\Downloads\флеш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76672"/>
            <a:ext cx="5330915" cy="3305167"/>
          </a:xfrm>
          <a:prstGeom prst="rect">
            <a:avLst/>
          </a:prstGeom>
          <a:noFill/>
        </p:spPr>
      </p:pic>
      <p:pic>
        <p:nvPicPr>
          <p:cNvPr id="1028" name="Picture 4" descr="C:\Users\91380\Documents\Downloads\orgdrav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986" y="404664"/>
            <a:ext cx="2653351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8" descr="Nap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04664"/>
            <a:ext cx="3500462" cy="50720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548680"/>
            <a:ext cx="403244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“Of all the battles I have fought, the most terrible was that before Russia. The French showed themselves to be worthy winners, and the Russian soldiers can rightly call themselves unwinnable.”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6409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</a:t>
            </a:r>
            <a:r>
              <a:rPr lang="ru-RU" sz="2800" b="1" dirty="0" smtClean="0"/>
              <a:t>. 1 </a:t>
            </a:r>
            <a:r>
              <a:rPr lang="en-US" sz="2800" b="1" dirty="0" smtClean="0"/>
              <a:t>Agree or disagree</a:t>
            </a:r>
            <a:r>
              <a:rPr lang="ru-RU" sz="2800" b="1" dirty="0" smtClean="0"/>
              <a:t>. </a:t>
            </a:r>
            <a:r>
              <a:rPr lang="en-US" sz="2800" b="1" dirty="0" smtClean="0"/>
              <a:t>Correct the wrong statements.</a:t>
            </a:r>
            <a:endParaRPr lang="ru-RU" sz="2800" dirty="0" smtClean="0"/>
          </a:p>
          <a:p>
            <a:r>
              <a:rPr lang="en-US" sz="2800" dirty="0" smtClean="0"/>
              <a:t>1)Borodino is not far from St. Petersburg.</a:t>
            </a:r>
            <a:endParaRPr lang="ru-RU" sz="2800" dirty="0" smtClean="0"/>
          </a:p>
          <a:p>
            <a:r>
              <a:rPr lang="en-US" sz="2800" dirty="0" smtClean="0"/>
              <a:t>2)There were three places of fighting in Borodino.</a:t>
            </a:r>
            <a:endParaRPr lang="ru-RU" sz="2800" dirty="0" smtClean="0"/>
          </a:p>
          <a:p>
            <a:r>
              <a:rPr lang="en-US" sz="2800" dirty="0" smtClean="0"/>
              <a:t>3)The Borodino field was protected by the </a:t>
            </a:r>
            <a:r>
              <a:rPr lang="en-US" sz="2800" dirty="0" err="1" smtClean="0"/>
              <a:t>Kolocha</a:t>
            </a:r>
            <a:r>
              <a:rPr lang="en-US" sz="2800" dirty="0" smtClean="0"/>
              <a:t> river.</a:t>
            </a:r>
            <a:endParaRPr lang="ru-RU" sz="2800" dirty="0" smtClean="0"/>
          </a:p>
          <a:p>
            <a:r>
              <a:rPr lang="en-US" sz="2800" dirty="0" smtClean="0"/>
              <a:t>4)Borodino blocked one road to Moscow.</a:t>
            </a:r>
            <a:endParaRPr lang="ru-RU" sz="2800" dirty="0" smtClean="0"/>
          </a:p>
          <a:p>
            <a:r>
              <a:rPr lang="en-US" sz="2800" dirty="0" smtClean="0"/>
              <a:t>5)After the Borodino battle it took Kutuzov four months to win the war.</a:t>
            </a:r>
            <a:endParaRPr lang="ru-RU" sz="2800" dirty="0" smtClean="0"/>
          </a:p>
          <a:p>
            <a:r>
              <a:rPr lang="en-US" sz="2800" dirty="0" smtClean="0"/>
              <a:t>6) Every first Friday in September the Museum-Panorama “the Borodino Battle” organizes the reconstructions of the main episodes of the battle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439</Words>
  <Application>Microsoft Office PowerPoint</Application>
  <PresentationFormat>Экран (4:3)</PresentationFormat>
  <Paragraphs>66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91380</dc:creator>
  <cp:lastModifiedBy>91380</cp:lastModifiedBy>
  <cp:revision>7</cp:revision>
  <dcterms:created xsi:type="dcterms:W3CDTF">2012-08-29T17:54:57Z</dcterms:created>
  <dcterms:modified xsi:type="dcterms:W3CDTF">2012-08-31T08:19:44Z</dcterms:modified>
</cp:coreProperties>
</file>