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6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CC00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ood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 rot="20949795">
            <a:off x="3675442" y="2850028"/>
            <a:ext cx="33810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rgbClr val="CC0099"/>
                </a:solidFill>
                <a:latin typeface="AR CHRISTY" pitchFamily="2" charset="0"/>
              </a:rPr>
              <a:t>British Food </a:t>
            </a:r>
            <a:endParaRPr lang="ru-RU" sz="6600" dirty="0">
              <a:solidFill>
                <a:srgbClr val="CC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22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2060848"/>
            <a:ext cx="799436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What do the words “ the British have a sweet tooth” mean?</a:t>
            </a:r>
          </a:p>
          <a:p>
            <a:pPr marL="342900" indent="-342900">
              <a:buAutoNum type="arabicPeriod"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What kinds of sweet things do you know of?</a:t>
            </a:r>
          </a:p>
          <a:p>
            <a:pPr marL="342900" indent="-342900">
              <a:buAutoNum type="arabicPeriod"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What sweet things do you like?</a:t>
            </a:r>
          </a:p>
          <a:p>
            <a:pPr marL="342900" indent="-342900">
              <a:buAutoNum type="arabicPeriod"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When do the British eat cakes, biscuits ?</a:t>
            </a:r>
          </a:p>
          <a:p>
            <a:pPr marL="342900" indent="-342900">
              <a:buAutoNum type="arabicPeriod"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Are sweet things good for children’s health? Why?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741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59632" y="2348880"/>
            <a:ext cx="7890302" cy="70788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haroni" pitchFamily="2" charset="-79"/>
                <a:cs typeface="Aharoni" pitchFamily="2" charset="-79"/>
              </a:rPr>
              <a:t>Englishmen like to drink tea with chocolate. Let’s remember it’s </a:t>
            </a:r>
          </a:p>
          <a:p>
            <a:r>
              <a:rPr lang="en-US" sz="2000" dirty="0" smtClean="0">
                <a:latin typeface="Aharoni" pitchFamily="2" charset="-79"/>
                <a:cs typeface="Aharoni" pitchFamily="2" charset="-79"/>
              </a:rPr>
              <a:t>Origin. The text may help us.</a:t>
            </a:r>
            <a:endParaRPr lang="ru-RU" sz="2000" dirty="0"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07020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Chocolate grows on trees – but not looking like the candy bars you like to eat.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1484784"/>
            <a:ext cx="4762500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25990">
            <a:off x="423083" y="2585151"/>
            <a:ext cx="2376264" cy="4058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0959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 smtClean="0"/>
              <a:t>Chocolate really comes from cacao beans. The beans are the seeds of the cacao fruit. They grow on cacao trees in lands where the weather is very hot.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628800"/>
            <a:ext cx="3336032" cy="2604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7368">
            <a:off x="467544" y="3645024"/>
            <a:ext cx="2943225" cy="229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4274">
            <a:off x="4860032" y="3573016"/>
            <a:ext cx="3820691" cy="3088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880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 smtClean="0"/>
              <a:t>The beans are dried and shipped to chocolate factories. There they are roasted and ground up into cocoa butter.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24925">
            <a:off x="413674" y="1971619"/>
            <a:ext cx="2376264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484784"/>
            <a:ext cx="3888432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5678">
            <a:off x="5133313" y="3532856"/>
            <a:ext cx="3910186" cy="2758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26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In a big mixer, the cacao butter is blended with sugar and milk to make milk chocolate.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340768"/>
            <a:ext cx="3600400" cy="2376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5249">
            <a:off x="323528" y="2852936"/>
            <a:ext cx="2520280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9449">
            <a:off x="6049998" y="1689466"/>
            <a:ext cx="2867025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825644"/>
            <a:ext cx="3672408" cy="2633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646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Then the chocolate is put in stores where we can buy it.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14500"/>
            <a:ext cx="6768752" cy="4306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77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 smtClean="0"/>
              <a:t>The next time you bite into a chocolate candy bar , think of the cacao trees where the story of chocolate begins.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700808"/>
            <a:ext cx="4191000" cy="371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95413"/>
            <a:ext cx="4248472" cy="406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лево 3"/>
          <p:cNvSpPr/>
          <p:nvPr/>
        </p:nvSpPr>
        <p:spPr>
          <a:xfrm>
            <a:off x="3779912" y="3140968"/>
            <a:ext cx="1008112" cy="504056"/>
          </a:xfrm>
          <a:prstGeom prst="lef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383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35" y="44624"/>
            <a:ext cx="9145016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63688" y="2132856"/>
            <a:ext cx="562634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Where does it come from?</a:t>
            </a:r>
          </a:p>
          <a:p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Where do cacao trees grow?</a:t>
            </a:r>
          </a:p>
          <a:p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How is chocolate made at the factory?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66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83768" y="2276872"/>
            <a:ext cx="411740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Arial Black" pitchFamily="34" charset="0"/>
              </a:rPr>
              <a:t>Take your pen</a:t>
            </a:r>
          </a:p>
          <a:p>
            <a:r>
              <a:rPr lang="en-US" sz="4000" dirty="0">
                <a:latin typeface="Arial Black" pitchFamily="34" charset="0"/>
              </a:rPr>
              <a:t>a</a:t>
            </a:r>
            <a:r>
              <a:rPr lang="en-US" sz="4000" dirty="0" smtClean="0">
                <a:latin typeface="Arial Black" pitchFamily="34" charset="0"/>
              </a:rPr>
              <a:t>nd write the</a:t>
            </a:r>
          </a:p>
          <a:p>
            <a:r>
              <a:rPr lang="en-US" sz="4000" dirty="0">
                <a:latin typeface="Arial Black" pitchFamily="34" charset="0"/>
              </a:rPr>
              <a:t>r</a:t>
            </a:r>
            <a:r>
              <a:rPr lang="en-US" sz="4000" dirty="0" smtClean="0">
                <a:latin typeface="Arial Black" pitchFamily="34" charset="0"/>
              </a:rPr>
              <a:t>ecipe!</a:t>
            </a:r>
            <a:endParaRPr lang="ru-RU" sz="4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20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4392488"/>
          </a:xfrm>
        </p:spPr>
        <p:txBody>
          <a:bodyPr/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R BLANCA" pitchFamily="2" charset="0"/>
              </a:rPr>
              <a:t>Our topic today is “British food”. We’ll talk about English breakfast, lunch, dinner, tea and supper.</a:t>
            </a:r>
          </a:p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R BLANCA" pitchFamily="2" charset="0"/>
              </a:rPr>
              <a:t> 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AR BLANCA" pitchFamily="2" charset="0"/>
              </a:rPr>
              <a:t>W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R BLANCA" pitchFamily="2" charset="0"/>
              </a:rPr>
              <a:t>e’ll give you many good recipes of tasty things. At the lesson we’ll work at the text “Sweet tooth” and “English meals”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60648"/>
            <a:ext cx="2304256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2520280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085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 rot="20688826">
            <a:off x="1835696" y="3388538"/>
            <a:ext cx="396800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rgbClr val="FF0000"/>
                </a:solidFill>
                <a:latin typeface="Arial Black" pitchFamily="34" charset="0"/>
              </a:rPr>
              <a:t>The End</a:t>
            </a:r>
            <a:endParaRPr lang="ru-RU" sz="66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40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60066"/>
                </a:solidFill>
                <a:latin typeface="AR CENA" pitchFamily="2" charset="0"/>
              </a:rPr>
              <a:t>Read this words</a:t>
            </a:r>
            <a:endParaRPr lang="ru-RU" dirty="0">
              <a:solidFill>
                <a:srgbClr val="66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AR CENA" pitchFamily="2" charset="0"/>
              </a:rPr>
              <a:t>		</a:t>
            </a:r>
            <a:r>
              <a:rPr lang="ru-RU" dirty="0">
                <a:solidFill>
                  <a:srgbClr val="7030A0"/>
                </a:solidFill>
                <a:latin typeface="AR CENA" pitchFamily="2" charset="0"/>
              </a:rPr>
              <a:t> </a:t>
            </a:r>
            <a:r>
              <a:rPr lang="ru-RU" dirty="0" smtClean="0">
                <a:solidFill>
                  <a:srgbClr val="7030A0"/>
                </a:solidFill>
                <a:latin typeface="AR CENA" pitchFamily="2" charset="0"/>
              </a:rPr>
              <a:t>       </a:t>
            </a:r>
            <a:r>
              <a:rPr lang="en-US" dirty="0" smtClean="0">
                <a:solidFill>
                  <a:srgbClr val="7030A0"/>
                </a:solidFill>
                <a:latin typeface="AR CENA" pitchFamily="2" charset="0"/>
              </a:rPr>
              <a:t>sweet</a:t>
            </a:r>
          </a:p>
          <a:p>
            <a:pPr marL="0" indent="0">
              <a:buNone/>
            </a:pPr>
            <a:r>
              <a:rPr lang="en-US" dirty="0" smtClean="0">
                <a:latin typeface="AR CENA" pitchFamily="2" charset="0"/>
              </a:rPr>
              <a:t>			</a:t>
            </a:r>
            <a:r>
              <a:rPr lang="en-US" dirty="0" smtClean="0">
                <a:solidFill>
                  <a:srgbClr val="00B050"/>
                </a:solidFill>
                <a:latin typeface="AR CENA" pitchFamily="2" charset="0"/>
              </a:rPr>
              <a:t>sandwich</a:t>
            </a:r>
          </a:p>
          <a:p>
            <a:pPr marL="0" indent="0">
              <a:buNone/>
            </a:pPr>
            <a:r>
              <a:rPr lang="en-US" dirty="0" smtClean="0">
                <a:latin typeface="AR CENA" pitchFamily="2" charset="0"/>
              </a:rPr>
              <a:t>			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AR CENA" pitchFamily="2" charset="0"/>
              </a:rPr>
              <a:t>Jam</a:t>
            </a:r>
          </a:p>
          <a:p>
            <a:pPr marL="0" indent="0">
              <a:buNone/>
            </a:pPr>
            <a:r>
              <a:rPr lang="en-US" dirty="0" smtClean="0">
                <a:latin typeface="AR CENA" pitchFamily="2" charset="0"/>
              </a:rPr>
              <a:t>			</a:t>
            </a:r>
            <a:r>
              <a:rPr lang="en-US" dirty="0" smtClean="0">
                <a:solidFill>
                  <a:srgbClr val="0070C0"/>
                </a:solidFill>
                <a:latin typeface="AR CENA" pitchFamily="2" charset="0"/>
              </a:rPr>
              <a:t>Biscuit</a:t>
            </a:r>
          </a:p>
          <a:p>
            <a:pPr marL="0" indent="0">
              <a:buNone/>
            </a:pPr>
            <a:r>
              <a:rPr lang="en-US" dirty="0" smtClean="0">
                <a:latin typeface="AR CENA" pitchFamily="2" charset="0"/>
              </a:rPr>
              <a:t>			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AR CENA" pitchFamily="2" charset="0"/>
              </a:rPr>
              <a:t>Bun</a:t>
            </a:r>
          </a:p>
          <a:p>
            <a:pPr marL="0" indent="0">
              <a:buNone/>
            </a:pPr>
            <a:r>
              <a:rPr lang="en-US" dirty="0" smtClean="0">
                <a:latin typeface="AR CENA" pitchFamily="2" charset="0"/>
              </a:rPr>
              <a:t>			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AR CENA" pitchFamily="2" charset="0"/>
              </a:rPr>
              <a:t>Cake</a:t>
            </a:r>
          </a:p>
          <a:p>
            <a:pPr marL="0" indent="0">
              <a:buNone/>
            </a:pPr>
            <a:r>
              <a:rPr lang="en-US" dirty="0" smtClean="0">
                <a:latin typeface="AR CENA" pitchFamily="2" charset="0"/>
              </a:rPr>
              <a:t>			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714625"/>
            <a:ext cx="1944216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18" y="3429000"/>
            <a:ext cx="1565908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365104"/>
            <a:ext cx="1759666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996" y="5373216"/>
            <a:ext cx="1724763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V="1">
            <a:off x="4499992" y="1664804"/>
            <a:ext cx="2088232" cy="2520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2184326" y="2394023"/>
            <a:ext cx="101952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endCxn id="4100" idx="1"/>
          </p:cNvCxnSpPr>
          <p:nvPr/>
        </p:nvCxnSpPr>
        <p:spPr>
          <a:xfrm>
            <a:off x="3923928" y="3140968"/>
            <a:ext cx="1512168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2184326" y="3717032"/>
            <a:ext cx="1019522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3923928" y="4293096"/>
            <a:ext cx="2880320" cy="6840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2411759" y="4977172"/>
            <a:ext cx="792089" cy="6120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231" y="1257418"/>
            <a:ext cx="14287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27" y="1609843"/>
            <a:ext cx="14287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1801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AR CENA" pitchFamily="2" charset="0"/>
              </a:rPr>
              <a:t>Look at the puzzle!</a:t>
            </a:r>
            <a:br>
              <a:rPr lang="en-US" dirty="0" smtClean="0">
                <a:solidFill>
                  <a:srgbClr val="002060"/>
                </a:solidFill>
                <a:latin typeface="AR CENA" pitchFamily="2" charset="0"/>
              </a:rPr>
            </a:br>
            <a:r>
              <a:rPr lang="en-US" dirty="0" smtClean="0">
                <a:solidFill>
                  <a:srgbClr val="002060"/>
                </a:solidFill>
                <a:latin typeface="AR CENA" pitchFamily="2" charset="0"/>
              </a:rPr>
              <a:t>Find and translate the new words.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3666149"/>
              </p:ext>
            </p:extLst>
          </p:nvPr>
        </p:nvGraphicFramePr>
        <p:xfrm>
          <a:off x="457200" y="1600200"/>
          <a:ext cx="8229600" cy="25958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S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A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N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D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W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I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C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H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K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S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J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A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M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F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S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T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Y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B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J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G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L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G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P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B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U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N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J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M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A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N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N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J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B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I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S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C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U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I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T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P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O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R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P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G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C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A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K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E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Y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U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S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W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E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E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T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N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G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I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R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</a:rPr>
                        <a:t>F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effectLst>
                          <a:glow rad="2286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0"/>
            <a:ext cx="11430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1629">
            <a:off x="6732240" y="4941168"/>
            <a:ext cx="14287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98061">
            <a:off x="1187624" y="4748305"/>
            <a:ext cx="14287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330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AR BLANCA" pitchFamily="2" charset="0"/>
              </a:rPr>
              <a:t>English meals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55172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The usual English breakfast is rather substantial. English people eat toasts, marmalade, scrambled eggs, bacon and cornflakes in the morning. They eat cornflakes with milk.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They usually eat fish and chips, meat and potatoes, hamburgers for lunch.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Englishmen have their dinner in the evening.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The most important time for Englishmen is tea-time (at 5 o’clock). They like to drink cream tea with scones and jam.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77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 CENA" pitchFamily="2" charset="0"/>
              </a:rPr>
              <a:t>Answer the questions, please!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smtClean="0">
                <a:solidFill>
                  <a:srgbClr val="002060"/>
                </a:solidFill>
                <a:latin typeface="AR CENA" pitchFamily="2" charset="0"/>
              </a:rPr>
              <a:t>What is the usual English breakfast?</a:t>
            </a:r>
          </a:p>
          <a:p>
            <a:pPr marL="514350" indent="-514350">
              <a:buAutoNum type="arabicPeriod"/>
            </a:pPr>
            <a:r>
              <a:rPr lang="en-US" dirty="0" smtClean="0">
                <a:solidFill>
                  <a:srgbClr val="002060"/>
                </a:solidFill>
                <a:latin typeface="AR CENA" pitchFamily="2" charset="0"/>
              </a:rPr>
              <a:t>Do they eat corn flakes with mustard and garlic?</a:t>
            </a:r>
          </a:p>
          <a:p>
            <a:pPr marL="514350" indent="-514350">
              <a:buAutoNum type="arabicPeriod"/>
            </a:pPr>
            <a:r>
              <a:rPr lang="en-US" dirty="0" smtClean="0">
                <a:solidFill>
                  <a:srgbClr val="002060"/>
                </a:solidFill>
                <a:latin typeface="AR CENA" pitchFamily="2" charset="0"/>
              </a:rPr>
              <a:t>What do they eat for lunch?</a:t>
            </a:r>
          </a:p>
          <a:p>
            <a:pPr marL="514350" indent="-514350">
              <a:buAutoNum type="arabicPeriod"/>
            </a:pPr>
            <a:r>
              <a:rPr lang="en-US" dirty="0" smtClean="0">
                <a:solidFill>
                  <a:srgbClr val="002060"/>
                </a:solidFill>
                <a:latin typeface="AR CENA" pitchFamily="2" charset="0"/>
              </a:rPr>
              <a:t>When do Englishmen have their dinner?</a:t>
            </a:r>
          </a:p>
          <a:p>
            <a:pPr marL="514350" indent="-514350">
              <a:buAutoNum type="arabicPeriod"/>
            </a:pPr>
            <a:r>
              <a:rPr lang="en-US" dirty="0" smtClean="0">
                <a:solidFill>
                  <a:srgbClr val="002060"/>
                </a:solidFill>
                <a:latin typeface="AR CENA" pitchFamily="2" charset="0"/>
              </a:rPr>
              <a:t>When do they have their tea-time?</a:t>
            </a:r>
          </a:p>
          <a:p>
            <a:pPr marL="514350" indent="-514350">
              <a:buAutoNum type="arabicPeriod"/>
            </a:pPr>
            <a:r>
              <a:rPr lang="en-US" dirty="0" smtClean="0">
                <a:solidFill>
                  <a:srgbClr val="002060"/>
                </a:solidFill>
                <a:latin typeface="AR CENA" pitchFamily="2" charset="0"/>
              </a:rPr>
              <a:t>What do they have for supper?</a:t>
            </a:r>
          </a:p>
          <a:p>
            <a:pPr marL="514350" indent="-514350">
              <a:buAutoNum type="arabicPeriod"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32656"/>
            <a:ext cx="1691680" cy="1750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789040"/>
            <a:ext cx="1716782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728192" cy="16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5243090"/>
            <a:ext cx="2088231" cy="1614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4066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B050"/>
                </a:solidFill>
                <a:latin typeface="Cooper Black" pitchFamily="18" charset="0"/>
              </a:rPr>
              <a:t>Correct sentences according to the text!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2"/>
            <a:ext cx="8928992" cy="530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1916832"/>
            <a:ext cx="859286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400" dirty="0" smtClean="0">
                <a:latin typeface="Cooper Black" pitchFamily="18" charset="0"/>
              </a:rPr>
              <a:t>The usual English breakfast is turkey.</a:t>
            </a:r>
          </a:p>
          <a:p>
            <a:pPr marL="342900" indent="-342900">
              <a:buAutoNum type="arabicPeriod"/>
            </a:pPr>
            <a:r>
              <a:rPr lang="en-US" sz="2400" dirty="0" smtClean="0">
                <a:latin typeface="Cooper Black" pitchFamily="18" charset="0"/>
              </a:rPr>
              <a:t>They drink juice for breakfast.</a:t>
            </a:r>
          </a:p>
          <a:p>
            <a:pPr marL="342900" indent="-342900">
              <a:buAutoNum type="arabicPeriod"/>
            </a:pPr>
            <a:r>
              <a:rPr lang="en-US" sz="2400" dirty="0" smtClean="0">
                <a:latin typeface="Cooper Black" pitchFamily="18" charset="0"/>
              </a:rPr>
              <a:t>Some Englishmen have their dinner in the morning.</a:t>
            </a:r>
          </a:p>
          <a:p>
            <a:pPr marL="342900" indent="-342900">
              <a:buAutoNum type="arabicPeriod"/>
            </a:pPr>
            <a:r>
              <a:rPr lang="en-US" sz="2400" dirty="0" smtClean="0">
                <a:latin typeface="Cooper Black" pitchFamily="18" charset="0"/>
              </a:rPr>
              <a:t>They eat corn flakes with pepper and salt.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5304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51720" y="2492896"/>
            <a:ext cx="54727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Cooper Black" pitchFamily="18" charset="0"/>
              </a:rPr>
              <a:t>Now let’s visit one English house. </a:t>
            </a:r>
          </a:p>
          <a:p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Cooper Black" pitchFamily="18" charset="0"/>
              </a:rPr>
              <a:t>You’ll see a sketch “ Tea – time”.</a:t>
            </a:r>
          </a:p>
          <a:p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Cooper Black" pitchFamily="18" charset="0"/>
              </a:rPr>
              <a:t>Characters: mother, Jane, John.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48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  <a:latin typeface="Cooper Black" pitchFamily="18" charset="0"/>
              </a:rPr>
              <a:t>Sweet tooth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British have a sweet tooth. That means they like eating sweet things like puddings and pies, jams, biscuits and buns, cakes and rolls.</a:t>
            </a:r>
          </a:p>
          <a:p>
            <a:pPr marL="0" indent="0">
              <a:buNone/>
            </a:pPr>
            <a:r>
              <a:rPr lang="en-US" dirty="0" smtClean="0"/>
              <a:t>For the British, any time is eat-a-sweet time: tea-break at work, break at school, watching TV at home, on a car </a:t>
            </a:r>
            <a:r>
              <a:rPr lang="en-US" dirty="0" err="1" smtClean="0"/>
              <a:t>jorney</a:t>
            </a:r>
            <a:r>
              <a:rPr lang="en-US" dirty="0" smtClean="0"/>
              <a:t>, in the cinema </a:t>
            </a:r>
            <a:r>
              <a:rPr lang="en-US" smtClean="0"/>
              <a:t>or theatre.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368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602</Words>
  <Application>Microsoft Office PowerPoint</Application>
  <PresentationFormat>Экран (4:3)</PresentationFormat>
  <Paragraphs>116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ood</vt:lpstr>
      <vt:lpstr>Презентация PowerPoint</vt:lpstr>
      <vt:lpstr>Read this words</vt:lpstr>
      <vt:lpstr>Look at the puzzle! Find and translate the new words.</vt:lpstr>
      <vt:lpstr>English meals</vt:lpstr>
      <vt:lpstr>Answer the questions, please!</vt:lpstr>
      <vt:lpstr>Correct sentences according to the text!</vt:lpstr>
      <vt:lpstr>Презентация PowerPoint</vt:lpstr>
      <vt:lpstr>Sweet tooth</vt:lpstr>
      <vt:lpstr>Презентация PowerPoint</vt:lpstr>
      <vt:lpstr>Презентация PowerPoint</vt:lpstr>
      <vt:lpstr>Chocolate grows on trees – but not looking like the candy bars you like to eat.</vt:lpstr>
      <vt:lpstr>Chocolate really comes from cacao beans. The beans are the seeds of the cacao fruit. They grow on cacao trees in lands where the weather is very hot.</vt:lpstr>
      <vt:lpstr>The beans are dried and shipped to chocolate factories. There they are roasted and ground up into cocoa butter.</vt:lpstr>
      <vt:lpstr>In a big mixer, the cacao butter is blended with sugar and milk to make milk chocolate.</vt:lpstr>
      <vt:lpstr>Then the chocolate is put in stores where we can buy it.</vt:lpstr>
      <vt:lpstr>The next time you bite into a chocolate candy bar , think of the cacao trees where the story of chocolate begins.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ood</dc:title>
  <dc:creator>user</dc:creator>
  <cp:lastModifiedBy>Asus</cp:lastModifiedBy>
  <cp:revision>27</cp:revision>
  <dcterms:created xsi:type="dcterms:W3CDTF">2012-01-10T06:39:29Z</dcterms:created>
  <dcterms:modified xsi:type="dcterms:W3CDTF">2012-01-26T13:32:57Z</dcterms:modified>
</cp:coreProperties>
</file>