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2" d="100"/>
          <a:sy n="72" d="100"/>
        </p:scale>
        <p:origin x="-1470"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ru-RU" smtClean="0"/>
              <a:t>Образец заголовка</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05B734BB-876D-4149-B996-054B2E4A2EF8}" type="datetimeFigureOut">
              <a:rPr lang="ru-RU" smtClean="0"/>
              <a:t>17.03.2012</a:t>
            </a:fld>
            <a:endParaRPr lang="ru-RU"/>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ru-RU"/>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91B8EEBA-9A65-42B5-B8F6-97E217BF319F}" type="slidenum">
              <a:rPr lang="ru-RU" smtClean="0"/>
              <a:t>‹#›</a:t>
            </a:fld>
            <a:endParaRPr lang="ru-RU"/>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05B734BB-876D-4149-B996-054B2E4A2EF8}" type="datetimeFigureOut">
              <a:rPr lang="ru-RU" smtClean="0"/>
              <a:t>17.03.2012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1B8EEBA-9A65-42B5-B8F6-97E217BF319F}"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ru-RU" smtClean="0"/>
              <a:t>Образец заголовка</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05B734BB-876D-4149-B996-054B2E4A2EF8}" type="datetimeFigureOut">
              <a:rPr lang="ru-RU" smtClean="0"/>
              <a:t>17.03.2012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1B8EEBA-9A65-42B5-B8F6-97E217BF319F}"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05B734BB-876D-4149-B996-054B2E4A2EF8}" type="datetimeFigureOut">
              <a:rPr lang="ru-RU" smtClean="0"/>
              <a:t>17.03.2012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1B8EEBA-9A65-42B5-B8F6-97E217BF319F}"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05B734BB-876D-4149-B996-054B2E4A2EF8}" type="datetimeFigureOut">
              <a:rPr lang="ru-RU" smtClean="0"/>
              <a:t>17.03.2012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1B8EEBA-9A65-42B5-B8F6-97E217BF319F}"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05B734BB-876D-4149-B996-054B2E4A2EF8}" type="datetimeFigureOut">
              <a:rPr lang="ru-RU" smtClean="0"/>
              <a:t>17.03.2012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91B8EEBA-9A65-42B5-B8F6-97E217BF319F}" type="slidenum">
              <a:rPr lang="ru-RU" smtClean="0"/>
              <a:t>‹#›</a:t>
            </a:fld>
            <a:endParaRPr lang="ru-RU"/>
          </a:p>
        </p:txBody>
      </p:sp>
      <p:sp>
        <p:nvSpPr>
          <p:cNvPr id="9" name="Content Placeholder 8"/>
          <p:cNvSpPr>
            <a:spLocks noGrp="1"/>
          </p:cNvSpPr>
          <p:nvPr>
            <p:ph sz="quarter" idx="13"/>
          </p:nvPr>
        </p:nvSpPr>
        <p:spPr>
          <a:xfrm>
            <a:off x="1042416" y="2313432"/>
            <a:ext cx="3419856" cy="349300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05B734BB-876D-4149-B996-054B2E4A2EF8}" type="datetimeFigureOut">
              <a:rPr lang="ru-RU" smtClean="0"/>
              <a:t>17.03.2012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91B8EEBA-9A65-42B5-B8F6-97E217BF319F}"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05B734BB-876D-4149-B996-054B2E4A2EF8}" type="datetimeFigureOut">
              <a:rPr lang="ru-RU" smtClean="0"/>
              <a:t>17.03.2012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91B8EEBA-9A65-42B5-B8F6-97E217BF319F}"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5B734BB-876D-4149-B996-054B2E4A2EF8}" type="datetimeFigureOut">
              <a:rPr lang="ru-RU" smtClean="0"/>
              <a:t>17.03.2012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91B8EEBA-9A65-42B5-B8F6-97E217BF319F}"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05B734BB-876D-4149-B996-054B2E4A2EF8}" type="datetimeFigureOut">
              <a:rPr lang="ru-RU" smtClean="0"/>
              <a:t>17.03.2012</a:t>
            </a:fld>
            <a:endParaRPr lang="ru-RU"/>
          </a:p>
        </p:txBody>
      </p:sp>
      <p:sp>
        <p:nvSpPr>
          <p:cNvPr id="7" name="Slide Number Placeholder 6"/>
          <p:cNvSpPr>
            <a:spLocks noGrp="1"/>
          </p:cNvSpPr>
          <p:nvPr>
            <p:ph type="sldNum" sz="quarter" idx="12"/>
          </p:nvPr>
        </p:nvSpPr>
        <p:spPr/>
        <p:txBody>
          <a:bodyPr/>
          <a:lstStyle/>
          <a:p>
            <a:fld id="{91B8EEBA-9A65-42B5-B8F6-97E217BF319F}" type="slidenum">
              <a:rPr lang="ru-RU" smtClean="0"/>
              <a:t>‹#›</a:t>
            </a:fld>
            <a:endParaRPr lang="ru-RU"/>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ru-RU"/>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ru-RU" smtClean="0"/>
              <a:t>Образец заголовка</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ru-RU" smtClean="0"/>
              <a:t>Образец заголовка</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05B734BB-876D-4149-B996-054B2E4A2EF8}" type="datetimeFigureOut">
              <a:rPr lang="ru-RU" smtClean="0"/>
              <a:t>17.03.2012</a:t>
            </a:fld>
            <a:endParaRPr lang="ru-RU"/>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ru-RU"/>
          </a:p>
        </p:txBody>
      </p:sp>
      <p:sp>
        <p:nvSpPr>
          <p:cNvPr id="7" name="Slide Number Placeholder 6"/>
          <p:cNvSpPr>
            <a:spLocks noGrp="1"/>
          </p:cNvSpPr>
          <p:nvPr>
            <p:ph type="sldNum" sz="quarter" idx="12"/>
          </p:nvPr>
        </p:nvSpPr>
        <p:spPr/>
        <p:txBody>
          <a:bodyPr/>
          <a:lstStyle/>
          <a:p>
            <a:fld id="{91B8EEBA-9A65-42B5-B8F6-97E217BF319F}"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05B734BB-876D-4149-B996-054B2E4A2EF8}" type="datetimeFigureOut">
              <a:rPr lang="ru-RU" smtClean="0"/>
              <a:t>17.03.2012</a:t>
            </a:fld>
            <a:endParaRPr lang="ru-RU"/>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ru-RU"/>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91B8EEBA-9A65-42B5-B8F6-97E217BF319F}"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1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2.xml"/><Relationship Id="rId4" Type="http://schemas.openxmlformats.org/officeDocument/2006/relationships/image" Target="../media/image20.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hyperlink" Target="http://img-fotki.yandex.ru/get/3908/fedorbazhenov.b/0_2fa0a_f4c93d97_L" TargetMode="External"/><Relationship Id="rId3" Type="http://schemas.openxmlformats.org/officeDocument/2006/relationships/hyperlink" Target="http://movieplaces.tv/Pictures/bigstock_The_Empire_State_Building_And__4004203.jpg" TargetMode="External"/><Relationship Id="rId7" Type="http://schemas.openxmlformats.org/officeDocument/2006/relationships/hyperlink" Target="http://images.travelpod.com/users/nomadicguard/22.810182520.1_top-of-empire-state-building.jpg" TargetMode="External"/><Relationship Id="rId2" Type="http://schemas.openxmlformats.org/officeDocument/2006/relationships/hyperlink" Target="http://all-new-york.ru/wp-content/uploads/2011/11/Empire-State-Building-in-New-York.jpg" TargetMode="External"/><Relationship Id="rId1" Type="http://schemas.openxmlformats.org/officeDocument/2006/relationships/slideLayout" Target="../slideLayouts/slideLayout2.xml"/><Relationship Id="rId6" Type="http://schemas.openxmlformats.org/officeDocument/2006/relationships/hyperlink" Target="http://www4.images.coolspotters.com/wallpapers/110699/empire-state-building-v1-mobile-wallpaper.jpg" TargetMode="External"/><Relationship Id="rId5" Type="http://schemas.openxmlformats.org/officeDocument/2006/relationships/hyperlink" Target="http://www.intelligentspeculator.net/wp-content/uploads/2011/12/empire-state-building.jpg" TargetMode="External"/><Relationship Id="rId4" Type="http://schemas.openxmlformats.org/officeDocument/2006/relationships/hyperlink" Target="http://blog.greenearthbamboo.com/wp-content/uploads/2011/01/empire_state.jpg" TargetMode="External"/><Relationship Id="rId9" Type="http://schemas.openxmlformats.org/officeDocument/2006/relationships/hyperlink" Target="http://upload.wikimedia.org/wikipedia/commons/thumb/2/22/Skyline-New-York-City.jpg/1989px-Skyline-New-York-City.jpg" TargetMode="External"/></Relationships>
</file>

<file path=ppt/slides/_rels/slide14.xml.rels><?xml version="1.0" encoding="UTF-8" standalone="yes"?>
<Relationships xmlns="http://schemas.openxmlformats.org/package/2006/relationships"><Relationship Id="rId8" Type="http://schemas.openxmlformats.org/officeDocument/2006/relationships/hyperlink" Target="http://upload.wikimedia.org/wikipedia/commons/thumb/6/6c/Looking_Up_at_Empire_State_Building.JPG/800px-Looking_Up_at_Empire_State_Building.JPG" TargetMode="External"/><Relationship Id="rId3" Type="http://schemas.openxmlformats.org/officeDocument/2006/relationships/hyperlink" Target="http://upload.wikimedia.org/wikipedia/commons/thumb/3/39/NYC_Top_of_the_Rock_Pano.jpg/800px-NYC_Top_of_the_Rock_Pano.jpg" TargetMode="External"/><Relationship Id="rId7" Type="http://schemas.openxmlformats.org/officeDocument/2006/relationships/hyperlink" Target="http://upload.wikimedia.org/wikipedia/commons/thumb/9/93/ESB_Aussichtsplattformen.jpg/399px-ESB_Aussichtsplattformen.jpg" TargetMode="External"/><Relationship Id="rId2" Type="http://schemas.openxmlformats.org/officeDocument/2006/relationships/hyperlink" Target="http://upload.wikimedia.org/wikipedia/commons/thumb/d/df/Empire_State_Building_Night.jpg/800px-Empire_State_Building_Night.jpg" TargetMode="External"/><Relationship Id="rId1" Type="http://schemas.openxmlformats.org/officeDocument/2006/relationships/slideLayout" Target="../slideLayouts/slideLayout2.xml"/><Relationship Id="rId6" Type="http://schemas.openxmlformats.org/officeDocument/2006/relationships/hyperlink" Target="http://farm4.staticflickr.com/3185/2578816132_63b7fecdbd_z.jpg" TargetMode="External"/><Relationship Id="rId5" Type="http://schemas.openxmlformats.org/officeDocument/2006/relationships/hyperlink" Target="http://zoommer.ru/lj/usa/panorama_empire_state_building.jpg" TargetMode="External"/><Relationship Id="rId4" Type="http://schemas.openxmlformats.org/officeDocument/2006/relationships/hyperlink" Target="http://upload.wikimedia.org/wikipedia/commons/thumb/1/1c/Empire_State_Building_20.jpg/228px-Empire_State_Building_20.jpg"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2.xml"/><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Autofit/>
          </a:bodyPr>
          <a:lstStyle/>
          <a:p>
            <a:pPr algn="ctr"/>
            <a:r>
              <a:rPr lang="en-US" sz="4400" dirty="0" smtClean="0">
                <a:latin typeface="Arial Narrow" pitchFamily="34" charset="0"/>
              </a:rPr>
              <a:t>EMPIRE STATE BUILDING</a:t>
            </a:r>
            <a:endParaRPr lang="ru-RU" sz="4400" dirty="0">
              <a:latin typeface="Arial Narrow" pitchFamily="34" charset="0"/>
            </a:endParaRPr>
          </a:p>
        </p:txBody>
      </p:sp>
      <p:sp>
        <p:nvSpPr>
          <p:cNvPr id="3" name="Подзаголовок 2"/>
          <p:cNvSpPr>
            <a:spLocks noGrp="1"/>
          </p:cNvSpPr>
          <p:nvPr>
            <p:ph type="subTitle" idx="1"/>
          </p:nvPr>
        </p:nvSpPr>
        <p:spPr>
          <a:xfrm>
            <a:off x="4733365" y="4421080"/>
            <a:ext cx="3295019" cy="1672216"/>
          </a:xfrm>
        </p:spPr>
        <p:txBody>
          <a:bodyPr>
            <a:normAutofit fontScale="85000" lnSpcReduction="20000"/>
          </a:bodyPr>
          <a:lstStyle/>
          <a:p>
            <a:r>
              <a:rPr lang="ru-RU" dirty="0" smtClean="0"/>
              <a:t>Разработала:</a:t>
            </a:r>
          </a:p>
          <a:p>
            <a:r>
              <a:rPr lang="ru-RU" dirty="0" smtClean="0"/>
              <a:t>Давыдова Анна Викторовна</a:t>
            </a:r>
          </a:p>
          <a:p>
            <a:r>
              <a:rPr lang="ru-RU" dirty="0" smtClean="0"/>
              <a:t>Учитель английского языка</a:t>
            </a:r>
          </a:p>
          <a:p>
            <a:r>
              <a:rPr lang="ru-RU" dirty="0" smtClean="0"/>
              <a:t>МКОУ </a:t>
            </a:r>
            <a:r>
              <a:rPr lang="ru-RU" dirty="0" err="1" smtClean="0"/>
              <a:t>Тимоновская</a:t>
            </a:r>
            <a:r>
              <a:rPr lang="ru-RU" dirty="0" smtClean="0"/>
              <a:t> СОШ с УИОП</a:t>
            </a:r>
          </a:p>
          <a:p>
            <a:r>
              <a:rPr lang="ru-RU" dirty="0" smtClean="0"/>
              <a:t>Город Солнечногорск-7</a:t>
            </a:r>
          </a:p>
          <a:p>
            <a:r>
              <a:rPr lang="ru-RU" dirty="0" smtClean="0"/>
              <a:t>Московская область</a:t>
            </a:r>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544" y="548680"/>
            <a:ext cx="3693420" cy="55618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7920196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2451" y="692696"/>
            <a:ext cx="3964485" cy="302433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4076" y="957021"/>
            <a:ext cx="3632628" cy="544894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Рисунок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9591" y="3560600"/>
            <a:ext cx="3964485" cy="297336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471254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47745" y="620688"/>
            <a:ext cx="7920880" cy="5139933"/>
          </a:xfrm>
        </p:spPr>
        <p:txBody>
          <a:bodyPr>
            <a:normAutofit/>
          </a:bodyPr>
          <a:lstStyle/>
          <a:p>
            <a:pPr marL="68580" indent="0">
              <a:buNone/>
            </a:pPr>
            <a:r>
              <a:rPr lang="en-US" sz="3600" dirty="0" smtClean="0"/>
              <a:t>If you ever in New York, don’t forget to visit the Empire State Building. It offers the best view of New York, and it is one of the city’s most historic buildings.</a:t>
            </a:r>
            <a:endParaRPr lang="ru-RU" sz="3600"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3648" y="3467286"/>
            <a:ext cx="2160240" cy="2876955"/>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1920" y="3467286"/>
            <a:ext cx="1912531" cy="2883975"/>
          </a:xfrm>
          <a:prstGeom prst="rect">
            <a:avLst/>
          </a:prstGeom>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84168" y="3467286"/>
            <a:ext cx="1907875" cy="2876955"/>
          </a:xfrm>
          <a:prstGeom prst="rect">
            <a:avLst/>
          </a:prstGeom>
        </p:spPr>
      </p:pic>
    </p:spTree>
    <p:extLst>
      <p:ext uri="{BB962C8B-B14F-4D97-AF65-F5344CB8AC3E}">
        <p14:creationId xmlns:p14="http://schemas.microsoft.com/office/powerpoint/2010/main" val="36777219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548680"/>
            <a:ext cx="8064896" cy="1368152"/>
          </a:xfrm>
        </p:spPr>
        <p:txBody>
          <a:bodyPr>
            <a:normAutofit/>
          </a:bodyPr>
          <a:lstStyle/>
          <a:p>
            <a:pPr algn="ctr"/>
            <a:r>
              <a:rPr lang="en-US" dirty="0" smtClean="0"/>
              <a:t>READ THE STATEMENTS AND SAY </a:t>
            </a:r>
            <a:r>
              <a:rPr lang="en-US" b="1" u="sng" dirty="0" smtClean="0"/>
              <a:t>YES</a:t>
            </a:r>
            <a:r>
              <a:rPr lang="en-US" dirty="0" smtClean="0"/>
              <a:t> OR </a:t>
            </a:r>
            <a:r>
              <a:rPr lang="en-US" b="1" u="sng" dirty="0" smtClean="0"/>
              <a:t>NO</a:t>
            </a:r>
            <a:r>
              <a:rPr lang="en-US" dirty="0" smtClean="0"/>
              <a:t>.</a:t>
            </a:r>
            <a:endParaRPr lang="ru-RU" dirty="0"/>
          </a:p>
        </p:txBody>
      </p:sp>
      <p:sp>
        <p:nvSpPr>
          <p:cNvPr id="3" name="Объект 2"/>
          <p:cNvSpPr>
            <a:spLocks noGrp="1"/>
          </p:cNvSpPr>
          <p:nvPr>
            <p:ph idx="1"/>
          </p:nvPr>
        </p:nvSpPr>
        <p:spPr>
          <a:xfrm>
            <a:off x="323528" y="1916832"/>
            <a:ext cx="8496944" cy="4752528"/>
          </a:xfrm>
        </p:spPr>
        <p:style>
          <a:lnRef idx="0">
            <a:schemeClr val="accent2"/>
          </a:lnRef>
          <a:fillRef idx="3">
            <a:schemeClr val="accent2"/>
          </a:fillRef>
          <a:effectRef idx="3">
            <a:schemeClr val="accent2"/>
          </a:effectRef>
          <a:fontRef idx="minor">
            <a:schemeClr val="lt1"/>
          </a:fontRef>
        </p:style>
        <p:txBody>
          <a:bodyPr>
            <a:noAutofit/>
          </a:bodyPr>
          <a:lstStyle/>
          <a:p>
            <a:r>
              <a:rPr lang="en-US" sz="3200" dirty="0" smtClean="0"/>
              <a:t>The Empire State Building is the tallest building in America.</a:t>
            </a:r>
          </a:p>
          <a:p>
            <a:r>
              <a:rPr lang="en-US" sz="3200" dirty="0" smtClean="0"/>
              <a:t>Lots of people work inside the Empire State Building.</a:t>
            </a:r>
          </a:p>
          <a:p>
            <a:r>
              <a:rPr lang="en-US" sz="3200" dirty="0" smtClean="0"/>
              <a:t>You can get to the top of the Empire State Building in 45 seconds.</a:t>
            </a:r>
          </a:p>
          <a:p>
            <a:r>
              <a:rPr lang="en-US" sz="3200" dirty="0" smtClean="0"/>
              <a:t>The lights on the top floors of the Empire State Building change </a:t>
            </a:r>
            <a:r>
              <a:rPr lang="en-US" sz="3200" dirty="0" err="1" smtClean="0"/>
              <a:t>colours</a:t>
            </a:r>
            <a:r>
              <a:rPr lang="en-US" sz="3200" dirty="0" smtClean="0"/>
              <a:t> many </a:t>
            </a:r>
            <a:r>
              <a:rPr lang="en-US" sz="3200" dirty="0" err="1" smtClean="0"/>
              <a:t>many</a:t>
            </a:r>
            <a:r>
              <a:rPr lang="en-US" sz="3200" dirty="0" smtClean="0"/>
              <a:t> times a day.</a:t>
            </a:r>
            <a:endParaRPr lang="ru-RU" sz="3200" dirty="0"/>
          </a:p>
        </p:txBody>
      </p:sp>
    </p:spTree>
    <p:extLst>
      <p:ext uri="{BB962C8B-B14F-4D97-AF65-F5344CB8AC3E}">
        <p14:creationId xmlns:p14="http://schemas.microsoft.com/office/powerpoint/2010/main" val="39715944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608" y="836712"/>
            <a:ext cx="7024744" cy="1143000"/>
          </a:xfrm>
        </p:spPr>
        <p:style>
          <a:lnRef idx="3">
            <a:schemeClr val="lt1"/>
          </a:lnRef>
          <a:fillRef idx="1">
            <a:schemeClr val="accent2"/>
          </a:fillRef>
          <a:effectRef idx="1">
            <a:schemeClr val="accent2"/>
          </a:effectRef>
          <a:fontRef idx="minor">
            <a:schemeClr val="lt1"/>
          </a:fontRef>
        </p:style>
        <p:txBody>
          <a:bodyPr/>
          <a:lstStyle/>
          <a:p>
            <a:pPr algn="ctr"/>
            <a:r>
              <a:rPr lang="ru-RU" dirty="0" smtClean="0"/>
              <a:t>ИСТОЧНИК:</a:t>
            </a:r>
            <a:endParaRPr lang="ru-RU" dirty="0"/>
          </a:p>
        </p:txBody>
      </p:sp>
      <p:sp>
        <p:nvSpPr>
          <p:cNvPr id="3" name="Объект 2"/>
          <p:cNvSpPr>
            <a:spLocks noGrp="1"/>
          </p:cNvSpPr>
          <p:nvPr>
            <p:ph idx="1"/>
          </p:nvPr>
        </p:nvSpPr>
        <p:spPr>
          <a:xfrm>
            <a:off x="539552" y="2132856"/>
            <a:ext cx="8136904" cy="4392488"/>
          </a:xfrm>
        </p:spPr>
        <p:txBody>
          <a:bodyPr>
            <a:normAutofit fontScale="77500" lnSpcReduction="20000"/>
          </a:bodyPr>
          <a:lstStyle/>
          <a:p>
            <a:r>
              <a:rPr lang="ru-RU" u="sng" dirty="0">
                <a:hlinkClick r:id="rId2"/>
              </a:rPr>
              <a:t>http://all-new-york.ru/wp-content/uploads/2011/11/Empire-State-Building-in-New-York.jpg</a:t>
            </a:r>
            <a:endParaRPr lang="ru-RU" dirty="0"/>
          </a:p>
          <a:p>
            <a:r>
              <a:rPr lang="ru-RU" u="sng" dirty="0">
                <a:hlinkClick r:id="rId3"/>
              </a:rPr>
              <a:t>http://movieplaces.tv/Pictures/bigstock_The_Empire_State_Building_And__4004203.jpg</a:t>
            </a:r>
            <a:endParaRPr lang="ru-RU" dirty="0"/>
          </a:p>
          <a:p>
            <a:r>
              <a:rPr lang="ru-RU" u="sng" dirty="0">
                <a:hlinkClick r:id="rId4"/>
              </a:rPr>
              <a:t>http://blog.greenearthbamboo.com/wp-content/uploads/2011/01/empire_state.jpg</a:t>
            </a:r>
            <a:endParaRPr lang="ru-RU" dirty="0"/>
          </a:p>
          <a:p>
            <a:r>
              <a:rPr lang="ru-RU" u="sng" dirty="0">
                <a:hlinkClick r:id="rId5"/>
              </a:rPr>
              <a:t>http://www.intelligentspeculator.net/wp-content/uploads/2011/12/empire-state-building.jpg</a:t>
            </a:r>
            <a:endParaRPr lang="ru-RU" dirty="0"/>
          </a:p>
          <a:p>
            <a:r>
              <a:rPr lang="ru-RU" u="sng" dirty="0">
                <a:hlinkClick r:id="rId6"/>
              </a:rPr>
              <a:t>http://www4.images.coolspotters.com/wallpapers/110699/empire-state-building-v1-mobile-wallpaper.jpg</a:t>
            </a:r>
            <a:endParaRPr lang="ru-RU" dirty="0"/>
          </a:p>
          <a:p>
            <a:r>
              <a:rPr lang="ru-RU" u="sng" dirty="0">
                <a:hlinkClick r:id="rId7"/>
              </a:rPr>
              <a:t>http://images.travelpod.com/users/nomadicguard/22.810182520.1_top-of-empire-state-building.jpg</a:t>
            </a:r>
            <a:endParaRPr lang="ru-RU" dirty="0"/>
          </a:p>
          <a:p>
            <a:r>
              <a:rPr lang="ru-RU" u="sng" dirty="0">
                <a:hlinkClick r:id="rId8"/>
              </a:rPr>
              <a:t>http://img-fotki.yandex.ru/get/3908/fedorbazhenov.b/0_2fa0a_f4c93d97_L</a:t>
            </a:r>
            <a:endParaRPr lang="ru-RU" dirty="0"/>
          </a:p>
          <a:p>
            <a:r>
              <a:rPr lang="ru-RU" u="sng" dirty="0">
                <a:hlinkClick r:id="rId9"/>
              </a:rPr>
              <a:t>http://upload.wikimedia.org/wikipedia/commons/thumb/2/22/Skyline-New-York-City.jpg/1989px-Skyline-New-York-City.jpg</a:t>
            </a:r>
            <a:endParaRPr lang="ru-RU" dirty="0"/>
          </a:p>
          <a:p>
            <a:pPr marL="68580" indent="0">
              <a:buNone/>
            </a:pPr>
            <a:endParaRPr lang="ru-RU" dirty="0"/>
          </a:p>
        </p:txBody>
      </p:sp>
    </p:spTree>
    <p:extLst>
      <p:ext uri="{BB962C8B-B14F-4D97-AF65-F5344CB8AC3E}">
        <p14:creationId xmlns:p14="http://schemas.microsoft.com/office/powerpoint/2010/main" val="15503014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83568" y="836712"/>
            <a:ext cx="7920880" cy="5400600"/>
          </a:xfrm>
        </p:spPr>
        <p:txBody>
          <a:bodyPr>
            <a:noAutofit/>
          </a:bodyPr>
          <a:lstStyle/>
          <a:p>
            <a:r>
              <a:rPr lang="ru-RU" sz="1800" u="sng" dirty="0">
                <a:hlinkClick r:id="rId2"/>
              </a:rPr>
              <a:t>http://upload.wikimedia.org/wikipedia/commons/thumb/d/df/Empire_State_Building_Night.jpg/800px-Empire_State_Building_Night.jpg</a:t>
            </a:r>
            <a:endParaRPr lang="ru-RU" sz="1800" dirty="0"/>
          </a:p>
          <a:p>
            <a:r>
              <a:rPr lang="ru-RU" sz="1800" u="sng" dirty="0">
                <a:hlinkClick r:id="rId3"/>
              </a:rPr>
              <a:t>http://upload.wikimedia.org/wikipedia/commons/thumb/3/39/NYC_Top_of_the_Rock_Pano.jpg/800px-NYC_Top_of_the_Rock_Pano.jpg</a:t>
            </a:r>
            <a:endParaRPr lang="ru-RU" sz="1800" dirty="0"/>
          </a:p>
          <a:p>
            <a:r>
              <a:rPr lang="ru-RU" sz="1800" u="sng" dirty="0">
                <a:hlinkClick r:id="rId4"/>
              </a:rPr>
              <a:t>http://upload.wikimedia.org/wikipedia/commons/thumb/1/1c/Empire_State_Building_20.jpg/228px-Empire_State_Building_20.jpg</a:t>
            </a:r>
            <a:endParaRPr lang="ru-RU" sz="1800" dirty="0"/>
          </a:p>
          <a:p>
            <a:r>
              <a:rPr lang="ru-RU" sz="1800" u="sng" dirty="0">
                <a:hlinkClick r:id="rId5"/>
              </a:rPr>
              <a:t>http://zoommer.ru/lj/usa/panorama_empire_state_building.jpg</a:t>
            </a:r>
            <a:endParaRPr lang="ru-RU" sz="1800" dirty="0"/>
          </a:p>
          <a:p>
            <a:r>
              <a:rPr lang="ru-RU" sz="1800" u="sng" dirty="0">
                <a:hlinkClick r:id="rId6"/>
              </a:rPr>
              <a:t>http://</a:t>
            </a:r>
            <a:r>
              <a:rPr lang="ru-RU" sz="1800" u="sng" dirty="0" smtClean="0">
                <a:hlinkClick r:id="rId6"/>
              </a:rPr>
              <a:t>farm4.staticflickr.com/3185/2578816132_63b7fecdbd_z.jpg</a:t>
            </a:r>
            <a:endParaRPr lang="ru-RU" sz="1800" u="sng" dirty="0" smtClean="0"/>
          </a:p>
          <a:p>
            <a:r>
              <a:rPr lang="ru-RU" sz="1800" u="sng" dirty="0">
                <a:hlinkClick r:id="rId7"/>
              </a:rPr>
              <a:t>http://upload.wikimedia.org/wikipedia/commons/thumb/9/93/ESB_Aussichtsplattformen.jpg/399px-ESB_Aussichtsplattformen.jpg</a:t>
            </a:r>
            <a:endParaRPr lang="ru-RU" sz="1800" dirty="0"/>
          </a:p>
          <a:p>
            <a:r>
              <a:rPr lang="ru-RU" sz="1800" u="sng" dirty="0">
                <a:hlinkClick r:id="rId8"/>
              </a:rPr>
              <a:t>http://</a:t>
            </a:r>
            <a:r>
              <a:rPr lang="ru-RU" sz="1800" u="sng" dirty="0" smtClean="0">
                <a:hlinkClick r:id="rId8"/>
              </a:rPr>
              <a:t>upload.wikimedia.org/wikipedia/commons/thumb/6/6c/Looking_Up_at_Empire_State_Building.JPG/800px-Looking_Up_at_Empire_State_Building.JPG</a:t>
            </a:r>
            <a:endParaRPr lang="ru-RU" sz="1800" u="sng" dirty="0" smtClean="0"/>
          </a:p>
          <a:p>
            <a:r>
              <a:rPr lang="en-US" sz="1800" b="1" dirty="0" smtClean="0"/>
              <a:t>J</a:t>
            </a:r>
            <a:r>
              <a:rPr lang="en-US" sz="1800" b="1" dirty="0"/>
              <a:t>. </a:t>
            </a:r>
            <a:r>
              <a:rPr lang="en-US" sz="1800" b="1" dirty="0" err="1"/>
              <a:t>Vaulina</a:t>
            </a:r>
            <a:r>
              <a:rPr lang="en-US" sz="1800" b="1" dirty="0"/>
              <a:t>, J. Dooly, O. </a:t>
            </a:r>
            <a:r>
              <a:rPr lang="en-US" sz="1800" b="1" dirty="0" err="1"/>
              <a:t>Podolyako</a:t>
            </a:r>
            <a:r>
              <a:rPr lang="en-US" sz="1800" b="1" dirty="0"/>
              <a:t>, V. Evans / </a:t>
            </a:r>
            <a:r>
              <a:rPr lang="ru-RU" sz="1800" b="1" dirty="0"/>
              <a:t>Ю. Ваулина, Дж. Дули, О. </a:t>
            </a:r>
            <a:r>
              <a:rPr lang="ru-RU" sz="1800" b="1" dirty="0" err="1"/>
              <a:t>Подоляко</a:t>
            </a:r>
            <a:r>
              <a:rPr lang="ru-RU" sz="1800" b="1" dirty="0"/>
              <a:t>, В. </a:t>
            </a:r>
            <a:r>
              <a:rPr lang="ru-RU" sz="1800" b="1" dirty="0" smtClean="0"/>
              <a:t>Эванс. </a:t>
            </a:r>
            <a:r>
              <a:rPr lang="en-US" sz="1800" b="1" dirty="0" smtClean="0"/>
              <a:t>Spotlight </a:t>
            </a:r>
            <a:r>
              <a:rPr lang="ru-RU" sz="1800" b="1" dirty="0" smtClean="0"/>
              <a:t>6</a:t>
            </a:r>
            <a:r>
              <a:rPr lang="en-US" sz="1800" b="1" dirty="0" smtClean="0"/>
              <a:t> </a:t>
            </a:r>
            <a:r>
              <a:rPr lang="en-US" sz="1800" b="1" dirty="0"/>
              <a:t>/ </a:t>
            </a:r>
            <a:r>
              <a:rPr lang="ru-RU" sz="1800" b="1" dirty="0"/>
              <a:t>УМК Английский в фокусе </a:t>
            </a:r>
            <a:r>
              <a:rPr lang="ru-RU" sz="1800" b="1" dirty="0" smtClean="0"/>
              <a:t>6 </a:t>
            </a:r>
            <a:r>
              <a:rPr lang="ru-RU" sz="1800" b="1" dirty="0"/>
              <a:t>класс.</a:t>
            </a:r>
            <a:endParaRPr lang="ru-RU" sz="1800" dirty="0"/>
          </a:p>
          <a:p>
            <a:endParaRPr lang="ru-RU" sz="1800" dirty="0"/>
          </a:p>
          <a:p>
            <a:endParaRPr lang="ru-RU" sz="1800" dirty="0"/>
          </a:p>
        </p:txBody>
      </p:sp>
    </p:spTree>
    <p:extLst>
      <p:ext uri="{BB962C8B-B14F-4D97-AF65-F5344CB8AC3E}">
        <p14:creationId xmlns:p14="http://schemas.microsoft.com/office/powerpoint/2010/main" val="20879791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43493" y="2323653"/>
            <a:ext cx="6768868" cy="1537396"/>
          </a:xfrm>
        </p:spPr>
        <p:style>
          <a:lnRef idx="1">
            <a:schemeClr val="accent2"/>
          </a:lnRef>
          <a:fillRef idx="2">
            <a:schemeClr val="accent2"/>
          </a:fillRef>
          <a:effectRef idx="1">
            <a:schemeClr val="accent2"/>
          </a:effectRef>
          <a:fontRef idx="minor">
            <a:schemeClr val="dk1"/>
          </a:fontRef>
        </p:style>
        <p:txBody>
          <a:bodyPr>
            <a:normAutofit/>
          </a:bodyPr>
          <a:lstStyle/>
          <a:p>
            <a:pPr marL="68580" indent="0" algn="ctr">
              <a:buNone/>
            </a:pPr>
            <a:r>
              <a:rPr lang="en-US" sz="4400" dirty="0" smtClean="0"/>
              <a:t>THANK YOU VERY MUCH!</a:t>
            </a:r>
            <a:endParaRPr lang="ru-RU" sz="4400" dirty="0"/>
          </a:p>
        </p:txBody>
      </p:sp>
    </p:spTree>
    <p:extLst>
      <p:ext uri="{BB962C8B-B14F-4D97-AF65-F5344CB8AC3E}">
        <p14:creationId xmlns:p14="http://schemas.microsoft.com/office/powerpoint/2010/main" val="8084305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sz="quarter" idx="14"/>
          </p:nvPr>
        </p:nvSpPr>
        <p:spPr>
          <a:xfrm>
            <a:off x="3347864" y="764704"/>
            <a:ext cx="5112568" cy="5472608"/>
          </a:xfrm>
        </p:spPr>
        <p:txBody>
          <a:bodyPr>
            <a:noAutofit/>
          </a:bodyPr>
          <a:lstStyle/>
          <a:p>
            <a:pPr marL="68580" indent="0">
              <a:buNone/>
            </a:pPr>
            <a:r>
              <a:rPr lang="en-US" sz="3600" dirty="0" smtClean="0"/>
              <a:t>The Empire State Building is the tallest building in New York. It is 443 </a:t>
            </a:r>
            <a:r>
              <a:rPr lang="en-US" sz="3600" dirty="0" err="1" smtClean="0"/>
              <a:t>metres</a:t>
            </a:r>
            <a:r>
              <a:rPr lang="en-US" sz="3600" dirty="0" smtClean="0"/>
              <a:t> high and has 103 floors. It was built in 1930, and took one year and forty-five days to complete.</a:t>
            </a:r>
            <a:endParaRPr lang="ru-RU" sz="3600" dirty="0"/>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1600" y="548680"/>
            <a:ext cx="2194914" cy="576064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0047004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20800" y="990600"/>
            <a:ext cx="6502400" cy="48768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40839607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59628" y="1196752"/>
            <a:ext cx="7024744" cy="1143000"/>
          </a:xfrm>
        </p:spPr>
        <p:txBody>
          <a:bodyPr>
            <a:normAutofit fontScale="90000"/>
          </a:bodyPr>
          <a:lstStyle/>
          <a:p>
            <a:pPr algn="ctr"/>
            <a:r>
              <a:rPr lang="en-US" dirty="0" smtClean="0"/>
              <a:t>Panorama Empire State Building</a:t>
            </a:r>
            <a:endParaRPr lang="ru-R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2708920"/>
            <a:ext cx="7620000" cy="32385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422327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716016" y="836712"/>
            <a:ext cx="3672408" cy="5328592"/>
          </a:xfrm>
        </p:spPr>
        <p:txBody>
          <a:bodyPr>
            <a:normAutofit/>
          </a:bodyPr>
          <a:lstStyle/>
          <a:p>
            <a:pPr marL="68580" indent="0">
              <a:buNone/>
            </a:pPr>
            <a:r>
              <a:rPr lang="en-US" sz="3600" dirty="0" smtClean="0"/>
              <a:t>The ESB is one of the largest office spaces in the world, but it also has many shops and restaurants inside.</a:t>
            </a:r>
            <a:endParaRPr lang="ru-RU" sz="36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836712"/>
            <a:ext cx="3996444" cy="532859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698586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536" y="620688"/>
            <a:ext cx="8424936" cy="5211941"/>
          </a:xfrm>
        </p:spPr>
        <p:txBody>
          <a:bodyPr>
            <a:noAutofit/>
          </a:bodyPr>
          <a:lstStyle/>
          <a:p>
            <a:pPr marL="68580" indent="0">
              <a:buNone/>
            </a:pPr>
            <a:r>
              <a:rPr lang="en-US" sz="3200" dirty="0" smtClean="0"/>
              <a:t>The Empire State Building has 73 super fast lifts. The fastest of these travel from the ground to the 80</a:t>
            </a:r>
            <a:r>
              <a:rPr lang="en-US" sz="3200" baseline="30000" dirty="0" smtClean="0"/>
              <a:t>th</a:t>
            </a:r>
            <a:r>
              <a:rPr lang="en-US" sz="3200" dirty="0" smtClean="0"/>
              <a:t> floor in only 45 seconds! If you choose to walk to the top, you need to climb 1860 steps.</a:t>
            </a:r>
            <a:endParaRPr lang="ru-RU" sz="32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5980" y="3140968"/>
            <a:ext cx="4852663" cy="323763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857990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99592" y="980728"/>
            <a:ext cx="7344816" cy="4851901"/>
          </a:xfrm>
        </p:spPr>
        <p:txBody>
          <a:bodyPr>
            <a:normAutofit/>
          </a:bodyPr>
          <a:lstStyle/>
          <a:p>
            <a:pPr marL="68580" indent="0">
              <a:buNone/>
            </a:pPr>
            <a:r>
              <a:rPr lang="en-US" sz="3600" dirty="0" smtClean="0"/>
              <a:t>At the Empire State Building most visitors go straight to the Observatory on the 86</a:t>
            </a:r>
            <a:r>
              <a:rPr lang="en-US" sz="3600" baseline="30000" dirty="0" smtClean="0"/>
              <a:t>th</a:t>
            </a:r>
            <a:r>
              <a:rPr lang="en-US" sz="3600" dirty="0" smtClean="0"/>
              <a:t> floor. The view is amazing.</a:t>
            </a:r>
            <a:endParaRPr lang="ru-RU" sz="3600"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576" y="3649798"/>
            <a:ext cx="3816424" cy="261043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6016" y="3631137"/>
            <a:ext cx="3844818" cy="260049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8505105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39552" y="778843"/>
            <a:ext cx="5328592" cy="5890517"/>
          </a:xfrm>
        </p:spPr>
        <p:txBody>
          <a:bodyPr>
            <a:noAutofit/>
          </a:bodyPr>
          <a:lstStyle/>
          <a:p>
            <a:pPr marL="68580" indent="0">
              <a:buNone/>
            </a:pPr>
            <a:r>
              <a:rPr lang="en-US" sz="3200" dirty="0" smtClean="0"/>
              <a:t>On clear day you can see for miles around. Looking at the Empire State building from distance is also great. The top floors are decorated with beautiful lights. These change </a:t>
            </a:r>
            <a:r>
              <a:rPr lang="en-US" sz="3200" dirty="0" err="1" smtClean="0"/>
              <a:t>colours</a:t>
            </a:r>
            <a:r>
              <a:rPr lang="en-US" sz="3200" dirty="0" smtClean="0"/>
              <a:t> every day. </a:t>
            </a:r>
            <a:endParaRPr lang="ru-RU" sz="3200" dirty="0"/>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89645" y="3861048"/>
            <a:ext cx="3888432" cy="258975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12160" y="188640"/>
            <a:ext cx="2571518" cy="386104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1026120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83568" y="692696"/>
            <a:ext cx="7848872" cy="5139933"/>
          </a:xfrm>
        </p:spPr>
        <p:txBody>
          <a:bodyPr>
            <a:normAutofit/>
          </a:bodyPr>
          <a:lstStyle/>
          <a:p>
            <a:pPr marL="68580" indent="0">
              <a:buNone/>
            </a:pPr>
            <a:r>
              <a:rPr lang="en-US" sz="3200" dirty="0"/>
              <a:t>Depending on the occasion, the building can be white, green, blue, purple, red or orange!</a:t>
            </a:r>
            <a:endParaRPr lang="ru-RU" sz="3200" dirty="0"/>
          </a:p>
          <a:p>
            <a:endParaRPr lang="en-US" sz="3200" dirty="0" smtClean="0"/>
          </a:p>
          <a:p>
            <a:endParaRPr lang="ru-RU" sz="3200"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139" y="2348880"/>
            <a:ext cx="3096090" cy="412812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82229" y="2338942"/>
            <a:ext cx="2971144" cy="413805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6" name="Рисунок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54929" y="2348880"/>
            <a:ext cx="2741330" cy="412812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02453246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стин">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Остин">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Остин">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52</TotalTime>
  <Words>404</Words>
  <Application>Microsoft Office PowerPoint</Application>
  <PresentationFormat>Экран (4:3)</PresentationFormat>
  <Paragraphs>38</Paragraphs>
  <Slides>15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Остин</vt:lpstr>
      <vt:lpstr>EMPIRE STATE BUILDING</vt:lpstr>
      <vt:lpstr>Презентация PowerPoint</vt:lpstr>
      <vt:lpstr>Презентация PowerPoint</vt:lpstr>
      <vt:lpstr>Panorama Empire State Building</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READ THE STATEMENTS AND SAY YES OR NO.</vt:lpstr>
      <vt:lpstr>ИСТОЧНИК:</vt:lpstr>
      <vt:lpstr>Презентация PowerPoint</vt:lpstr>
      <vt:lpstr>Презентация PowerPoint</vt:lpstr>
    </vt:vector>
  </TitlesOfParts>
  <Company>Krokoz™</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EMPIRE STATE BUILDING</dc:title>
  <dc:creator>Аня</dc:creator>
  <cp:lastModifiedBy>Аня</cp:lastModifiedBy>
  <cp:revision>8</cp:revision>
  <dcterms:created xsi:type="dcterms:W3CDTF">2012-03-17T08:55:10Z</dcterms:created>
  <dcterms:modified xsi:type="dcterms:W3CDTF">2012-03-17T09:48:05Z</dcterms:modified>
</cp:coreProperties>
</file>