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AECE89F-668A-4B0B-A375-3DDA589F514E}" type="datetimeFigureOut">
              <a:rPr lang="ru-RU" smtClean="0"/>
              <a:t>01.12.2011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10564AA-8CD1-4048-A541-AB723769DA4E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renburg-gov.ru/magnoliaPublic/regportal/News/OfficialChronics/2010-12-27-17-12-22/PageContent/0/body_files/file0/_DSC3562.jpg" TargetMode="External"/><Relationship Id="rId3" Type="http://schemas.openxmlformats.org/officeDocument/2006/relationships/hyperlink" Target="http://www.olympia-reisen.ru/assets/images/Russia/piter/ng6.jpg" TargetMode="External"/><Relationship Id="rId7" Type="http://schemas.openxmlformats.org/officeDocument/2006/relationships/hyperlink" Target="http://www.awc-corp.com/?fbd=pictures-of-children-at-christmas-PqWP6/LEO9LC4ylq_ygesWZkDuYhgenmi7iZeuw2fOjtw/TElPT0Hsq2/qjGUC0ufBMRvOL9/0VnKc0iCQ_N61r9AyNOXmnkiNMZgKExbyyBOv9jgIqIXQQZ/ll526OqU_tXi3iLyYOLVXAHFfXaNRVC3sNoBq3VWfHz1DMcKg==z5l.jpg" TargetMode="External"/><Relationship Id="rId12" Type="http://schemas.openxmlformats.org/officeDocument/2006/relationships/hyperlink" Target="http://img1.liveinternet.ru/images/attach/c/2/66/715/66715487_e96616b1.jpg" TargetMode="External"/><Relationship Id="rId2" Type="http://schemas.openxmlformats.org/officeDocument/2006/relationships/hyperlink" Target="http://seeingredaz.files.wordpress.com/2008/12/happy_new_year.jpg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sdelaurukami.ru/images/www_pics_am-christmas135.jpg" TargetMode="External"/><Relationship Id="rId11" Type="http://schemas.openxmlformats.org/officeDocument/2006/relationships/hyperlink" Target="http://www.bezformata.ru/content/Images/000/000/736/image736796.jpg" TargetMode="External"/><Relationship Id="rId5" Type="http://schemas.openxmlformats.org/officeDocument/2006/relationships/hyperlink" Target="http://www.silverslon.ru/images/dlya_slona/mota_ru_0123002-320x480.jpg" TargetMode="External"/><Relationship Id="rId10" Type="http://schemas.openxmlformats.org/officeDocument/2006/relationships/hyperlink" Target="http://mystatic.ru/m/OIKBpxpBQd.jpg" TargetMode="External"/><Relationship Id="rId4" Type="http://schemas.openxmlformats.org/officeDocument/2006/relationships/hyperlink" Target="http://rb7.ru/files/story_img/podarki_151.jpg" TargetMode="External"/><Relationship Id="rId9" Type="http://schemas.openxmlformats.org/officeDocument/2006/relationships/hyperlink" Target="http://images01.olx.ru/ui/10/78/02/1291733708_144757602_1----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englishworks.ucoz.ru/forum/36-72-1" TargetMode="External"/><Relationship Id="rId13" Type="http://schemas.openxmlformats.org/officeDocument/2006/relationships/hyperlink" Target="http://www.magput.ru/pics/large/31518.jpg" TargetMode="External"/><Relationship Id="rId3" Type="http://schemas.openxmlformats.org/officeDocument/2006/relationships/hyperlink" Target="http://www.pfrf.ru/userdata/branches/ot_vologda/press_release/2009/20091119_dedmoroz1.jpg" TargetMode="External"/><Relationship Id="rId7" Type="http://schemas.openxmlformats.org/officeDocument/2006/relationships/hyperlink" Target="http://sfg.do.am/New.jpg" TargetMode="External"/><Relationship Id="rId12" Type="http://schemas.openxmlformats.org/officeDocument/2006/relationships/hyperlink" Target="http://novostivl.ru/files/files/27/17827.jpg" TargetMode="External"/><Relationship Id="rId2" Type="http://schemas.openxmlformats.org/officeDocument/2006/relationships/hyperlink" Target="http://foto.rg.ru/gall/images/557c3074/d56d4daa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bigcatalogphotos.ru/photos/countries-photos/europe-photos/russia-photos/vologodskaia-oblastj-photos/velikiiy-ustiug-photos/photo-03-velikiiy-ustiug-russia.jpg" TargetMode="External"/><Relationship Id="rId11" Type="http://schemas.openxmlformats.org/officeDocument/2006/relationships/hyperlink" Target="http://www.dianik.ru/files/showroom/521/2019324_img2.jpg" TargetMode="External"/><Relationship Id="rId5" Type="http://schemas.openxmlformats.org/officeDocument/2006/relationships/hyperlink" Target="http://www.segodnya.ua/img/forall/a/130435/59.jpg" TargetMode="External"/><Relationship Id="rId15" Type="http://schemas.openxmlformats.org/officeDocument/2006/relationships/hyperlink" Target="http://www.fotka.by/img--i-258918-w-640.jpg" TargetMode="External"/><Relationship Id="rId10" Type="http://schemas.openxmlformats.org/officeDocument/2006/relationships/hyperlink" Target="http://mtdata.ru/u19/photoA8C4/20260882117-0/big.jpeg" TargetMode="External"/><Relationship Id="rId4" Type="http://schemas.openxmlformats.org/officeDocument/2006/relationships/hyperlink" Target="http://vesti70.ru/images/photos/?id=10819" TargetMode="External"/><Relationship Id="rId9" Type="http://schemas.openxmlformats.org/officeDocument/2006/relationships/hyperlink" Target="http://i.allday.ru/uploads/posts/2009-12/1260003823_347561.jpg" TargetMode="External"/><Relationship Id="rId14" Type="http://schemas.openxmlformats.org/officeDocument/2006/relationships/hyperlink" Target="http://www.kasm.ru/img/ustcn.gif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ian" pitchFamily="2" charset="0"/>
              </a:rPr>
              <a:t>EVERYBODY LIKES PRESENTS!</a:t>
            </a:r>
            <a:endParaRPr lang="ru-RU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4293096"/>
            <a:ext cx="3024336" cy="1800200"/>
          </a:xfr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>
            <a:normAutofit fontScale="70000" lnSpcReduction="20000"/>
          </a:bodyPr>
          <a:lstStyle/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Разработала:</a:t>
            </a:r>
          </a:p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Давыдова Анна Викторовна</a:t>
            </a:r>
          </a:p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Учитель английского языка</a:t>
            </a:r>
          </a:p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МОУ </a:t>
            </a:r>
            <a:r>
              <a:rPr lang="ru-RU" dirty="0" err="1" smtClean="0">
                <a:solidFill>
                  <a:schemeClr val="tx2">
                    <a:lumMod val="25000"/>
                  </a:schemeClr>
                </a:solidFill>
              </a:rPr>
              <a:t>Тимоновская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 СОШ</a:t>
            </a:r>
          </a:p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Город Солнечногорск-7</a:t>
            </a:r>
          </a:p>
          <a:p>
            <a:pPr algn="l"/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Московская область</a:t>
            </a:r>
            <a:endParaRPr lang="ru-RU" dirty="0">
              <a:solidFill>
                <a:schemeClr val="tx2">
                  <a:lumMod val="25000"/>
                </a:schemeClr>
              </a:solidFill>
            </a:endParaRPr>
          </a:p>
        </p:txBody>
      </p:sp>
      <p:pic>
        <p:nvPicPr>
          <p:cNvPr id="4" name="Рисунок 3" descr="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20072" y="3429000"/>
            <a:ext cx="2743772" cy="30571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86409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ИСТОЧНИК:</a:t>
            </a:r>
            <a:endParaRPr lang="ru-RU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196752"/>
            <a:ext cx="8208912" cy="5158173"/>
          </a:xfrm>
        </p:spPr>
        <p:txBody>
          <a:bodyPr>
            <a:noAutofit/>
          </a:bodyPr>
          <a:lstStyle/>
          <a:p>
            <a:r>
              <a:rPr lang="en-US" sz="1800" u="sng" dirty="0" smtClean="0">
                <a:hlinkClick r:id="rId2"/>
              </a:rPr>
              <a:t>http://seeingredaz.files.wordpress.com/2008/12/happy_new_year.jpg</a:t>
            </a:r>
            <a:endParaRPr lang="ru-RU" sz="1800" dirty="0" smtClean="0"/>
          </a:p>
          <a:p>
            <a:r>
              <a:rPr lang="en-US" sz="1800" u="sng" dirty="0" smtClean="0">
                <a:hlinkClick r:id="rId3"/>
              </a:rPr>
              <a:t>http://www.olympia-reisen.ru/assets/images/Russia/piter/ng6.jpg</a:t>
            </a:r>
            <a:endParaRPr lang="ru-RU" sz="1800" dirty="0" smtClean="0"/>
          </a:p>
          <a:p>
            <a:r>
              <a:rPr lang="en-US" sz="1800" u="sng" dirty="0" smtClean="0">
                <a:hlinkClick r:id="rId4"/>
              </a:rPr>
              <a:t>http://rb7.ru/files/story_img/podarki_151.jpg</a:t>
            </a:r>
            <a:endParaRPr lang="ru-RU" sz="1800" dirty="0" smtClean="0"/>
          </a:p>
          <a:p>
            <a:r>
              <a:rPr lang="en-US" sz="1800" u="sng" dirty="0" smtClean="0">
                <a:hlinkClick r:id="rId5"/>
              </a:rPr>
              <a:t>http://www.silverslon.ru/images/dlya_slona/mota_ru_0123002-320x480.jpg</a:t>
            </a:r>
            <a:endParaRPr lang="ru-RU" sz="1800" dirty="0" smtClean="0"/>
          </a:p>
          <a:p>
            <a:r>
              <a:rPr lang="en-US" sz="1800" u="sng" dirty="0" smtClean="0">
                <a:hlinkClick r:id="rId6"/>
              </a:rPr>
              <a:t>http://www.sdelaurukami.ru/images/www_pics_am-christmas135.jpg</a:t>
            </a:r>
            <a:endParaRPr lang="ru-RU" sz="1800" dirty="0" smtClean="0"/>
          </a:p>
          <a:p>
            <a:r>
              <a:rPr lang="en-US" sz="1800" u="sng" dirty="0" smtClean="0">
                <a:hlinkClick r:id="rId7"/>
              </a:rPr>
              <a:t>http://www.awc-corp.com/?fbd=pictures-of-children-at-christmas-PqWP6/LEO9LC4ylq_ygesWZkDuYhgenmi7iZeuw2fOjtw/TElPT0Hsq2/qjGUC0ufBMRvOL9/0VnKc0iCQ_N61r9AyNOXmnkiNMZgKExbyyBOv9jgIqIXQQZ/ll526OqU_tXi3iLyYOLVXAHFfXaNRVC3sNoBq3VWfHz1DMcKg==z5l.jpg</a:t>
            </a:r>
            <a:endParaRPr lang="ru-RU" sz="1800" dirty="0" smtClean="0"/>
          </a:p>
          <a:p>
            <a:r>
              <a:rPr lang="en-US" sz="1800" u="sng" dirty="0" smtClean="0">
                <a:hlinkClick r:id="rId8"/>
              </a:rPr>
              <a:t>http://www.orenburg-gov.ru/magnoliaPublic/regportal/News/OfficialChronics/2010-12-27-17-12-22/PageContent/0/body_files/file0/_DSC3562.jpg</a:t>
            </a:r>
            <a:endParaRPr lang="ru-RU" sz="1800" dirty="0" smtClean="0"/>
          </a:p>
          <a:p>
            <a:r>
              <a:rPr lang="en-US" sz="1800" u="sng" dirty="0" smtClean="0">
                <a:hlinkClick r:id="rId9"/>
              </a:rPr>
              <a:t>http://images01.olx.ru/ui/10/78/02/1291733708_144757602_1----.jpg</a:t>
            </a:r>
            <a:endParaRPr lang="ru-RU" sz="1800" dirty="0" smtClean="0"/>
          </a:p>
          <a:p>
            <a:r>
              <a:rPr lang="en-US" sz="1800" u="sng" dirty="0" smtClean="0">
                <a:hlinkClick r:id="rId10"/>
              </a:rPr>
              <a:t>http://mystatic.ru/m/OIKBpxpBQd.jpg</a:t>
            </a:r>
            <a:endParaRPr lang="ru-RU" sz="1800" dirty="0" smtClean="0"/>
          </a:p>
          <a:p>
            <a:r>
              <a:rPr lang="en-US" sz="1800" u="sng" dirty="0" smtClean="0">
                <a:hlinkClick r:id="rId11"/>
              </a:rPr>
              <a:t>http://www.bezformata.ru/content/Images/000/000/736/image736796.jpg</a:t>
            </a:r>
            <a:endParaRPr lang="ru-RU" sz="1800" dirty="0" smtClean="0"/>
          </a:p>
          <a:p>
            <a:r>
              <a:rPr lang="en-US" sz="1800" u="sng" dirty="0" smtClean="0">
                <a:hlinkClick r:id="rId12"/>
              </a:rPr>
              <a:t>http://</a:t>
            </a:r>
            <a:r>
              <a:rPr lang="en-US" sz="1800" u="sng" dirty="0" smtClean="0">
                <a:hlinkClick r:id="rId12"/>
              </a:rPr>
              <a:t>img1.liveinternet.ru/images/attach/c/2/66/715/66715487_e96616b1.jpg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19256" cy="5271864"/>
          </a:xfrm>
        </p:spPr>
        <p:txBody>
          <a:bodyPr>
            <a:normAutofit fontScale="70000" lnSpcReduction="20000"/>
          </a:bodyPr>
          <a:lstStyle/>
          <a:p>
            <a:r>
              <a:rPr lang="en-US" u="sng" dirty="0" smtClean="0">
                <a:hlinkClick r:id="rId2"/>
              </a:rPr>
              <a:t>http://foto.rg.ru/gall/images/557c3074/d56d4daa.jpg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http://www.pfrf.ru/userdata/branches/ot_vologda/press_release/2009/20091119_dedmoroz1.jpg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http://vesti70.ru/images/photos/?id=10819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http://www.segodnya.ua/img/forall/a/130435/59.jpg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http://bigcatalogphotos.ru/photos/countries-photos/europe-photos/russia-photos/vologodskaia-oblastj-photos/velikiiy-ustiug-photos/photo-03-velikiiy-ustiug-russia.jpg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http://sfg.do.am/New.jpg</a:t>
            </a:r>
            <a:endParaRPr lang="ru-RU" dirty="0" smtClean="0"/>
          </a:p>
          <a:p>
            <a:r>
              <a:rPr lang="en-US" u="sng" dirty="0" smtClean="0">
                <a:hlinkClick r:id="rId8"/>
              </a:rPr>
              <a:t>http://englishworks.ucoz.ru/forum/36-72-1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http://i.allday.ru/uploads/posts/2009-12/1260003823_347561.jpg</a:t>
            </a:r>
            <a:endParaRPr lang="ru-RU" dirty="0" smtClean="0"/>
          </a:p>
          <a:p>
            <a:r>
              <a:rPr lang="en-US" u="sng" dirty="0" smtClean="0">
                <a:hlinkClick r:id="rId10"/>
              </a:rPr>
              <a:t>http://mtdata.ru/u19/photoA8C4/20260882117-0/big.jpeg</a:t>
            </a:r>
            <a:endParaRPr lang="ru-RU" dirty="0" smtClean="0"/>
          </a:p>
          <a:p>
            <a:r>
              <a:rPr lang="en-US" dirty="0" smtClean="0"/>
              <a:t> </a:t>
            </a:r>
            <a:r>
              <a:rPr lang="ru-RU" dirty="0" smtClean="0"/>
              <a:t>УМК «Английский в фокусе» для 3 класса</a:t>
            </a:r>
            <a:r>
              <a:rPr lang="en-US" dirty="0" smtClean="0"/>
              <a:t>/[</a:t>
            </a:r>
            <a:r>
              <a:rPr lang="ru-RU" dirty="0" smtClean="0"/>
              <a:t>Н.И.Быкова, Д.Дули, М.Д. Поспелова, В.Эванс</a:t>
            </a:r>
            <a:r>
              <a:rPr lang="en-US" dirty="0" smtClean="0"/>
              <a:t>]</a:t>
            </a:r>
            <a:endParaRPr lang="ru-RU" dirty="0" smtClean="0"/>
          </a:p>
          <a:p>
            <a:r>
              <a:rPr lang="en-US" u="sng" dirty="0" smtClean="0">
                <a:hlinkClick r:id="rId11"/>
              </a:rPr>
              <a:t>http://www.dianik.ru/files/showroom/521/2019324_img2.jpg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en-US" u="sng" dirty="0" smtClean="0">
                <a:hlinkClick r:id="rId12"/>
              </a:rPr>
              <a:t>http://</a:t>
            </a:r>
            <a:r>
              <a:rPr lang="en-US" u="sng" dirty="0" smtClean="0">
                <a:hlinkClick r:id="rId12"/>
              </a:rPr>
              <a:t>novostivl.ru/files/files/27/17827.jpg</a:t>
            </a:r>
            <a:endParaRPr lang="ru-RU" u="sng" dirty="0" smtClean="0"/>
          </a:p>
          <a:p>
            <a:r>
              <a:rPr lang="en-US" sz="2800" u="sng" dirty="0" smtClean="0">
                <a:hlinkClick r:id="rId13"/>
              </a:rPr>
              <a:t>http://www.magput.ru/pics/large/31518.jpg</a:t>
            </a:r>
            <a:endParaRPr lang="ru-RU" sz="2800" dirty="0" smtClean="0"/>
          </a:p>
          <a:p>
            <a:r>
              <a:rPr lang="en-US" sz="2800" u="sng" dirty="0" smtClean="0">
                <a:hlinkClick r:id="rId14"/>
              </a:rPr>
              <a:t>http://www.kasm.ru/img/ustcn.gif</a:t>
            </a:r>
            <a:endParaRPr lang="ru-RU" sz="2800" dirty="0" smtClean="0"/>
          </a:p>
          <a:p>
            <a:r>
              <a:rPr lang="en-US" sz="2800" u="sng" dirty="0" smtClean="0">
                <a:hlinkClick r:id="rId15"/>
              </a:rPr>
              <a:t>http://www.fotka.by/img--i-258918-w-640.jpg</a:t>
            </a:r>
            <a:endParaRPr lang="ru-RU" sz="2800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268760"/>
            <a:ext cx="4546848" cy="3077696"/>
          </a:xfrm>
        </p:spPr>
        <p:txBody>
          <a:bodyPr>
            <a:normAutofit/>
          </a:bodyPr>
          <a:lstStyle/>
          <a:p>
            <a:pPr algn="ctr"/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VERY MUCH.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Рисунок 3" descr="Ne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76056" y="2492896"/>
            <a:ext cx="3419475" cy="381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cadian" pitchFamily="2" charset="0"/>
              </a:rPr>
              <a:t>EVERYBODY LIKES PRESENTS!</a:t>
            </a:r>
            <a:r>
              <a:rPr lang="ru-RU" sz="4800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800" b="1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560" y="1700808"/>
            <a:ext cx="3884240" cy="4654117"/>
          </a:xfrm>
        </p:spPr>
        <p:txBody>
          <a:bodyPr>
            <a:normAutofit lnSpcReduction="10000"/>
          </a:bodyPr>
          <a:lstStyle/>
          <a:p>
            <a:r>
              <a:rPr lang="en-US" sz="4000" dirty="0" smtClean="0">
                <a:latin typeface="Comic Sans MS" pitchFamily="66" charset="0"/>
              </a:rPr>
              <a:t>New Year is a wonderful holiday. Russian children like it because they get a lot of presents.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" name="Содержимое 4" descr="ng6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220072" y="3933056"/>
            <a:ext cx="3096344" cy="2322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happy_new_yea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48064" y="1700808"/>
            <a:ext cx="3096344" cy="2208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www.awc-corp.com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5537" y="980728"/>
            <a:ext cx="3238862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99992" y="1196752"/>
            <a:ext cx="4186808" cy="5158173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Comic Sans MS" pitchFamily="66" charset="0"/>
              </a:rPr>
              <a:t>They get them from their parents, grandparents, friends and  …  Father Frost! </a:t>
            </a:r>
            <a:endParaRPr lang="ru-RU" sz="4400" dirty="0">
              <a:latin typeface="Comic Sans MS" pitchFamily="66" charset="0"/>
            </a:endParaRPr>
          </a:p>
        </p:txBody>
      </p:sp>
      <p:pic>
        <p:nvPicPr>
          <p:cNvPr id="6" name="Рисунок 5" descr="www_pics_am-christmas1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547664" y="2708920"/>
            <a:ext cx="3048000" cy="20097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mota_ru_0123002-320x48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429000"/>
            <a:ext cx="2100064" cy="3150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_DSC356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11760" y="4941168"/>
            <a:ext cx="2323976" cy="17429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3151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980728"/>
            <a:ext cx="2172826" cy="21891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1"/>
          <p:cNvSpPr>
            <a:spLocks noGrp="1"/>
          </p:cNvSpPr>
          <p:nvPr>
            <p:ph sz="half" idx="1"/>
          </p:nvPr>
        </p:nvSpPr>
        <p:spPr>
          <a:xfrm>
            <a:off x="468313" y="1052513"/>
            <a:ext cx="4027487" cy="5302250"/>
          </a:xfrm>
        </p:spPr>
        <p:txBody>
          <a:bodyPr/>
          <a:lstStyle/>
          <a:p>
            <a:r>
              <a:rPr lang="en-US" sz="3200" dirty="0" smtClean="0">
                <a:latin typeface="Comic Sans MS" pitchFamily="66" charset="0"/>
              </a:rPr>
              <a:t>Father Frost and </a:t>
            </a:r>
            <a:r>
              <a:rPr lang="en-US" sz="3200" dirty="0" err="1" smtClean="0">
                <a:latin typeface="Comic Sans MS" pitchFamily="66" charset="0"/>
              </a:rPr>
              <a:t>Snowmaiden</a:t>
            </a:r>
            <a:r>
              <a:rPr lang="en-US" sz="3200" dirty="0" smtClean="0">
                <a:latin typeface="Comic Sans MS" pitchFamily="66" charset="0"/>
              </a:rPr>
              <a:t>, his granddaughter, live in </a:t>
            </a:r>
            <a:r>
              <a:rPr lang="en-US" sz="3200" dirty="0" err="1" smtClean="0">
                <a:latin typeface="Comic Sans MS" pitchFamily="66" charset="0"/>
              </a:rPr>
              <a:t>Veliky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Ustyug</a:t>
            </a:r>
            <a:r>
              <a:rPr lang="en-US" sz="3200" dirty="0" smtClean="0">
                <a:latin typeface="Comic Sans MS" pitchFamily="66" charset="0"/>
              </a:rPr>
              <a:t>. They live in a beautiful wooden house.</a:t>
            </a:r>
            <a:endParaRPr lang="ru-RU" sz="32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8" name="Рисунок 7" descr="66715487_e96616b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41554" y="2348880"/>
            <a:ext cx="2602446" cy="17349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--i-258918-w-64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3645024"/>
            <a:ext cx="2673085" cy="200481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image73679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619672" y="4581128"/>
            <a:ext cx="2761489" cy="20711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052736"/>
            <a:ext cx="4100264" cy="5302189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Children write letters to Father Frost and ask him to bring them presents: toys, computer games, chocolates and books. 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" name="Содержимое 4" descr="OIKBpxpBQd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764704"/>
            <a:ext cx="4043362" cy="26976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2019324_img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2780928"/>
            <a:ext cx="2857499" cy="21383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1782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67744" y="4797152"/>
            <a:ext cx="2520280" cy="18902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20091119_dedmoroz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60032" y="4869160"/>
            <a:ext cx="2734342" cy="1794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836712"/>
            <a:ext cx="4100264" cy="5518213"/>
          </a:xfrm>
        </p:spPr>
        <p:txBody>
          <a:bodyPr/>
          <a:lstStyle/>
          <a:p>
            <a:r>
              <a:rPr lang="en-US" sz="3200" dirty="0" smtClean="0">
                <a:latin typeface="Comic Sans MS" pitchFamily="66" charset="0"/>
              </a:rPr>
              <a:t>Some children come to </a:t>
            </a:r>
            <a:r>
              <a:rPr lang="en-US" sz="3200" dirty="0" err="1" smtClean="0">
                <a:latin typeface="Comic Sans MS" pitchFamily="66" charset="0"/>
              </a:rPr>
              <a:t>Veliky</a:t>
            </a:r>
            <a:r>
              <a:rPr lang="en-US" sz="3200" dirty="0" smtClean="0">
                <a:latin typeface="Comic Sans MS" pitchFamily="66" charset="0"/>
              </a:rPr>
              <a:t> </a:t>
            </a:r>
            <a:r>
              <a:rPr lang="en-US" sz="3200" dirty="0" err="1" smtClean="0">
                <a:latin typeface="Comic Sans MS" pitchFamily="66" charset="0"/>
              </a:rPr>
              <a:t>Ustyug</a:t>
            </a:r>
            <a:r>
              <a:rPr lang="en-US" sz="3200" dirty="0" smtClean="0">
                <a:latin typeface="Comic Sans MS" pitchFamily="66" charset="0"/>
              </a:rPr>
              <a:t> to see Father Frost and </a:t>
            </a:r>
            <a:r>
              <a:rPr lang="en-US" sz="3200" dirty="0" err="1" smtClean="0">
                <a:latin typeface="Comic Sans MS" pitchFamily="66" charset="0"/>
              </a:rPr>
              <a:t>Snomaiden</a:t>
            </a:r>
            <a:r>
              <a:rPr lang="en-US" sz="3200" dirty="0" smtClean="0">
                <a:latin typeface="Comic Sans MS" pitchFamily="66" charset="0"/>
              </a:rPr>
              <a:t> and give them presents too!</a:t>
            </a:r>
            <a:endParaRPr lang="ru-RU" sz="32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6" name="Содержимое 5" descr="1291733708_144757602_1----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83968" y="908720"/>
            <a:ext cx="3395290" cy="22635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2636912"/>
            <a:ext cx="2534064" cy="16719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d56d4da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949618"/>
            <a:ext cx="2731868" cy="19259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vesti70.ru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32240" y="4653136"/>
            <a:ext cx="1916832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photo-03-velikiiy-ustiug-russi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87624" y="4365104"/>
            <a:ext cx="2952328" cy="22142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MATCH.</a:t>
            </a:r>
            <a:endParaRPr lang="ru-RU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[</a:t>
            </a:r>
            <a:r>
              <a:rPr lang="en-US" dirty="0" err="1" smtClean="0"/>
              <a:t>nju</a:t>
            </a:r>
            <a:r>
              <a:rPr lang="en-US" dirty="0" smtClean="0"/>
              <a:t>ː </a:t>
            </a:r>
            <a:r>
              <a:rPr lang="en-US" dirty="0" err="1" smtClean="0"/>
              <a:t>jɪə</a:t>
            </a:r>
            <a:r>
              <a:rPr lang="en-US" dirty="0" smtClean="0"/>
              <a:t>]</a:t>
            </a:r>
          </a:p>
          <a:p>
            <a:r>
              <a:rPr lang="en-US" dirty="0" smtClean="0"/>
              <a:t>[</a:t>
            </a:r>
            <a:r>
              <a:rPr lang="en-US" dirty="0" smtClean="0"/>
              <a:t>'</a:t>
            </a:r>
            <a:r>
              <a:rPr lang="en-US" dirty="0" err="1" smtClean="0"/>
              <a:t>fɑːðə</a:t>
            </a:r>
            <a:r>
              <a:rPr lang="en-US" dirty="0" smtClean="0"/>
              <a:t> </a:t>
            </a:r>
            <a:r>
              <a:rPr lang="en-US" dirty="0" err="1" smtClean="0"/>
              <a:t>frɔst</a:t>
            </a:r>
            <a:r>
              <a:rPr lang="en-US" dirty="0" smtClean="0"/>
              <a:t>]  </a:t>
            </a:r>
            <a:endParaRPr lang="en-US" dirty="0" smtClean="0"/>
          </a:p>
          <a:p>
            <a:r>
              <a:rPr lang="en-US" dirty="0" smtClean="0"/>
              <a:t>[</a:t>
            </a:r>
            <a:r>
              <a:rPr lang="en-US" dirty="0" smtClean="0"/>
              <a:t>'</a:t>
            </a:r>
            <a:r>
              <a:rPr lang="en-US" dirty="0" err="1" smtClean="0"/>
              <a:t>snəu</a:t>
            </a:r>
            <a:r>
              <a:rPr lang="en-US" dirty="0" smtClean="0"/>
              <a:t> </a:t>
            </a:r>
            <a:r>
              <a:rPr lang="en-US" dirty="0" err="1" smtClean="0"/>
              <a:t>meɪd</a:t>
            </a:r>
            <a:r>
              <a:rPr lang="en-US" dirty="0" smtClean="0"/>
              <a:t>(ə)n</a:t>
            </a:r>
            <a:r>
              <a:rPr lang="en-US" dirty="0" smtClean="0"/>
              <a:t>]  </a:t>
            </a:r>
            <a:endParaRPr lang="en-US" dirty="0" smtClean="0"/>
          </a:p>
          <a:p>
            <a:r>
              <a:rPr lang="en-US" dirty="0" smtClean="0"/>
              <a:t>[</a:t>
            </a:r>
            <a:r>
              <a:rPr lang="en-US" dirty="0" smtClean="0"/>
              <a:t>'</a:t>
            </a:r>
            <a:r>
              <a:rPr lang="en-US" dirty="0" err="1" smtClean="0"/>
              <a:t>wud</a:t>
            </a:r>
            <a:r>
              <a:rPr lang="en-US" dirty="0" smtClean="0"/>
              <a:t>(ə)n </a:t>
            </a:r>
            <a:r>
              <a:rPr lang="en-US" dirty="0" err="1" smtClean="0"/>
              <a:t>haus</a:t>
            </a:r>
            <a:r>
              <a:rPr lang="en-US" dirty="0" smtClean="0"/>
              <a:t>]</a:t>
            </a:r>
            <a:r>
              <a:rPr lang="en-US" dirty="0" smtClean="0"/>
              <a:t> </a:t>
            </a:r>
            <a:endParaRPr lang="en-US" dirty="0" smtClean="0"/>
          </a:p>
          <a:p>
            <a:r>
              <a:rPr lang="en-US" dirty="0" smtClean="0"/>
              <a:t>['</a:t>
            </a:r>
            <a:r>
              <a:rPr lang="en-US" dirty="0" err="1" smtClean="0"/>
              <a:t>græn</a:t>
            </a:r>
            <a:r>
              <a:rPr lang="en-US" dirty="0" smtClean="0"/>
              <a:t>(d)ˌ</a:t>
            </a:r>
            <a:r>
              <a:rPr lang="en-US" dirty="0" err="1" smtClean="0"/>
              <a:t>dɔːtə</a:t>
            </a:r>
            <a:r>
              <a:rPr lang="en-US" dirty="0" smtClean="0"/>
              <a:t>] </a:t>
            </a:r>
            <a:endParaRPr lang="en-US" dirty="0" smtClean="0"/>
          </a:p>
          <a:p>
            <a:r>
              <a:rPr lang="en-US" dirty="0" smtClean="0"/>
              <a:t>[</a:t>
            </a:r>
            <a:r>
              <a:rPr lang="en-US" dirty="0" smtClean="0"/>
              <a:t>'</a:t>
            </a:r>
            <a:r>
              <a:rPr lang="en-US" dirty="0" err="1" smtClean="0"/>
              <a:t>prez</a:t>
            </a:r>
            <a:r>
              <a:rPr lang="en-US" dirty="0" smtClean="0"/>
              <a:t>(ə)</a:t>
            </a:r>
            <a:r>
              <a:rPr lang="en-US" dirty="0" err="1" smtClean="0"/>
              <a:t>nts</a:t>
            </a:r>
            <a:r>
              <a:rPr lang="en-US" dirty="0" smtClean="0"/>
              <a:t>]</a:t>
            </a:r>
            <a:r>
              <a:rPr lang="en-US" dirty="0" smtClean="0"/>
              <a:t> </a:t>
            </a:r>
            <a:endParaRPr lang="en-US" dirty="0" smtClean="0"/>
          </a:p>
          <a:p>
            <a:r>
              <a:rPr lang="en-US" dirty="0" smtClean="0"/>
              <a:t>[</a:t>
            </a:r>
            <a:r>
              <a:rPr lang="en-US" dirty="0" smtClean="0"/>
              <a:t>'</a:t>
            </a:r>
            <a:r>
              <a:rPr lang="en-US" dirty="0" err="1" smtClean="0"/>
              <a:t>letəs</a:t>
            </a:r>
            <a:r>
              <a:rPr lang="en-US" dirty="0" smtClean="0"/>
              <a:t>]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Внучка</a:t>
            </a:r>
          </a:p>
          <a:p>
            <a:r>
              <a:rPr lang="ru-RU" dirty="0" smtClean="0"/>
              <a:t>Деревянный дом</a:t>
            </a:r>
          </a:p>
          <a:p>
            <a:r>
              <a:rPr lang="ru-RU" dirty="0" smtClean="0"/>
              <a:t>Письма</a:t>
            </a:r>
          </a:p>
          <a:p>
            <a:r>
              <a:rPr lang="ru-RU" dirty="0" smtClean="0"/>
              <a:t>Новый Год</a:t>
            </a:r>
          </a:p>
          <a:p>
            <a:r>
              <a:rPr lang="ru-RU" dirty="0" smtClean="0"/>
              <a:t>Дед Мороз</a:t>
            </a:r>
          </a:p>
          <a:p>
            <a:r>
              <a:rPr lang="ru-RU" dirty="0" smtClean="0"/>
              <a:t>Снегурочка</a:t>
            </a:r>
          </a:p>
          <a:p>
            <a:r>
              <a:rPr lang="ru-RU" dirty="0" smtClean="0"/>
              <a:t>Подарки</a:t>
            </a:r>
          </a:p>
          <a:p>
            <a:pPr>
              <a:buNone/>
            </a:pPr>
            <a:endParaRPr lang="ru-RU" dirty="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123728" y="2204864"/>
            <a:ext cx="2520280" cy="13681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ятно 1 12"/>
          <p:cNvSpPr/>
          <p:nvPr/>
        </p:nvSpPr>
        <p:spPr>
          <a:xfrm>
            <a:off x="7956376" y="1484784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ятно 1 13"/>
          <p:cNvSpPr/>
          <p:nvPr/>
        </p:nvSpPr>
        <p:spPr>
          <a:xfrm>
            <a:off x="7668344" y="3717032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ятно 1 14"/>
          <p:cNvSpPr/>
          <p:nvPr/>
        </p:nvSpPr>
        <p:spPr>
          <a:xfrm>
            <a:off x="6876256" y="5445224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ятно 2 15"/>
          <p:cNvSpPr/>
          <p:nvPr/>
        </p:nvSpPr>
        <p:spPr>
          <a:xfrm>
            <a:off x="4860032" y="5733256"/>
            <a:ext cx="914400" cy="914400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ятно 1 16"/>
          <p:cNvSpPr/>
          <p:nvPr/>
        </p:nvSpPr>
        <p:spPr>
          <a:xfrm>
            <a:off x="251520" y="692696"/>
            <a:ext cx="914400" cy="9144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CONTINUE THE SENTENCES.</a:t>
            </a:r>
            <a:endParaRPr lang="ru-RU" sz="4000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1988840"/>
            <a:ext cx="7920880" cy="4366085"/>
          </a:xfrm>
        </p:spPr>
        <p:txBody>
          <a:bodyPr/>
          <a:lstStyle/>
          <a:p>
            <a:r>
              <a:rPr lang="en-US" dirty="0" smtClean="0"/>
              <a:t>New Year is a wonderful ………………………………. .</a:t>
            </a:r>
          </a:p>
          <a:p>
            <a:r>
              <a:rPr lang="en-US" dirty="0" smtClean="0"/>
              <a:t>Children like it because …………………………….. .</a:t>
            </a:r>
          </a:p>
          <a:p>
            <a:r>
              <a:rPr lang="en-US" dirty="0" smtClean="0"/>
              <a:t>Father Frost and </a:t>
            </a:r>
            <a:r>
              <a:rPr lang="en-US" dirty="0" err="1" smtClean="0"/>
              <a:t>Snowmaiden</a:t>
            </a:r>
            <a:r>
              <a:rPr lang="en-US" dirty="0" smtClean="0"/>
              <a:t> live in ………… .</a:t>
            </a:r>
          </a:p>
          <a:p>
            <a:r>
              <a:rPr lang="en-US" dirty="0" smtClean="0"/>
              <a:t>They live in a beautiful …………………….. house.</a:t>
            </a:r>
          </a:p>
          <a:p>
            <a:r>
              <a:rPr lang="en-US" dirty="0" smtClean="0"/>
              <a:t>Children write …………………….. to Father Frost.</a:t>
            </a:r>
          </a:p>
          <a:p>
            <a:r>
              <a:rPr lang="en-US" dirty="0" smtClean="0"/>
              <a:t>They  ask him to bring them ……………………….. .</a:t>
            </a:r>
          </a:p>
          <a:p>
            <a:r>
              <a:rPr lang="en-US" dirty="0" smtClean="0"/>
              <a:t>Some children come to ………… to see …………….</a:t>
            </a:r>
          </a:p>
          <a:p>
            <a:pPr>
              <a:buNone/>
            </a:pPr>
            <a:r>
              <a:rPr lang="en-US" dirty="0" smtClean="0"/>
              <a:t>   and …….. And give them ………………………….too!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New </a:t>
            </a:r>
            <a:r>
              <a:rPr lang="en-US" dirty="0" smtClean="0">
                <a:solidFill>
                  <a:schemeClr val="tx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Year Poems:</a:t>
            </a:r>
            <a:endParaRPr lang="ru-RU" dirty="0">
              <a:solidFill>
                <a:schemeClr val="tx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1916832"/>
            <a:ext cx="4316288" cy="4438093"/>
          </a:xfrm>
        </p:spPr>
        <p:txBody>
          <a:bodyPr/>
          <a:lstStyle/>
          <a:p>
            <a:r>
              <a:rPr lang="en-US" dirty="0" smtClean="0"/>
              <a:t>A </a:t>
            </a:r>
            <a:r>
              <a:rPr lang="en-US" dirty="0" smtClean="0"/>
              <a:t>happy New Year! </a:t>
            </a:r>
            <a:br>
              <a:rPr lang="en-US" dirty="0" smtClean="0"/>
            </a:br>
            <a:r>
              <a:rPr lang="en-US" dirty="0" smtClean="0"/>
              <a:t>The day is so clear, </a:t>
            </a:r>
            <a:br>
              <a:rPr lang="en-US" dirty="0" smtClean="0"/>
            </a:br>
            <a:r>
              <a:rPr lang="en-US" dirty="0" smtClean="0"/>
              <a:t>The snow is so white, </a:t>
            </a:r>
            <a:br>
              <a:rPr lang="en-US" dirty="0" smtClean="0"/>
            </a:br>
            <a:r>
              <a:rPr lang="en-US" dirty="0" smtClean="0"/>
              <a:t>The sky is so bright, </a:t>
            </a:r>
            <a:br>
              <a:rPr lang="en-US" dirty="0" smtClean="0"/>
            </a:br>
            <a:r>
              <a:rPr lang="en-US" dirty="0" smtClean="0"/>
              <a:t>We shout with all our might: </a:t>
            </a:r>
            <a:br>
              <a:rPr lang="en-US" dirty="0" smtClean="0"/>
            </a:br>
            <a:r>
              <a:rPr lang="en-US" dirty="0" smtClean="0"/>
              <a:t>“A happy New Year!” </a:t>
            </a:r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95936" y="1916832"/>
            <a:ext cx="4690864" cy="4438093"/>
          </a:xfrm>
        </p:spPr>
        <p:txBody>
          <a:bodyPr/>
          <a:lstStyle/>
          <a:p>
            <a:r>
              <a:rPr lang="en-US" dirty="0" smtClean="0"/>
              <a:t>New things to learn, new friends to meet. </a:t>
            </a:r>
            <a:br>
              <a:rPr lang="en-US" dirty="0" smtClean="0"/>
            </a:br>
            <a:r>
              <a:rPr lang="en-US" dirty="0" smtClean="0"/>
              <a:t>New songs to sing, new books to read. </a:t>
            </a:r>
            <a:br>
              <a:rPr lang="en-US" dirty="0" smtClean="0"/>
            </a:br>
            <a:r>
              <a:rPr lang="en-US" dirty="0" smtClean="0"/>
              <a:t>New things to see, new things to hear. </a:t>
            </a:r>
            <a:br>
              <a:rPr lang="en-US" dirty="0" smtClean="0"/>
            </a:br>
            <a:r>
              <a:rPr lang="en-US" dirty="0" smtClean="0"/>
              <a:t>New things to do in this New Year! </a:t>
            </a:r>
            <a:endParaRPr lang="ru-RU" dirty="0"/>
          </a:p>
        </p:txBody>
      </p:sp>
      <p:pic>
        <p:nvPicPr>
          <p:cNvPr id="5" name="Рисунок 4" descr="1260003823_3475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96136" y="4653136"/>
            <a:ext cx="3055799" cy="20317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big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15616" y="4653136"/>
            <a:ext cx="2430016" cy="1938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">
      <a:dk1>
        <a:srgbClr val="005828"/>
      </a:dk1>
      <a:lt1>
        <a:sysClr val="window" lastClr="FFFFFF"/>
      </a:lt1>
      <a:dk2>
        <a:srgbClr val="95FFC5"/>
      </a:dk2>
      <a:lt2>
        <a:srgbClr val="BCFFDA"/>
      </a:lt2>
      <a:accent1>
        <a:srgbClr val="00B050"/>
      </a:accent1>
      <a:accent2>
        <a:srgbClr val="00B050"/>
      </a:accent2>
      <a:accent3>
        <a:srgbClr val="79FFB6"/>
      </a:accent3>
      <a:accent4>
        <a:srgbClr val="36FF91"/>
      </a:accent4>
      <a:accent5>
        <a:srgbClr val="00843C"/>
      </a:accent5>
      <a:accent6>
        <a:srgbClr val="005828"/>
      </a:accent6>
      <a:hlink>
        <a:srgbClr val="410082"/>
      </a:hlink>
      <a:folHlink>
        <a:srgbClr val="932968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102</TotalTime>
  <Words>302</Words>
  <Application>Microsoft Office PowerPoint</Application>
  <PresentationFormat>Экран (4:3)</PresentationFormat>
  <Paragraphs>68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EVERYBODY LIKES PRESENTS!</vt:lpstr>
      <vt:lpstr>EVERYBODY LIKES PRESENTS! </vt:lpstr>
      <vt:lpstr>Слайд 3</vt:lpstr>
      <vt:lpstr>Слайд 4</vt:lpstr>
      <vt:lpstr>Слайд 5</vt:lpstr>
      <vt:lpstr>Слайд 6</vt:lpstr>
      <vt:lpstr>READ AND MATCH.</vt:lpstr>
      <vt:lpstr>CONTINUE THE SENTENCES.</vt:lpstr>
      <vt:lpstr>New Year Poems:</vt:lpstr>
      <vt:lpstr>ИСТОЧНИК: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EVERYBODY LIKES PRESENTS!</dc:title>
  <dc:creator>Аня</dc:creator>
  <cp:lastModifiedBy>Аня</cp:lastModifiedBy>
  <cp:revision>10</cp:revision>
  <dcterms:created xsi:type="dcterms:W3CDTF">2011-12-01T16:34:47Z</dcterms:created>
  <dcterms:modified xsi:type="dcterms:W3CDTF">2011-12-01T18:17:40Z</dcterms:modified>
</cp:coreProperties>
</file>