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9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45B2F2C-E6D5-4AB3-AF8C-EFBFF1BBCA96}" type="datetimeFigureOut">
              <a:rPr lang="ru-RU" smtClean="0"/>
              <a:t>07.01.2012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3EF12C2-008C-4D1E-A1E3-8C3CE0D719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itynews-johnpmartin.com/970801_1893_1001_oslp.jpg" TargetMode="External"/><Relationship Id="rId3" Type="http://schemas.openxmlformats.org/officeDocument/2006/relationships/hyperlink" Target="http://img217.imageshack.us/img217/9438/scrabble38px.jpg" TargetMode="External"/><Relationship Id="rId7" Type="http://schemas.openxmlformats.org/officeDocument/2006/relationships/hyperlink" Target="http://www.sportall.ru/i/product/131/l/f_dart_1.jpg" TargetMode="External"/><Relationship Id="rId2" Type="http://schemas.openxmlformats.org/officeDocument/2006/relationships/hyperlink" Target="http://w3.uniroma1.it/dip39/images/stories/puzzle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plaza.ru/images/254600.jpg" TargetMode="External"/><Relationship Id="rId5" Type="http://schemas.openxmlformats.org/officeDocument/2006/relationships/hyperlink" Target="http://www.realsport29.ru/catalog/HC-1/top/big.jpg" TargetMode="External"/><Relationship Id="rId10" Type="http://schemas.openxmlformats.org/officeDocument/2006/relationships/hyperlink" Target="http://images.buddytv.com/battleimages/b705/9712/f2bf424d-3de1-4688-a159-2b90d52ec38amarbles.jpg" TargetMode="External"/><Relationship Id="rId4" Type="http://schemas.openxmlformats.org/officeDocument/2006/relationships/hyperlink" Target="http://5cblog.files.wordpress.com/2010/10/mp900401610.jpg" TargetMode="External"/><Relationship Id="rId9" Type="http://schemas.openxmlformats.org/officeDocument/2006/relationships/hyperlink" Target="http://www.spravka13.ru/assets/images/products/44426329_1285956.jp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7801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7200" dirty="0" smtClean="0">
                <a:latin typeface="Comic Sans MS" pitchFamily="66" charset="0"/>
              </a:rPr>
              <a:t>GAME ON!</a:t>
            </a:r>
            <a:endParaRPr lang="ru-RU" sz="72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584776" cy="259228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</a:t>
            </a:r>
          </a:p>
          <a:p>
            <a:r>
              <a:rPr lang="ru-RU" dirty="0" smtClean="0"/>
              <a:t>Углубленным изучением</a:t>
            </a:r>
          </a:p>
          <a:p>
            <a:r>
              <a:rPr lang="ru-RU" dirty="0" smtClean="0"/>
              <a:t>Отдельных предметов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28" y="2924944"/>
            <a:ext cx="2381249" cy="1785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81128"/>
            <a:ext cx="2362595" cy="17719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14422"/>
            <a:ext cx="2448272" cy="1838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623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2204864"/>
            <a:ext cx="8784976" cy="4392488"/>
          </a:xfrm>
        </p:spPr>
        <p:txBody>
          <a:bodyPr>
            <a:noAutofit/>
          </a:bodyPr>
          <a:lstStyle/>
          <a:p>
            <a:r>
              <a:rPr lang="en-US" sz="3200" dirty="0" smtClean="0"/>
              <a:t>PRESENT CONTINUOUS </a:t>
            </a:r>
            <a:r>
              <a:rPr lang="ru-RU" sz="3200" dirty="0" smtClean="0"/>
              <a:t>употребляется для описания действий, происходящих в момент речи, или действий, имеющих временный характер:</a:t>
            </a:r>
            <a:r>
              <a:rPr lang="en-US" sz="3200" dirty="0" smtClean="0"/>
              <a:t> </a:t>
            </a:r>
            <a:r>
              <a:rPr lang="en-US" sz="3200" i="1" dirty="0" smtClean="0">
                <a:solidFill>
                  <a:srgbClr val="00B0F0"/>
                </a:solidFill>
              </a:rPr>
              <a:t>Peter is watching TV at the moment </a:t>
            </a:r>
            <a:endParaRPr lang="ru-RU" sz="3200" i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ru-RU" sz="3200" dirty="0" smtClean="0"/>
              <a:t>  ( </a:t>
            </a:r>
            <a:r>
              <a:rPr lang="ru-RU" sz="3200" u="sng" dirty="0" smtClean="0"/>
              <a:t>момент речи</a:t>
            </a:r>
            <a:r>
              <a:rPr lang="ru-RU" sz="3200" dirty="0" smtClean="0"/>
              <a:t>). Питер сейчас смотрит    телевизор. </a:t>
            </a:r>
            <a:r>
              <a:rPr lang="en-US" sz="3200" i="1" dirty="0" smtClean="0">
                <a:solidFill>
                  <a:srgbClr val="00B0F0"/>
                </a:solidFill>
              </a:rPr>
              <a:t>He’s studying law at University</a:t>
            </a:r>
            <a:r>
              <a:rPr lang="ru-RU" sz="3200" i="1" dirty="0" smtClean="0">
                <a:solidFill>
                  <a:srgbClr val="00B0F0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3200" dirty="0" smtClean="0"/>
              <a:t>  ( </a:t>
            </a:r>
            <a:r>
              <a:rPr lang="ru-RU" sz="3200" u="sng" dirty="0" smtClean="0"/>
              <a:t>временное действие</a:t>
            </a:r>
            <a:r>
              <a:rPr lang="ru-RU" sz="3200" dirty="0" smtClean="0"/>
              <a:t>). Он изучает право в университете.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PRESENT SIMPLE </a:t>
            </a:r>
            <a:r>
              <a:rPr lang="ru-RU" dirty="0" smtClean="0"/>
              <a:t>в сравнении с </a:t>
            </a:r>
            <a:r>
              <a:rPr lang="en-US" dirty="0" smtClean="0"/>
              <a:t>PRESENT CONTINUOUS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7051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204864"/>
            <a:ext cx="8712967" cy="4464496"/>
          </a:xfrm>
        </p:spPr>
        <p:txBody>
          <a:bodyPr>
            <a:noAutofit/>
          </a:bodyPr>
          <a:lstStyle/>
          <a:p>
            <a:r>
              <a:rPr lang="en-US" sz="2600" dirty="0" smtClean="0"/>
              <a:t>What (you/think) of chess? I (not/like) it, actually, I (prefer) playing darts.</a:t>
            </a:r>
          </a:p>
          <a:p>
            <a:r>
              <a:rPr lang="en-US" sz="2600" dirty="0" smtClean="0"/>
              <a:t>They (play) backgammon at the moment.</a:t>
            </a:r>
          </a:p>
          <a:p>
            <a:r>
              <a:rPr lang="en-US" sz="2600" dirty="0" smtClean="0"/>
              <a:t>My friend and I (play) scrabble on Wednesday afternoons.</a:t>
            </a:r>
          </a:p>
          <a:p>
            <a:r>
              <a:rPr lang="en-US" sz="2600" dirty="0" smtClean="0"/>
              <a:t>I (not/like) jigsaw puzzle.</a:t>
            </a:r>
          </a:p>
          <a:p>
            <a:r>
              <a:rPr lang="en-US" sz="2600" dirty="0" smtClean="0"/>
              <a:t>Greg (learn) to play chess today.</a:t>
            </a:r>
          </a:p>
          <a:p>
            <a:r>
              <a:rPr lang="en-US" sz="2600" dirty="0" smtClean="0"/>
              <a:t>My father and my brother (play) dominoes every afternoon.</a:t>
            </a:r>
          </a:p>
          <a:p>
            <a:r>
              <a:rPr lang="en-US" sz="2600" dirty="0" smtClean="0"/>
              <a:t>They (play) darts now.</a:t>
            </a:r>
          </a:p>
          <a:p>
            <a:r>
              <a:rPr lang="en-US" sz="2600" dirty="0" smtClean="0"/>
              <a:t>Alice (not/like) playing marbles.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19256" cy="1650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PUT THE VERBS IN BRACKETS INTO THE PRESENT SIMPLE OR PRESENT CONTINUOUS.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559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204864"/>
            <a:ext cx="8712967" cy="4464496"/>
          </a:xfrm>
        </p:spPr>
        <p:txBody>
          <a:bodyPr>
            <a:normAutofit/>
          </a:bodyPr>
          <a:lstStyle/>
          <a:p>
            <a:r>
              <a:rPr lang="en-US" sz="2600" dirty="0" smtClean="0"/>
              <a:t>What </a:t>
            </a:r>
            <a:r>
              <a:rPr lang="en-US" sz="2600" dirty="0" smtClean="0">
                <a:solidFill>
                  <a:srgbClr val="00B0F0"/>
                </a:solidFill>
              </a:rPr>
              <a:t>do</a:t>
            </a:r>
            <a:r>
              <a:rPr lang="en-US" sz="2600" dirty="0" smtClean="0"/>
              <a:t> you </a:t>
            </a:r>
            <a:r>
              <a:rPr lang="en-US" sz="2600" dirty="0" smtClean="0">
                <a:solidFill>
                  <a:srgbClr val="00B0F0"/>
                </a:solidFill>
              </a:rPr>
              <a:t>think</a:t>
            </a:r>
            <a:r>
              <a:rPr lang="en-US" sz="2600" dirty="0" smtClean="0"/>
              <a:t> of chess? I </a:t>
            </a:r>
            <a:r>
              <a:rPr lang="en-US" sz="2600" dirty="0" smtClean="0">
                <a:solidFill>
                  <a:srgbClr val="00B0F0"/>
                </a:solidFill>
              </a:rPr>
              <a:t>don’t like </a:t>
            </a:r>
            <a:r>
              <a:rPr lang="en-US" sz="2600" dirty="0" smtClean="0"/>
              <a:t>it, actually, I </a:t>
            </a:r>
            <a:r>
              <a:rPr lang="en-US" sz="2600" dirty="0" smtClean="0">
                <a:solidFill>
                  <a:srgbClr val="00B0F0"/>
                </a:solidFill>
              </a:rPr>
              <a:t>prefer</a:t>
            </a:r>
            <a:r>
              <a:rPr lang="en-US" sz="2600" dirty="0" smtClean="0"/>
              <a:t> playing darts.</a:t>
            </a:r>
          </a:p>
          <a:p>
            <a:r>
              <a:rPr lang="en-US" sz="2600" dirty="0" smtClean="0"/>
              <a:t>They</a:t>
            </a:r>
            <a:r>
              <a:rPr lang="en-US" sz="2600" dirty="0" smtClean="0">
                <a:solidFill>
                  <a:srgbClr val="00B0F0"/>
                </a:solidFill>
              </a:rPr>
              <a:t>’re</a:t>
            </a: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B0F0"/>
                </a:solidFill>
              </a:rPr>
              <a:t>playing</a:t>
            </a:r>
            <a:r>
              <a:rPr lang="en-US" sz="2600" dirty="0" smtClean="0"/>
              <a:t> backgammon at the moment.</a:t>
            </a:r>
          </a:p>
          <a:p>
            <a:r>
              <a:rPr lang="en-US" sz="2600" dirty="0" smtClean="0"/>
              <a:t>My friend and I </a:t>
            </a:r>
            <a:r>
              <a:rPr lang="en-US" sz="2600" dirty="0" smtClean="0">
                <a:solidFill>
                  <a:srgbClr val="00B0F0"/>
                </a:solidFill>
              </a:rPr>
              <a:t>play</a:t>
            </a:r>
            <a:r>
              <a:rPr lang="en-US" sz="2600" dirty="0" smtClean="0"/>
              <a:t> scrabble on Wednesday afternoons.</a:t>
            </a:r>
          </a:p>
          <a:p>
            <a:r>
              <a:rPr lang="en-US" sz="2600" dirty="0" smtClean="0"/>
              <a:t>I </a:t>
            </a:r>
            <a:r>
              <a:rPr lang="en-US" sz="2600" dirty="0" smtClean="0">
                <a:solidFill>
                  <a:srgbClr val="00B0F0"/>
                </a:solidFill>
              </a:rPr>
              <a:t>don’t like </a:t>
            </a:r>
            <a:r>
              <a:rPr lang="en-US" sz="2600" dirty="0" smtClean="0"/>
              <a:t>jigsaw puzzle.</a:t>
            </a:r>
          </a:p>
          <a:p>
            <a:r>
              <a:rPr lang="en-US" sz="2600" dirty="0" smtClean="0"/>
              <a:t>Greg</a:t>
            </a:r>
            <a:r>
              <a:rPr lang="en-US" sz="2600" dirty="0" smtClean="0">
                <a:solidFill>
                  <a:srgbClr val="00B0F0"/>
                </a:solidFill>
              </a:rPr>
              <a:t>’s</a:t>
            </a: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B0F0"/>
                </a:solidFill>
              </a:rPr>
              <a:t>learning</a:t>
            </a:r>
            <a:r>
              <a:rPr lang="en-US" sz="2600" dirty="0" smtClean="0"/>
              <a:t> to play chess today.</a:t>
            </a:r>
          </a:p>
          <a:p>
            <a:r>
              <a:rPr lang="en-US" sz="2600" dirty="0" smtClean="0"/>
              <a:t>My father and my brother </a:t>
            </a:r>
            <a:r>
              <a:rPr lang="en-US" sz="2600" dirty="0" smtClean="0">
                <a:solidFill>
                  <a:srgbClr val="00B0F0"/>
                </a:solidFill>
              </a:rPr>
              <a:t>play</a:t>
            </a:r>
            <a:r>
              <a:rPr lang="en-US" sz="2600" dirty="0" smtClean="0"/>
              <a:t> dominoes every afternoon.</a:t>
            </a:r>
          </a:p>
          <a:p>
            <a:r>
              <a:rPr lang="en-US" sz="2600" dirty="0" smtClean="0"/>
              <a:t>They</a:t>
            </a:r>
            <a:r>
              <a:rPr lang="en-US" sz="2600" dirty="0" smtClean="0">
                <a:solidFill>
                  <a:srgbClr val="00B0F0"/>
                </a:solidFill>
              </a:rPr>
              <a:t>’re</a:t>
            </a: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B0F0"/>
                </a:solidFill>
              </a:rPr>
              <a:t>playing</a:t>
            </a:r>
            <a:r>
              <a:rPr lang="en-US" sz="2600" dirty="0" smtClean="0"/>
              <a:t> darts now.</a:t>
            </a:r>
          </a:p>
          <a:p>
            <a:r>
              <a:rPr lang="en-US" sz="2600" dirty="0" smtClean="0"/>
              <a:t>Alice </a:t>
            </a:r>
            <a:r>
              <a:rPr lang="en-US" sz="2600" dirty="0" smtClean="0">
                <a:solidFill>
                  <a:srgbClr val="00B0F0"/>
                </a:solidFill>
              </a:rPr>
              <a:t>doesn’t like </a:t>
            </a:r>
            <a:r>
              <a:rPr lang="en-US" sz="2600" dirty="0" smtClean="0"/>
              <a:t>playing marbles.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19256" cy="1650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PUT THE VERBS IN BRACKETS INTO THE PRESENT SIMPLE OR PRESENT CONTINUOUS.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261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468052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w3.uniroma1.it/dip39/images/stories/puzzle2.jpg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img217.imageshack.us/img217/9438/scrabble38px.jpg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5cblog.files.wordpress.com/2010/10/mp900401610.jpg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www.realsport29.ru/catalog/HC-1/top/big.jpg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inplaza.ru/images/254600.jpg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www.sportall.ru/i/product/131/l/f_dart_1.jpg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www.citynews-johnpmartin.com/970801_1893_1001_oslp.jpg</a:t>
            </a:r>
            <a:endParaRPr lang="en-US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www.spravka13.ru/assets/images/products/44426329_1285956.jpg</a:t>
            </a:r>
            <a:endParaRPr lang="en-US" dirty="0" smtClean="0"/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images.buddytv.com/battleimages/b705/9712/f2bf424d-3de1-4688-a159-2b90d52ec38amarbles.jpg</a:t>
            </a:r>
            <a:endParaRPr lang="ru-RU" dirty="0" smtClean="0"/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УМК «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Spotlight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» для 6 класса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/[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В. Эванс, Дж. Дули , Ю.Е. Ваулина, О. Е.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Подоляко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308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THANK YOU VERY MUCH!!!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53027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348880"/>
            <a:ext cx="8640960" cy="4392488"/>
          </a:xfrm>
        </p:spPr>
        <p:txBody>
          <a:bodyPr>
            <a:noAutofit/>
          </a:bodyPr>
          <a:lstStyle/>
          <a:p>
            <a:r>
              <a:rPr lang="en-US" sz="2600" dirty="0"/>
              <a:t>SCRABBLE ['</a:t>
            </a:r>
            <a:r>
              <a:rPr lang="en-US" sz="2600" dirty="0" err="1"/>
              <a:t>skræbl</a:t>
            </a:r>
            <a:r>
              <a:rPr lang="en-US" sz="2600" dirty="0" smtClean="0"/>
              <a:t>] </a:t>
            </a:r>
            <a:r>
              <a:rPr lang="ru-RU" sz="2600" dirty="0"/>
              <a:t>н</a:t>
            </a:r>
            <a:r>
              <a:rPr lang="ru-RU" sz="2600" dirty="0" smtClean="0"/>
              <a:t>астольная </a:t>
            </a:r>
            <a:r>
              <a:rPr lang="ru-RU" sz="2600" dirty="0"/>
              <a:t>игра </a:t>
            </a:r>
            <a:r>
              <a:rPr lang="ru-RU" sz="2600" dirty="0" err="1" smtClean="0"/>
              <a:t>Скрэббл</a:t>
            </a:r>
            <a:r>
              <a:rPr lang="ru-RU" sz="2600" dirty="0" smtClean="0"/>
              <a:t>/</a:t>
            </a:r>
            <a:r>
              <a:rPr lang="ru-RU" sz="2600" dirty="0" err="1" smtClean="0"/>
              <a:t>Скрабл</a:t>
            </a:r>
            <a:endParaRPr lang="en-US" sz="2600" dirty="0" smtClean="0"/>
          </a:p>
          <a:p>
            <a:r>
              <a:rPr lang="en-US" sz="2600" dirty="0" smtClean="0"/>
              <a:t>BACKGAMMON</a:t>
            </a:r>
            <a:r>
              <a:rPr lang="ru-RU" sz="2600" dirty="0" smtClean="0"/>
              <a:t> </a:t>
            </a:r>
            <a:r>
              <a:rPr lang="en-US" sz="2600" dirty="0"/>
              <a:t>['</a:t>
            </a:r>
            <a:r>
              <a:rPr lang="en-US" sz="2600" dirty="0" err="1"/>
              <a:t>bækˌgæmən</a:t>
            </a:r>
            <a:r>
              <a:rPr lang="en-US" sz="2600" dirty="0" smtClean="0"/>
              <a:t>]</a:t>
            </a:r>
            <a:r>
              <a:rPr lang="ru-RU" sz="2600" dirty="0" smtClean="0"/>
              <a:t> нарды</a:t>
            </a:r>
            <a:endParaRPr lang="en-US" sz="2600" dirty="0" smtClean="0"/>
          </a:p>
          <a:p>
            <a:r>
              <a:rPr lang="en-US" sz="2600" dirty="0" smtClean="0"/>
              <a:t>DOMINOES</a:t>
            </a:r>
            <a:r>
              <a:rPr lang="ru-RU" sz="2600" dirty="0" smtClean="0"/>
              <a:t> </a:t>
            </a:r>
            <a:r>
              <a:rPr lang="en-US" sz="2600" dirty="0"/>
              <a:t>[</a:t>
            </a:r>
            <a:r>
              <a:rPr lang="en-US" sz="2600" dirty="0" smtClean="0"/>
              <a:t>'</a:t>
            </a:r>
            <a:r>
              <a:rPr lang="en-US" sz="2600" dirty="0" err="1" smtClean="0"/>
              <a:t>dɔmɪnəuz</a:t>
            </a:r>
            <a:r>
              <a:rPr lang="en-US" sz="2600" dirty="0" smtClean="0"/>
              <a:t>]</a:t>
            </a:r>
            <a:r>
              <a:rPr lang="ru-RU" sz="2600" dirty="0" smtClean="0"/>
              <a:t> домино</a:t>
            </a:r>
            <a:endParaRPr lang="en-US" sz="2600" dirty="0" smtClean="0"/>
          </a:p>
          <a:p>
            <a:r>
              <a:rPr lang="en-US" sz="2600" dirty="0" smtClean="0"/>
              <a:t>MARBLES</a:t>
            </a:r>
            <a:r>
              <a:rPr lang="ru-RU" sz="2600" dirty="0" smtClean="0"/>
              <a:t> </a:t>
            </a:r>
            <a:r>
              <a:rPr lang="en-US" sz="2600" dirty="0"/>
              <a:t>[</a:t>
            </a:r>
            <a:r>
              <a:rPr lang="en-US" sz="2600" dirty="0" smtClean="0"/>
              <a:t>'</a:t>
            </a:r>
            <a:r>
              <a:rPr lang="en-US" sz="2600" dirty="0" err="1" smtClean="0"/>
              <a:t>mɑːblz</a:t>
            </a:r>
            <a:r>
              <a:rPr lang="en-US" sz="2600" dirty="0" smtClean="0"/>
              <a:t>]</a:t>
            </a:r>
            <a:r>
              <a:rPr lang="en-US" sz="2600" dirty="0"/>
              <a:t> </a:t>
            </a:r>
            <a:r>
              <a:rPr lang="ru-RU" sz="2600" dirty="0"/>
              <a:t>стеклянные шарики </a:t>
            </a:r>
            <a:r>
              <a:rPr lang="ru-RU" sz="2600" dirty="0" err="1"/>
              <a:t>марблс</a:t>
            </a:r>
            <a:endParaRPr lang="en-US" sz="2600" dirty="0" smtClean="0"/>
          </a:p>
          <a:p>
            <a:r>
              <a:rPr lang="en-US" sz="2600" dirty="0"/>
              <a:t>CHESS [</a:t>
            </a:r>
            <a:r>
              <a:rPr lang="en-US" sz="2600" dirty="0" err="1"/>
              <a:t>ʧes</a:t>
            </a:r>
            <a:r>
              <a:rPr lang="en-US" sz="2600" dirty="0" smtClean="0"/>
              <a:t>] </a:t>
            </a:r>
            <a:r>
              <a:rPr lang="ru-RU" sz="2600" dirty="0" smtClean="0"/>
              <a:t>шахматы</a:t>
            </a:r>
            <a:endParaRPr lang="en-US" sz="2600" dirty="0" smtClean="0"/>
          </a:p>
          <a:p>
            <a:r>
              <a:rPr lang="en-US" sz="2600" dirty="0" smtClean="0"/>
              <a:t>BILLIARDS</a:t>
            </a:r>
            <a:r>
              <a:rPr lang="ru-RU" sz="2600" dirty="0" smtClean="0"/>
              <a:t> </a:t>
            </a:r>
            <a:r>
              <a:rPr lang="en-US" sz="2600" dirty="0"/>
              <a:t>['</a:t>
            </a:r>
            <a:r>
              <a:rPr lang="en-US" sz="2600" dirty="0" err="1"/>
              <a:t>bɪlɪədz</a:t>
            </a:r>
            <a:r>
              <a:rPr lang="en-US" sz="2600" dirty="0" smtClean="0"/>
              <a:t>]</a:t>
            </a:r>
            <a:r>
              <a:rPr lang="ru-RU" sz="2600" dirty="0" smtClean="0"/>
              <a:t> бильярд</a:t>
            </a:r>
            <a:endParaRPr lang="en-US" sz="2600" dirty="0" smtClean="0"/>
          </a:p>
          <a:p>
            <a:r>
              <a:rPr lang="en-US" sz="2600" dirty="0" smtClean="0"/>
              <a:t>DARTS</a:t>
            </a:r>
            <a:r>
              <a:rPr lang="ru-RU" sz="2600" dirty="0" smtClean="0"/>
              <a:t> </a:t>
            </a:r>
            <a:r>
              <a:rPr lang="en-US" sz="2600" dirty="0"/>
              <a:t>[</a:t>
            </a:r>
            <a:r>
              <a:rPr lang="en-US" sz="2600" dirty="0" err="1" smtClean="0"/>
              <a:t>dɑːt</a:t>
            </a:r>
            <a:r>
              <a:rPr lang="en-US" sz="2600" dirty="0" err="1"/>
              <a:t>s</a:t>
            </a:r>
            <a:r>
              <a:rPr lang="en-US" sz="2600" dirty="0" smtClean="0"/>
              <a:t>]</a:t>
            </a:r>
            <a:r>
              <a:rPr lang="en-US" sz="2600" dirty="0"/>
              <a:t> </a:t>
            </a:r>
            <a:r>
              <a:rPr lang="en-US" sz="2600" dirty="0" smtClean="0"/>
              <a:t> </a:t>
            </a:r>
            <a:r>
              <a:rPr lang="ru-RU" sz="2600" dirty="0" err="1" smtClean="0"/>
              <a:t>дартс</a:t>
            </a:r>
            <a:endParaRPr lang="en-US" sz="2600" dirty="0" smtClean="0"/>
          </a:p>
          <a:p>
            <a:r>
              <a:rPr lang="en-US" sz="2600" dirty="0" smtClean="0"/>
              <a:t>JIGSAW PUZZLE</a:t>
            </a:r>
            <a:r>
              <a:rPr lang="ru-RU" sz="2600" dirty="0" smtClean="0"/>
              <a:t> </a:t>
            </a:r>
            <a:r>
              <a:rPr lang="en-US" sz="2600" dirty="0"/>
              <a:t>[</a:t>
            </a:r>
            <a:r>
              <a:rPr lang="en-US" sz="2600" dirty="0" smtClean="0"/>
              <a:t>'</a:t>
            </a:r>
            <a:r>
              <a:rPr lang="en-US" sz="2600" dirty="0" err="1" smtClean="0"/>
              <a:t>ʤɪgsɔ</a:t>
            </a:r>
            <a:r>
              <a:rPr lang="en-US" sz="2600" dirty="0" smtClean="0"/>
              <a:t>ː</a:t>
            </a:r>
            <a:r>
              <a:rPr lang="ru-RU" sz="2600" dirty="0" smtClean="0"/>
              <a:t> </a:t>
            </a:r>
            <a:r>
              <a:rPr lang="en-US" sz="2600" dirty="0"/>
              <a:t>'</a:t>
            </a:r>
            <a:r>
              <a:rPr lang="en-US" sz="2600" dirty="0" err="1"/>
              <a:t>pʌzl</a:t>
            </a:r>
            <a:r>
              <a:rPr lang="en-US" sz="2600" dirty="0" smtClean="0"/>
              <a:t>]</a:t>
            </a:r>
            <a:r>
              <a:rPr lang="ru-RU" sz="2600" dirty="0" smtClean="0"/>
              <a:t> </a:t>
            </a:r>
            <a:r>
              <a:rPr lang="ru-RU" sz="2600" dirty="0" err="1" smtClean="0"/>
              <a:t>пазлы</a:t>
            </a:r>
            <a:endParaRPr lang="en-US" sz="2600" dirty="0" smtClean="0"/>
          </a:p>
          <a:p>
            <a:r>
              <a:rPr lang="en-US" sz="2600" dirty="0" smtClean="0"/>
              <a:t>BOWLING </a:t>
            </a:r>
            <a:r>
              <a:rPr lang="en-US" sz="2800" dirty="0"/>
              <a:t>['</a:t>
            </a:r>
            <a:r>
              <a:rPr lang="en-US" sz="2800" dirty="0" err="1"/>
              <a:t>bəulɪŋ</a:t>
            </a:r>
            <a:r>
              <a:rPr lang="en-US" sz="2800" dirty="0"/>
              <a:t>] </a:t>
            </a:r>
            <a:r>
              <a:rPr lang="ru-RU" sz="2800" dirty="0" smtClean="0"/>
              <a:t>боулинг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WORDS: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820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GAME IS THIS?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70870"/>
            <a:ext cx="2381249" cy="1785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18" y="4365104"/>
            <a:ext cx="2448272" cy="1838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836" y="2186556"/>
            <a:ext cx="2451536" cy="1838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959" y="2194336"/>
            <a:ext cx="1772410" cy="1772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30818"/>
            <a:ext cx="1894033" cy="1783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0688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GAME IS THIS?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2381249" cy="1772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529" y="4653136"/>
            <a:ext cx="1772411" cy="1772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213" y="4571224"/>
            <a:ext cx="3162453" cy="1849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940" y="2556317"/>
            <a:ext cx="2362595" cy="17719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2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348880"/>
            <a:ext cx="8568951" cy="3777283"/>
          </a:xfrm>
        </p:spPr>
        <p:txBody>
          <a:bodyPr>
            <a:normAutofit/>
          </a:bodyPr>
          <a:lstStyle/>
          <a:p>
            <a:r>
              <a:rPr lang="en-US" sz="5400" dirty="0" smtClean="0"/>
              <a:t>are board games?</a:t>
            </a:r>
          </a:p>
          <a:p>
            <a:r>
              <a:rPr lang="en-US" sz="5400" dirty="0" smtClean="0"/>
              <a:t>are for two players?</a:t>
            </a:r>
          </a:p>
          <a:p>
            <a:r>
              <a:rPr lang="en-US" sz="5400" dirty="0" smtClean="0"/>
              <a:t>are team games?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80920" cy="1944216"/>
          </a:xfrm>
        </p:spPr>
        <p:txBody>
          <a:bodyPr>
            <a:normAutofit fontScale="90000"/>
          </a:bodyPr>
          <a:lstStyle/>
          <a:p>
            <a:r>
              <a:rPr lang="en-US" dirty="0"/>
              <a:t>ANSWER</a:t>
            </a:r>
            <a:r>
              <a:rPr lang="ru-RU" dirty="0" smtClean="0"/>
              <a:t> </a:t>
            </a:r>
            <a:r>
              <a:rPr lang="en-US" dirty="0" smtClean="0"/>
              <a:t>THE QUESTIONS:</a:t>
            </a:r>
            <a:br>
              <a:rPr lang="en-US" dirty="0" smtClean="0"/>
            </a:br>
            <a:r>
              <a:rPr lang="en-US" dirty="0"/>
              <a:t>Which of the games in the pictures:</a:t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096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92424" y="2924944"/>
            <a:ext cx="3703511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993093" y="2924944"/>
            <a:ext cx="2811219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979712" y="4509120"/>
            <a:ext cx="216024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355976" y="4509120"/>
            <a:ext cx="410445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492896"/>
            <a:ext cx="8712968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</a:rPr>
              <a:t>BACKGAMMON</a:t>
            </a:r>
            <a:r>
              <a:rPr lang="en-US" sz="4000" dirty="0" smtClean="0"/>
              <a:t>                       </a:t>
            </a:r>
            <a:r>
              <a:rPr lang="en-US" sz="4000" dirty="0" smtClean="0">
                <a:solidFill>
                  <a:schemeClr val="bg1"/>
                </a:solidFill>
              </a:rPr>
              <a:t>SCRABBLE</a:t>
            </a:r>
            <a:r>
              <a:rPr lang="en-US" sz="4000" dirty="0" smtClean="0"/>
              <a:t> </a:t>
            </a:r>
          </a:p>
          <a:p>
            <a:pPr marL="0" indent="0">
              <a:buNone/>
            </a:pPr>
            <a:r>
              <a:rPr lang="en-US" sz="4000" dirty="0" smtClean="0"/>
              <a:t>                        </a:t>
            </a:r>
          </a:p>
          <a:p>
            <a:pPr marL="0" indent="0">
              <a:buNone/>
            </a:pPr>
            <a:r>
              <a:rPr lang="en-US" sz="4000" dirty="0" smtClean="0"/>
              <a:t>                  </a:t>
            </a:r>
            <a:r>
              <a:rPr lang="en-US" sz="4000" dirty="0" smtClean="0">
                <a:solidFill>
                  <a:schemeClr val="bg1"/>
                </a:solidFill>
              </a:rPr>
              <a:t>CHESS </a:t>
            </a:r>
            <a:r>
              <a:rPr lang="en-US" sz="4000" dirty="0" smtClean="0"/>
              <a:t>       </a:t>
            </a:r>
            <a:r>
              <a:rPr lang="en-US" sz="4000" dirty="0" smtClean="0">
                <a:solidFill>
                  <a:schemeClr val="bg1"/>
                </a:solidFill>
              </a:rPr>
              <a:t>JIGSAW PUZZLE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411760" y="551925"/>
            <a:ext cx="4392488" cy="144016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52728"/>
          </a:xfrm>
        </p:spPr>
        <p:txBody>
          <a:bodyPr/>
          <a:lstStyle/>
          <a:p>
            <a:r>
              <a:rPr lang="en-US" dirty="0" smtClean="0"/>
              <a:t>BOARD GAMES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915816" y="1992085"/>
            <a:ext cx="576064" cy="8608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851920" y="2132856"/>
            <a:ext cx="504056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932040" y="2132856"/>
            <a:ext cx="432048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364088" y="2132856"/>
            <a:ext cx="86409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094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51520" y="2924944"/>
            <a:ext cx="288032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144346" y="2924944"/>
            <a:ext cx="3744416" cy="900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27584" y="3717032"/>
            <a:ext cx="2664296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88024" y="3717032"/>
            <a:ext cx="1872208" cy="8280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91680" y="4437112"/>
            <a:ext cx="244827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99992" y="4545124"/>
            <a:ext cx="1656184" cy="6840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915816" y="5229200"/>
            <a:ext cx="280831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996952"/>
            <a:ext cx="8496944" cy="3600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</a:rPr>
              <a:t>DOMINOES</a:t>
            </a:r>
            <a:r>
              <a:rPr lang="en-US" sz="4000" dirty="0" smtClean="0"/>
              <a:t>                      </a:t>
            </a:r>
            <a:r>
              <a:rPr lang="en-US" sz="4000" dirty="0" smtClean="0">
                <a:solidFill>
                  <a:schemeClr val="bg1"/>
                </a:solidFill>
              </a:rPr>
              <a:t>BACKGAMMON</a:t>
            </a:r>
          </a:p>
          <a:p>
            <a:pPr marL="0" indent="0">
              <a:buNone/>
            </a:pPr>
            <a:r>
              <a:rPr lang="en-US" sz="4000" dirty="0" smtClean="0"/>
              <a:t>      </a:t>
            </a:r>
            <a:r>
              <a:rPr lang="en-US" sz="4000" dirty="0" smtClean="0">
                <a:solidFill>
                  <a:schemeClr val="bg1"/>
                </a:solidFill>
              </a:rPr>
              <a:t>BILLIARDS</a:t>
            </a:r>
            <a:r>
              <a:rPr lang="en-US" sz="4000" dirty="0" smtClean="0"/>
              <a:t>               </a:t>
            </a:r>
            <a:r>
              <a:rPr lang="en-US" sz="4000" dirty="0" smtClean="0">
                <a:solidFill>
                  <a:schemeClr val="bg1"/>
                </a:solidFill>
              </a:rPr>
              <a:t>DARTS</a:t>
            </a:r>
          </a:p>
          <a:p>
            <a:pPr marL="0" indent="0">
              <a:buNone/>
            </a:pPr>
            <a:r>
              <a:rPr lang="en-US" sz="4000" dirty="0" smtClean="0"/>
              <a:t>              </a:t>
            </a:r>
            <a:r>
              <a:rPr lang="en-US" sz="4000" dirty="0" smtClean="0">
                <a:solidFill>
                  <a:schemeClr val="bg1"/>
                </a:solidFill>
              </a:rPr>
              <a:t>MARBLES</a:t>
            </a:r>
            <a:r>
              <a:rPr lang="en-US" sz="4000" dirty="0" smtClean="0"/>
              <a:t>     </a:t>
            </a:r>
            <a:r>
              <a:rPr lang="en-US" sz="4000" dirty="0" smtClean="0">
                <a:solidFill>
                  <a:schemeClr val="bg1"/>
                </a:solidFill>
              </a:rPr>
              <a:t>CHESS</a:t>
            </a:r>
          </a:p>
          <a:p>
            <a:pPr marL="0" indent="0">
              <a:buNone/>
            </a:pPr>
            <a:r>
              <a:rPr lang="en-US" sz="4000" dirty="0" smtClean="0"/>
              <a:t>                          </a:t>
            </a:r>
            <a:r>
              <a:rPr lang="en-US" sz="4000" dirty="0" smtClean="0">
                <a:solidFill>
                  <a:schemeClr val="bg1"/>
                </a:solidFill>
              </a:rPr>
              <a:t>SCRABBLE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907704" y="620688"/>
            <a:ext cx="5400600" cy="144016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252728"/>
          </a:xfrm>
        </p:spPr>
        <p:txBody>
          <a:bodyPr/>
          <a:lstStyle/>
          <a:p>
            <a:r>
              <a:rPr lang="en-US" dirty="0" smtClean="0"/>
              <a:t>FOR TWO PLAYERS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159732" y="2060848"/>
            <a:ext cx="75608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131840" y="2060848"/>
            <a:ext cx="36004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635896" y="2204864"/>
            <a:ext cx="144016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139952" y="2204864"/>
            <a:ext cx="180020" cy="288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319972" y="2204864"/>
            <a:ext cx="468052" cy="23402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608004" y="2204864"/>
            <a:ext cx="53634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876175" y="2204864"/>
            <a:ext cx="631929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619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07504" y="2276872"/>
            <a:ext cx="288032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5536" y="3140968"/>
            <a:ext cx="309634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47664" y="3861048"/>
            <a:ext cx="208823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23728" y="4437112"/>
            <a:ext cx="259228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300192" y="2276872"/>
            <a:ext cx="252028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72200" y="3140968"/>
            <a:ext cx="187220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932040" y="3645024"/>
            <a:ext cx="388843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348880"/>
            <a:ext cx="8640959" cy="4509119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</a:rPr>
              <a:t>SCRABBLE</a:t>
            </a:r>
          </a:p>
          <a:p>
            <a:pPr marL="0" indent="0">
              <a:buNone/>
            </a:pPr>
            <a:r>
              <a:rPr lang="en-US" sz="4000" dirty="0" smtClean="0"/>
              <a:t>    </a:t>
            </a:r>
            <a:r>
              <a:rPr lang="en-US" sz="4000" dirty="0" smtClean="0">
                <a:solidFill>
                  <a:schemeClr val="bg1"/>
                </a:solidFill>
              </a:rPr>
              <a:t>DOMINOES</a:t>
            </a:r>
            <a:r>
              <a:rPr lang="en-US" sz="4000" dirty="0" smtClean="0"/>
              <a:t> </a:t>
            </a:r>
          </a:p>
          <a:p>
            <a:pPr marL="0" indent="0">
              <a:buNone/>
            </a:pPr>
            <a:r>
              <a:rPr lang="en-US" sz="4000" dirty="0" smtClean="0"/>
              <a:t>            </a:t>
            </a:r>
            <a:r>
              <a:rPr lang="en-US" sz="4000" dirty="0" smtClean="0">
                <a:solidFill>
                  <a:schemeClr val="bg1"/>
                </a:solidFill>
              </a:rPr>
              <a:t>MARBLES</a:t>
            </a:r>
          </a:p>
          <a:p>
            <a:pPr marL="0" indent="0">
              <a:buNone/>
            </a:pPr>
            <a:r>
              <a:rPr lang="en-US" sz="4000" dirty="0" smtClean="0"/>
              <a:t>                 </a:t>
            </a:r>
            <a:r>
              <a:rPr lang="en-US" sz="4000" dirty="0" smtClean="0">
                <a:solidFill>
                  <a:schemeClr val="bg1"/>
                </a:solidFill>
              </a:rPr>
              <a:t>BILLIARDS</a:t>
            </a:r>
          </a:p>
          <a:p>
            <a:endParaRPr lang="en-US" sz="4000" dirty="0" smtClean="0"/>
          </a:p>
          <a:p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                 </a:t>
            </a:r>
            <a:r>
              <a:rPr lang="en-US" sz="4000" dirty="0" smtClean="0">
                <a:solidFill>
                  <a:schemeClr val="bg1"/>
                </a:solidFill>
              </a:rPr>
              <a:t>BOWLING</a:t>
            </a:r>
          </a:p>
          <a:p>
            <a:pPr marL="0" indent="0">
              <a:buNone/>
            </a:pPr>
            <a:r>
              <a:rPr lang="en-US" sz="4000" dirty="0" smtClean="0"/>
              <a:t>                  </a:t>
            </a:r>
            <a:r>
              <a:rPr lang="en-US" sz="4000" dirty="0" smtClean="0">
                <a:solidFill>
                  <a:schemeClr val="bg1"/>
                </a:solidFill>
              </a:rPr>
              <a:t>DARTS</a:t>
            </a:r>
            <a:endParaRPr lang="en-US" sz="4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4000" dirty="0" smtClean="0"/>
              <a:t>     </a:t>
            </a:r>
            <a:r>
              <a:rPr lang="en-US" sz="4000" dirty="0" smtClean="0">
                <a:solidFill>
                  <a:schemeClr val="bg1"/>
                </a:solidFill>
              </a:rPr>
              <a:t>JIGSAW </a:t>
            </a:r>
            <a:r>
              <a:rPr lang="en-US" sz="4000" dirty="0">
                <a:solidFill>
                  <a:schemeClr val="bg1"/>
                </a:solidFill>
              </a:rPr>
              <a:t>PUZZLE</a:t>
            </a:r>
            <a:r>
              <a:rPr lang="ru-RU" sz="4000" dirty="0">
                <a:solidFill>
                  <a:schemeClr val="bg1"/>
                </a:solidFill>
              </a:rPr>
              <a:t> </a:t>
            </a:r>
            <a:endParaRPr lang="en-US" sz="4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Овал 3"/>
          <p:cNvSpPr/>
          <p:nvPr/>
        </p:nvSpPr>
        <p:spPr>
          <a:xfrm>
            <a:off x="2339752" y="332656"/>
            <a:ext cx="4248472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GAMES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591780" y="1700808"/>
            <a:ext cx="61206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203848" y="1700808"/>
            <a:ext cx="432048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491880" y="1772816"/>
            <a:ext cx="792088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283968" y="1772816"/>
            <a:ext cx="288032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788024" y="1772816"/>
            <a:ext cx="288032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076056" y="1772816"/>
            <a:ext cx="1296144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436096" y="1700808"/>
            <a:ext cx="864096" cy="828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250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640959" cy="3921299"/>
          </a:xfrm>
        </p:spPr>
        <p:txBody>
          <a:bodyPr>
            <a:noAutofit/>
          </a:bodyPr>
          <a:lstStyle/>
          <a:p>
            <a:r>
              <a:rPr lang="en-US" sz="3200" dirty="0" smtClean="0"/>
              <a:t>PRESENT SIMPLE </a:t>
            </a:r>
            <a:r>
              <a:rPr lang="ru-RU" sz="3200" dirty="0" smtClean="0"/>
              <a:t>употребляется для описания регулярных и повседневных действий, привычек и постоянных состояний: </a:t>
            </a:r>
            <a:r>
              <a:rPr lang="en-US" sz="3200" i="1" dirty="0" smtClean="0">
                <a:solidFill>
                  <a:srgbClr val="00B0F0"/>
                </a:solidFill>
              </a:rPr>
              <a:t>Sarah starts school at 8 o’clock </a:t>
            </a:r>
            <a:r>
              <a:rPr lang="ru-RU" sz="3200" dirty="0" smtClean="0"/>
              <a:t>(</a:t>
            </a:r>
            <a:r>
              <a:rPr lang="ru-RU" sz="3200" u="sng" dirty="0" smtClean="0"/>
              <a:t>повседневное действие</a:t>
            </a:r>
            <a:r>
              <a:rPr lang="ru-RU" sz="3200" dirty="0" smtClean="0"/>
              <a:t>). Сара начинает учиться в 8 утра.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B0F0"/>
                </a:solidFill>
              </a:rPr>
              <a:t>He likes coffee in the morning</a:t>
            </a:r>
            <a:r>
              <a:rPr lang="ru-RU" sz="3200" dirty="0" smtClean="0"/>
              <a:t>(</a:t>
            </a:r>
            <a:r>
              <a:rPr lang="ru-RU" sz="3200" u="sng" dirty="0" smtClean="0"/>
              <a:t>привычка</a:t>
            </a:r>
            <a:r>
              <a:rPr lang="ru-RU" sz="3200" dirty="0" smtClean="0"/>
              <a:t>). Он любит кофе по утрам. </a:t>
            </a:r>
            <a:r>
              <a:rPr lang="en-US" sz="3200" dirty="0" smtClean="0">
                <a:solidFill>
                  <a:srgbClr val="00B0F0"/>
                </a:solidFill>
              </a:rPr>
              <a:t>He lives near the hospital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dirty="0" smtClean="0"/>
              <a:t>(</a:t>
            </a:r>
            <a:r>
              <a:rPr lang="ru-RU" sz="3200" u="sng" dirty="0" smtClean="0"/>
              <a:t>постоянное состояние</a:t>
            </a:r>
            <a:r>
              <a:rPr lang="ru-RU" sz="3200" dirty="0" smtClean="0"/>
              <a:t>). Он живет около больницы.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PRESENT SIMPLE </a:t>
            </a:r>
            <a:r>
              <a:rPr lang="ru-RU" dirty="0" smtClean="0"/>
              <a:t>в сравнении с </a:t>
            </a:r>
            <a:r>
              <a:rPr lang="en-US" dirty="0" smtClean="0"/>
              <a:t>PRESENT CONTINUOUS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4727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141</TotalTime>
  <Words>480</Words>
  <Application>Microsoft Office PowerPoint</Application>
  <PresentationFormat>Экран (4:3)</PresentationFormat>
  <Paragraphs>81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GAME ON!</vt:lpstr>
      <vt:lpstr>NEW WORDS:</vt:lpstr>
      <vt:lpstr>WHAT GAME IS THIS?</vt:lpstr>
      <vt:lpstr>WHAT GAME IS THIS?</vt:lpstr>
      <vt:lpstr>ANSWER THE QUESTIONS: Which of the games in the pictures: </vt:lpstr>
      <vt:lpstr>BOARD GAMES</vt:lpstr>
      <vt:lpstr>FOR TWO PLAYERS</vt:lpstr>
      <vt:lpstr>TEAM GAMES</vt:lpstr>
      <vt:lpstr>PRESENT SIMPLE в сравнении с PRESENT CONTINUOUS</vt:lpstr>
      <vt:lpstr>PRESENT SIMPLE в сравнении с PRESENT CONTINUOUS</vt:lpstr>
      <vt:lpstr>PUT THE VERBS IN BRACKETS INTO THE PRESENT SIMPLE OR PRESENT CONTINUOUS.</vt:lpstr>
      <vt:lpstr>PUT THE VERBS IN BRACKETS INTO THE PRESENT SIMPLE OR PRESENT CONTINUOUS.</vt:lpstr>
      <vt:lpstr>ИСТОЧНИК: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GAME ON!</dc:title>
  <dc:creator>Аня</dc:creator>
  <cp:lastModifiedBy>Аня</cp:lastModifiedBy>
  <cp:revision>15</cp:revision>
  <dcterms:created xsi:type="dcterms:W3CDTF">2012-01-07T15:26:50Z</dcterms:created>
  <dcterms:modified xsi:type="dcterms:W3CDTF">2012-01-07T17:48:12Z</dcterms:modified>
</cp:coreProperties>
</file>