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58" r:id="rId5"/>
    <p:sldId id="267" r:id="rId6"/>
    <p:sldId id="259" r:id="rId7"/>
    <p:sldId id="260" r:id="rId8"/>
    <p:sldId id="261" r:id="rId9"/>
    <p:sldId id="263" r:id="rId10"/>
    <p:sldId id="268" r:id="rId11"/>
    <p:sldId id="264" r:id="rId12"/>
    <p:sldId id="269" r:id="rId13"/>
    <p:sldId id="266"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0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188D9AE-4A7C-46B5-A28C-6E5454F7A7D2}" type="datetimeFigureOut">
              <a:rPr lang="ru-RU" smtClean="0"/>
              <a:t>06.12.2011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4ADD20C2-8299-4F67-A96B-526ABA699359}"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188D9AE-4A7C-46B5-A28C-6E5454F7A7D2}" type="datetimeFigureOut">
              <a:rPr lang="ru-RU" smtClean="0"/>
              <a:t>06.12.2011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188D9AE-4A7C-46B5-A28C-6E5454F7A7D2}" type="datetimeFigureOut">
              <a:rPr lang="ru-RU" smtClean="0"/>
              <a:t>06.12.2011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188D9AE-4A7C-46B5-A28C-6E5454F7A7D2}" type="datetimeFigureOut">
              <a:rPr lang="ru-RU" smtClean="0"/>
              <a:t>06.12.2011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188D9AE-4A7C-46B5-A28C-6E5454F7A7D2}" type="datetimeFigureOut">
              <a:rPr lang="ru-RU" smtClean="0"/>
              <a:t>06.12.2011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DD20C2-8299-4F67-A96B-526ABA699359}"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188D9AE-4A7C-46B5-A28C-6E5454F7A7D2}" type="datetimeFigureOut">
              <a:rPr lang="ru-RU" smtClean="0"/>
              <a:t>06.12.2011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188D9AE-4A7C-46B5-A28C-6E5454F7A7D2}" type="datetimeFigureOut">
              <a:rPr lang="ru-RU" smtClean="0"/>
              <a:t>06.12.2011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188D9AE-4A7C-46B5-A28C-6E5454F7A7D2}" type="datetimeFigureOut">
              <a:rPr lang="ru-RU" smtClean="0"/>
              <a:t>06.12.2011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188D9AE-4A7C-46B5-A28C-6E5454F7A7D2}" type="datetimeFigureOut">
              <a:rPr lang="ru-RU" smtClean="0"/>
              <a:t>06.12.2011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188D9AE-4A7C-46B5-A28C-6E5454F7A7D2}" type="datetimeFigureOut">
              <a:rPr lang="ru-RU" smtClean="0"/>
              <a:t>06.12.2011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DD20C2-8299-4F67-A96B-526ABA699359}"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188D9AE-4A7C-46B5-A28C-6E5454F7A7D2}" type="datetimeFigureOut">
              <a:rPr lang="ru-RU" smtClean="0"/>
              <a:t>06.12.2011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4ADD20C2-8299-4F67-A96B-526ABA699359}"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188D9AE-4A7C-46B5-A28C-6E5454F7A7D2}" type="datetimeFigureOut">
              <a:rPr lang="ru-RU" smtClean="0"/>
              <a:t>06.12.2011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ADD20C2-8299-4F67-A96B-526ABA699359}"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hyperlink" Target="http://sgstb.msn.com/i/82/714CDFCA22498D09AC53E831B6CF6.jpg" TargetMode="External"/><Relationship Id="rId3" Type="http://schemas.openxmlformats.org/officeDocument/2006/relationships/hyperlink" Target="http://de.academic.ru/pictures/dewiki/76/London_Underground_Tube_Stock_1992.jpg" TargetMode="External"/><Relationship Id="rId7" Type="http://schemas.openxmlformats.org/officeDocument/2006/relationships/hyperlink" Target="http://img.terra.com.mx/galeria_de_fotos/images/413/825948.jpg" TargetMode="External"/><Relationship Id="rId12" Type="http://schemas.openxmlformats.org/officeDocument/2006/relationships/hyperlink" Target="http://zabygrom.com/images/stories/article/england/england-london-transport.jpg" TargetMode="External"/><Relationship Id="rId2" Type="http://schemas.openxmlformats.org/officeDocument/2006/relationships/hyperlink" Target="http://ukranews.com/uploads/news/2010/01/07/5a90e581fd0e7dcca5edeb2511a3754d6acf574c.jpg" TargetMode="External"/><Relationship Id="rId1" Type="http://schemas.openxmlformats.org/officeDocument/2006/relationships/slideLayout" Target="../slideLayouts/slideLayout1.xml"/><Relationship Id="rId6" Type="http://schemas.openxmlformats.org/officeDocument/2006/relationships/hyperlink" Target="http://www.theepochtimes.com/n2/images/stories/large/2009/06/11/raill88415027.jpg" TargetMode="External"/><Relationship Id="rId11" Type="http://schemas.openxmlformats.org/officeDocument/2006/relationships/hyperlink" Target="http://us.123rf.com/400wm/400/400/ronnybas/ronnybas0901/ronnybas090100011/4160375-welcome-to-london-double-decker-big-ben.jpg" TargetMode="External"/><Relationship Id="rId5" Type="http://schemas.openxmlformats.org/officeDocument/2006/relationships/hyperlink" Target="http://www.kensington-and-chelsea.com/underground-map.gif" TargetMode="External"/><Relationship Id="rId10" Type="http://schemas.openxmlformats.org/officeDocument/2006/relationships/hyperlink" Target="http://www.freefoto.com/images/31/10/31_10_67---Red-Routemaster-double-decker-bus--London--England_web.jpg?&amp;k=Red+Routemaster+double+decker+bus%2C+London%2C+England" TargetMode="External"/><Relationship Id="rId4" Type="http://schemas.openxmlformats.org/officeDocument/2006/relationships/hyperlink" Target="http://img525.imageshack.us/img525/6608/londonundergroundsign1ou4.jpg" TargetMode="External"/><Relationship Id="rId9" Type="http://schemas.openxmlformats.org/officeDocument/2006/relationships/hyperlink" Target="http://www.britishschool.pl/Jmodules/UserFiles/image/autobus%20londyn.jp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124744"/>
            <a:ext cx="8136904" cy="2363688"/>
          </a:xfrm>
        </p:spPr>
        <p:txBody>
          <a:bodyPr>
            <a:noAutofit/>
          </a:bodyPr>
          <a:lstStyle/>
          <a:p>
            <a:pPr algn="ctr"/>
            <a:r>
              <a:rPr lang="en-US" sz="5400" dirty="0" smtClean="0">
                <a:latin typeface="Adobe Caslon Pro Bold" pitchFamily="18" charset="0"/>
              </a:rPr>
              <a:t>GETTING AROUND IN LONDON.</a:t>
            </a:r>
            <a:r>
              <a:rPr lang="ru-RU" sz="5400" dirty="0" smtClean="0"/>
              <a:t/>
            </a:r>
            <a:br>
              <a:rPr lang="ru-RU" sz="5400" dirty="0" smtClean="0"/>
            </a:br>
            <a:endParaRPr lang="ru-RU" sz="5400" dirty="0"/>
          </a:p>
        </p:txBody>
      </p:sp>
      <p:sp>
        <p:nvSpPr>
          <p:cNvPr id="3" name="Подзаголовок 2"/>
          <p:cNvSpPr>
            <a:spLocks noGrp="1"/>
          </p:cNvSpPr>
          <p:nvPr>
            <p:ph type="subTitle" idx="1"/>
          </p:nvPr>
        </p:nvSpPr>
        <p:spPr>
          <a:xfrm>
            <a:off x="467544" y="2852936"/>
            <a:ext cx="6048672" cy="3312368"/>
          </a:xfrm>
        </p:spPr>
        <p:txBody>
          <a:bodyPr>
            <a:normAutofit lnSpcReduction="10000"/>
          </a:bodyPr>
          <a:lstStyle/>
          <a:p>
            <a:pPr algn="l"/>
            <a:r>
              <a:rPr lang="ru-RU" dirty="0" smtClean="0"/>
              <a:t>Разработала:</a:t>
            </a:r>
          </a:p>
          <a:p>
            <a:pPr algn="l"/>
            <a:r>
              <a:rPr lang="ru-RU" dirty="0" smtClean="0"/>
              <a:t>Давыдова Анна Викторовна</a:t>
            </a:r>
          </a:p>
          <a:p>
            <a:pPr algn="l"/>
            <a:r>
              <a:rPr lang="ru-RU" dirty="0" smtClean="0"/>
              <a:t>Учитель английского языка</a:t>
            </a:r>
          </a:p>
          <a:p>
            <a:pPr algn="l"/>
            <a:r>
              <a:rPr lang="ru-RU" dirty="0" smtClean="0"/>
              <a:t>МОУ </a:t>
            </a:r>
            <a:r>
              <a:rPr lang="ru-RU" dirty="0" err="1" smtClean="0"/>
              <a:t>Тимоновская</a:t>
            </a:r>
            <a:r>
              <a:rPr lang="ru-RU" dirty="0" smtClean="0"/>
              <a:t> СОШ с углубленным</a:t>
            </a:r>
          </a:p>
          <a:p>
            <a:pPr algn="l"/>
            <a:r>
              <a:rPr lang="ru-RU" dirty="0" smtClean="0"/>
              <a:t> изучением отдельных предметов</a:t>
            </a:r>
          </a:p>
          <a:p>
            <a:pPr algn="l"/>
            <a:r>
              <a:rPr lang="ru-RU" dirty="0" smtClean="0"/>
              <a:t>Город Солнечногорск-7</a:t>
            </a:r>
          </a:p>
          <a:p>
            <a:pPr algn="l"/>
            <a:r>
              <a:rPr lang="ru-RU" dirty="0" smtClean="0"/>
              <a:t>Московская область</a:t>
            </a:r>
            <a:endParaRPr lang="ru-RU" dirty="0"/>
          </a:p>
        </p:txBody>
      </p:sp>
      <p:pic>
        <p:nvPicPr>
          <p:cNvPr id="4" name="Рисунок 3" descr="4160375-welcome-to-london-double-decker-big-ben.jpg"/>
          <p:cNvPicPr>
            <a:picLocks noChangeAspect="1"/>
          </p:cNvPicPr>
          <p:nvPr/>
        </p:nvPicPr>
        <p:blipFill>
          <a:blip r:embed="rId2" cstate="print"/>
          <a:stretch>
            <a:fillRect/>
          </a:stretch>
        </p:blipFill>
        <p:spPr>
          <a:xfrm>
            <a:off x="6444208" y="1700808"/>
            <a:ext cx="1608045" cy="2409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825948.jpg"/>
          <p:cNvPicPr>
            <a:picLocks noChangeAspect="1"/>
          </p:cNvPicPr>
          <p:nvPr/>
        </p:nvPicPr>
        <p:blipFill>
          <a:blip r:embed="rId3" cstate="print"/>
          <a:stretch>
            <a:fillRect/>
          </a:stretch>
        </p:blipFill>
        <p:spPr>
          <a:xfrm>
            <a:off x="7308304" y="3645024"/>
            <a:ext cx="1667073" cy="25698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londonundergroundsign1ou4.jpg"/>
          <p:cNvPicPr>
            <a:picLocks noChangeAspect="1"/>
          </p:cNvPicPr>
          <p:nvPr/>
        </p:nvPicPr>
        <p:blipFill>
          <a:blip r:embed="rId4" cstate="print"/>
          <a:stretch>
            <a:fillRect/>
          </a:stretch>
        </p:blipFill>
        <p:spPr>
          <a:xfrm>
            <a:off x="5508104" y="5013176"/>
            <a:ext cx="1949202" cy="15593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7772400" cy="1362456"/>
          </a:xfrm>
        </p:spPr>
        <p:txBody>
          <a:bodyPr/>
          <a:lstStyle/>
          <a:p>
            <a:r>
              <a:rPr lang="en-US" sz="4800" dirty="0" smtClean="0">
                <a:latin typeface="+mn-lt"/>
              </a:rPr>
              <a:t>Complete the sentences.</a:t>
            </a:r>
            <a:endParaRPr lang="ru-RU" sz="4800" dirty="0">
              <a:latin typeface="+mn-lt"/>
            </a:endParaRPr>
          </a:p>
        </p:txBody>
      </p:sp>
      <p:sp>
        <p:nvSpPr>
          <p:cNvPr id="3" name="Текст 2"/>
          <p:cNvSpPr>
            <a:spLocks noGrp="1"/>
          </p:cNvSpPr>
          <p:nvPr>
            <p:ph type="body" idx="1"/>
          </p:nvPr>
        </p:nvSpPr>
        <p:spPr>
          <a:xfrm>
            <a:off x="539552" y="2060848"/>
            <a:ext cx="7848872" cy="4392488"/>
          </a:xfrm>
        </p:spPr>
        <p:txBody>
          <a:bodyPr>
            <a:normAutofit/>
          </a:bodyPr>
          <a:lstStyle/>
          <a:p>
            <a:pPr>
              <a:buFont typeface="Arial" pitchFamily="34" charset="0"/>
              <a:buChar char="•"/>
            </a:pPr>
            <a:r>
              <a:rPr lang="en-US" sz="3200" dirty="0" smtClean="0"/>
              <a:t>Over </a:t>
            </a:r>
            <a:r>
              <a:rPr lang="en-US" sz="3200" u="sng" dirty="0" smtClean="0">
                <a:solidFill>
                  <a:schemeClr val="accent4">
                    <a:lumMod val="60000"/>
                    <a:lumOff val="40000"/>
                  </a:schemeClr>
                </a:solidFill>
              </a:rPr>
              <a:t>3 million</a:t>
            </a:r>
            <a:r>
              <a:rPr lang="en-US" sz="3200" u="sng" dirty="0" smtClean="0"/>
              <a:t> </a:t>
            </a:r>
            <a:r>
              <a:rPr lang="en-US" sz="3200" dirty="0" smtClean="0"/>
              <a:t>people a day use the Underground to get around in London.</a:t>
            </a:r>
          </a:p>
          <a:p>
            <a:pPr>
              <a:buFont typeface="Arial" pitchFamily="34" charset="0"/>
              <a:buChar char="•"/>
            </a:pPr>
            <a:r>
              <a:rPr lang="en-US" sz="3200" dirty="0" smtClean="0"/>
              <a:t>The Tube has </a:t>
            </a:r>
            <a:r>
              <a:rPr lang="en-US" sz="3200" u="sng" dirty="0" smtClean="0">
                <a:solidFill>
                  <a:schemeClr val="accent4">
                    <a:lumMod val="60000"/>
                    <a:lumOff val="40000"/>
                  </a:schemeClr>
                </a:solidFill>
              </a:rPr>
              <a:t>275</a:t>
            </a:r>
            <a:r>
              <a:rPr lang="en-US" sz="3200" dirty="0" smtClean="0"/>
              <a:t> stations in many different parts of the city.</a:t>
            </a:r>
          </a:p>
          <a:p>
            <a:pPr>
              <a:buFont typeface="Arial" pitchFamily="34" charset="0"/>
              <a:buChar char="•"/>
            </a:pPr>
            <a:r>
              <a:rPr lang="en-US" sz="3200" dirty="0" smtClean="0"/>
              <a:t>It has </a:t>
            </a:r>
            <a:r>
              <a:rPr lang="en-US" sz="3200" u="sng" dirty="0" smtClean="0">
                <a:solidFill>
                  <a:schemeClr val="accent4">
                    <a:lumMod val="60000"/>
                    <a:lumOff val="40000"/>
                  </a:schemeClr>
                </a:solidFill>
              </a:rPr>
              <a:t>12</a:t>
            </a:r>
            <a:r>
              <a:rPr lang="en-US" sz="3200" dirty="0" smtClean="0"/>
              <a:t> lines that can take you to any place you want.</a:t>
            </a:r>
          </a:p>
          <a:p>
            <a:pPr>
              <a:buFont typeface="Arial" pitchFamily="34" charset="0"/>
              <a:buChar char="•"/>
            </a:pPr>
            <a:r>
              <a:rPr lang="en-US" sz="3200" dirty="0" smtClean="0"/>
              <a:t>Don’t </a:t>
            </a:r>
            <a:r>
              <a:rPr lang="en-US" sz="3200" dirty="0" smtClean="0"/>
              <a:t>f</a:t>
            </a:r>
            <a:r>
              <a:rPr lang="en-US" sz="3200" dirty="0" smtClean="0"/>
              <a:t>orget to have </a:t>
            </a:r>
            <a:r>
              <a:rPr lang="en-US" sz="3200" u="sng" dirty="0" smtClean="0">
                <a:solidFill>
                  <a:schemeClr val="accent4">
                    <a:lumMod val="60000"/>
                    <a:lumOff val="40000"/>
                  </a:schemeClr>
                </a:solidFill>
              </a:rPr>
              <a:t>a Tube map </a:t>
            </a:r>
            <a:r>
              <a:rPr lang="en-US" sz="3200" dirty="0" smtClean="0"/>
              <a:t>with you before you start your journey.</a:t>
            </a:r>
            <a:endParaRPr lang="ru-RU"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052736"/>
            <a:ext cx="7917504" cy="905272"/>
          </a:xfrm>
        </p:spPr>
        <p:txBody>
          <a:bodyPr>
            <a:normAutofit/>
          </a:bodyPr>
          <a:lstStyle/>
          <a:p>
            <a:pPr algn="ctr"/>
            <a:r>
              <a:rPr lang="en-US" sz="4800" dirty="0" smtClean="0">
                <a:latin typeface="+mn-lt"/>
              </a:rPr>
              <a:t>Read  and say YES or No.</a:t>
            </a:r>
            <a:endParaRPr lang="ru-RU" sz="4800" dirty="0">
              <a:latin typeface="+mn-lt"/>
            </a:endParaRPr>
          </a:p>
        </p:txBody>
      </p:sp>
      <p:sp>
        <p:nvSpPr>
          <p:cNvPr id="3" name="Подзаголовок 2"/>
          <p:cNvSpPr>
            <a:spLocks noGrp="1"/>
          </p:cNvSpPr>
          <p:nvPr>
            <p:ph type="subTitle" idx="1"/>
          </p:nvPr>
        </p:nvSpPr>
        <p:spPr>
          <a:xfrm>
            <a:off x="539552" y="2060848"/>
            <a:ext cx="7848544" cy="4248472"/>
          </a:xfrm>
        </p:spPr>
        <p:txBody>
          <a:bodyPr>
            <a:normAutofit/>
          </a:bodyPr>
          <a:lstStyle/>
          <a:p>
            <a:pPr algn="l">
              <a:buFont typeface="Arial" pitchFamily="34" charset="0"/>
              <a:buChar char="•"/>
            </a:pPr>
            <a:r>
              <a:rPr lang="en-US" sz="3600" dirty="0" smtClean="0"/>
              <a:t>You can see the black double-decker buses in London.</a:t>
            </a:r>
          </a:p>
          <a:p>
            <a:pPr algn="l">
              <a:buFont typeface="Arial" pitchFamily="34" charset="0"/>
              <a:buChar char="•"/>
            </a:pPr>
            <a:r>
              <a:rPr lang="en-US" sz="3600" dirty="0" smtClean="0"/>
              <a:t>They are tall and very quick.</a:t>
            </a:r>
          </a:p>
          <a:p>
            <a:pPr algn="l">
              <a:buFont typeface="Arial" pitchFamily="34" charset="0"/>
              <a:buChar char="•"/>
            </a:pPr>
            <a:r>
              <a:rPr lang="en-US" sz="3600" dirty="0" smtClean="0"/>
              <a:t>Tourists don’t like taking these buses.</a:t>
            </a:r>
          </a:p>
          <a:p>
            <a:pPr algn="l">
              <a:buFont typeface="Arial" pitchFamily="34" charset="0"/>
              <a:buChar char="•"/>
            </a:pPr>
            <a:r>
              <a:rPr lang="en-US" sz="3600" dirty="0" smtClean="0"/>
              <a:t>They can have a nice view of the city from the upper deck.</a:t>
            </a:r>
            <a:endParaRPr lang="ru-RU"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052736"/>
            <a:ext cx="7917504" cy="905272"/>
          </a:xfrm>
        </p:spPr>
        <p:txBody>
          <a:bodyPr>
            <a:normAutofit/>
          </a:bodyPr>
          <a:lstStyle/>
          <a:p>
            <a:pPr algn="ctr"/>
            <a:r>
              <a:rPr lang="en-US" sz="4800" dirty="0" smtClean="0">
                <a:latin typeface="+mn-lt"/>
              </a:rPr>
              <a:t>Read  and say YES or No.</a:t>
            </a:r>
            <a:endParaRPr lang="ru-RU" sz="4800" dirty="0">
              <a:latin typeface="+mn-lt"/>
            </a:endParaRPr>
          </a:p>
        </p:txBody>
      </p:sp>
      <p:sp>
        <p:nvSpPr>
          <p:cNvPr id="3" name="Подзаголовок 2"/>
          <p:cNvSpPr>
            <a:spLocks noGrp="1"/>
          </p:cNvSpPr>
          <p:nvPr>
            <p:ph type="subTitle" idx="1"/>
          </p:nvPr>
        </p:nvSpPr>
        <p:spPr>
          <a:xfrm>
            <a:off x="539552" y="2060848"/>
            <a:ext cx="7848544" cy="4248472"/>
          </a:xfrm>
        </p:spPr>
        <p:txBody>
          <a:bodyPr>
            <a:normAutofit lnSpcReduction="10000"/>
          </a:bodyPr>
          <a:lstStyle/>
          <a:p>
            <a:pPr algn="l">
              <a:buFont typeface="Arial" pitchFamily="34" charset="0"/>
              <a:buChar char="•"/>
            </a:pPr>
            <a:r>
              <a:rPr lang="en-US" sz="3600" dirty="0" smtClean="0">
                <a:solidFill>
                  <a:schemeClr val="tx2">
                    <a:lumMod val="50000"/>
                  </a:schemeClr>
                </a:solidFill>
              </a:rPr>
              <a:t>No.</a:t>
            </a:r>
            <a:r>
              <a:rPr lang="en-US" sz="3600" dirty="0" smtClean="0"/>
              <a:t> You can see the </a:t>
            </a:r>
            <a:r>
              <a:rPr lang="en-US" sz="3600" dirty="0" smtClean="0">
                <a:solidFill>
                  <a:schemeClr val="tx2">
                    <a:lumMod val="50000"/>
                  </a:schemeClr>
                </a:solidFill>
              </a:rPr>
              <a:t>red</a:t>
            </a:r>
            <a:r>
              <a:rPr lang="en-US" sz="3600" dirty="0" smtClean="0"/>
              <a:t> double-decker buses in London.</a:t>
            </a:r>
          </a:p>
          <a:p>
            <a:pPr algn="l">
              <a:buFont typeface="Arial" pitchFamily="34" charset="0"/>
              <a:buChar char="•"/>
            </a:pPr>
            <a:r>
              <a:rPr lang="en-US" sz="3600" dirty="0" smtClean="0">
                <a:solidFill>
                  <a:schemeClr val="tx2">
                    <a:lumMod val="50000"/>
                  </a:schemeClr>
                </a:solidFill>
              </a:rPr>
              <a:t>No. </a:t>
            </a:r>
            <a:r>
              <a:rPr lang="en-US" sz="3600" dirty="0" smtClean="0"/>
              <a:t>They are tall but they are </a:t>
            </a:r>
            <a:r>
              <a:rPr lang="en-US" sz="3600" dirty="0" smtClean="0">
                <a:solidFill>
                  <a:schemeClr val="tx2">
                    <a:lumMod val="50000"/>
                  </a:schemeClr>
                </a:solidFill>
              </a:rPr>
              <a:t>not very fast.</a:t>
            </a:r>
          </a:p>
          <a:p>
            <a:pPr algn="l">
              <a:buFont typeface="Arial" pitchFamily="34" charset="0"/>
              <a:buChar char="•"/>
            </a:pPr>
            <a:r>
              <a:rPr lang="en-US" sz="3600" dirty="0" smtClean="0">
                <a:solidFill>
                  <a:schemeClr val="tx2">
                    <a:lumMod val="50000"/>
                  </a:schemeClr>
                </a:solidFill>
              </a:rPr>
              <a:t>No. </a:t>
            </a:r>
            <a:r>
              <a:rPr lang="en-US" sz="3600" dirty="0" smtClean="0"/>
              <a:t>Tourists like taking these buses.</a:t>
            </a:r>
          </a:p>
          <a:p>
            <a:pPr algn="l">
              <a:buFont typeface="Arial" pitchFamily="34" charset="0"/>
              <a:buChar char="•"/>
            </a:pPr>
            <a:r>
              <a:rPr lang="en-US" sz="3600" dirty="0" smtClean="0">
                <a:solidFill>
                  <a:schemeClr val="tx2">
                    <a:lumMod val="50000"/>
                  </a:schemeClr>
                </a:solidFill>
              </a:rPr>
              <a:t>Yes. </a:t>
            </a:r>
            <a:r>
              <a:rPr lang="en-US" sz="3600" dirty="0" smtClean="0"/>
              <a:t>They can have a nice view of the city from the upper deck.</a:t>
            </a:r>
            <a:endParaRPr lang="ru-RU"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7772400" cy="1362456"/>
          </a:xfrm>
        </p:spPr>
        <p:txBody>
          <a:bodyPr/>
          <a:lstStyle/>
          <a:p>
            <a:pPr algn="ctr"/>
            <a:r>
              <a:rPr lang="en-US" sz="4800" dirty="0" smtClean="0">
                <a:latin typeface="+mn-lt"/>
              </a:rPr>
              <a:t>Answer the questions.</a:t>
            </a:r>
            <a:endParaRPr lang="ru-RU" sz="4800" dirty="0">
              <a:latin typeface="+mn-lt"/>
            </a:endParaRPr>
          </a:p>
        </p:txBody>
      </p:sp>
      <p:sp>
        <p:nvSpPr>
          <p:cNvPr id="3" name="Текст 2"/>
          <p:cNvSpPr>
            <a:spLocks noGrp="1"/>
          </p:cNvSpPr>
          <p:nvPr>
            <p:ph type="body" idx="1"/>
          </p:nvPr>
        </p:nvSpPr>
        <p:spPr>
          <a:xfrm>
            <a:off x="467544" y="2132856"/>
            <a:ext cx="7835208" cy="4392488"/>
          </a:xfrm>
        </p:spPr>
        <p:txBody>
          <a:bodyPr>
            <a:normAutofit/>
          </a:bodyPr>
          <a:lstStyle/>
          <a:p>
            <a:pPr>
              <a:buFont typeface="Arial" pitchFamily="34" charset="0"/>
              <a:buChar char="•"/>
            </a:pPr>
            <a:r>
              <a:rPr lang="en-US" sz="3200" dirty="0" smtClean="0"/>
              <a:t>What are special taxis that have a lot of room for passengers and their luggage?</a:t>
            </a:r>
          </a:p>
          <a:p>
            <a:pPr>
              <a:buFont typeface="Arial" pitchFamily="34" charset="0"/>
              <a:buChar char="•"/>
            </a:pPr>
            <a:r>
              <a:rPr lang="en-US" sz="3200" dirty="0" smtClean="0"/>
              <a:t>Who takes a test of the knowledge of London?</a:t>
            </a:r>
          </a:p>
          <a:p>
            <a:pPr>
              <a:buFont typeface="Arial" pitchFamily="34" charset="0"/>
              <a:buChar char="•"/>
            </a:pPr>
            <a:r>
              <a:rPr lang="en-US" sz="3200" dirty="0" smtClean="0"/>
              <a:t>Do Black cab drivers have to know all of the 25000 streets within 10 km of the city centre?</a:t>
            </a:r>
            <a:endParaRPr lang="ru-RU"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7772400" cy="1362456"/>
          </a:xfrm>
        </p:spPr>
        <p:txBody>
          <a:bodyPr/>
          <a:lstStyle/>
          <a:p>
            <a:pPr algn="ctr"/>
            <a:r>
              <a:rPr lang="en-US" sz="4800" dirty="0" smtClean="0">
                <a:latin typeface="+mn-lt"/>
              </a:rPr>
              <a:t>Answer the questions.</a:t>
            </a:r>
            <a:endParaRPr lang="ru-RU" sz="4800" dirty="0">
              <a:latin typeface="+mn-lt"/>
            </a:endParaRPr>
          </a:p>
        </p:txBody>
      </p:sp>
      <p:sp>
        <p:nvSpPr>
          <p:cNvPr id="3" name="Текст 2"/>
          <p:cNvSpPr>
            <a:spLocks noGrp="1"/>
          </p:cNvSpPr>
          <p:nvPr>
            <p:ph type="body" idx="1"/>
          </p:nvPr>
        </p:nvSpPr>
        <p:spPr>
          <a:xfrm>
            <a:off x="467544" y="2132856"/>
            <a:ext cx="7835208" cy="4392488"/>
          </a:xfrm>
        </p:spPr>
        <p:txBody>
          <a:bodyPr>
            <a:normAutofit/>
          </a:bodyPr>
          <a:lstStyle/>
          <a:p>
            <a:pPr>
              <a:buFont typeface="Arial" pitchFamily="34" charset="0"/>
              <a:buChar char="•"/>
            </a:pPr>
            <a:r>
              <a:rPr lang="en-US" sz="3200" dirty="0" smtClean="0"/>
              <a:t>Black cabs.</a:t>
            </a:r>
          </a:p>
          <a:p>
            <a:pPr>
              <a:buFont typeface="Arial" pitchFamily="34" charset="0"/>
              <a:buChar char="•"/>
            </a:pPr>
            <a:r>
              <a:rPr lang="en-US" sz="3200" dirty="0" smtClean="0"/>
              <a:t>Black cab drivers.</a:t>
            </a:r>
          </a:p>
          <a:p>
            <a:pPr>
              <a:buFont typeface="Arial" pitchFamily="34" charset="0"/>
              <a:buChar char="•"/>
            </a:pPr>
            <a:r>
              <a:rPr lang="en-US" sz="3200" dirty="0" smtClean="0"/>
              <a:t>Yes,  they do.</a:t>
            </a:r>
            <a:endParaRPr lang="ru-RU"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371600"/>
            <a:ext cx="7845496" cy="761256"/>
          </a:xfrm>
        </p:spPr>
        <p:txBody>
          <a:bodyPr>
            <a:normAutofit fontScale="90000"/>
          </a:bodyPr>
          <a:lstStyle/>
          <a:p>
            <a:pPr algn="ctr"/>
            <a:r>
              <a:rPr lang="ru-RU" dirty="0" smtClean="0">
                <a:latin typeface="+mn-lt"/>
              </a:rPr>
              <a:t>Источник:</a:t>
            </a:r>
            <a:endParaRPr lang="ru-RU" dirty="0">
              <a:latin typeface="+mn-lt"/>
            </a:endParaRPr>
          </a:p>
        </p:txBody>
      </p:sp>
      <p:sp>
        <p:nvSpPr>
          <p:cNvPr id="3" name="Подзаголовок 2"/>
          <p:cNvSpPr>
            <a:spLocks noGrp="1"/>
          </p:cNvSpPr>
          <p:nvPr>
            <p:ph type="subTitle" idx="1"/>
          </p:nvPr>
        </p:nvSpPr>
        <p:spPr>
          <a:xfrm>
            <a:off x="539552" y="2276872"/>
            <a:ext cx="7848544" cy="4248472"/>
          </a:xfrm>
        </p:spPr>
        <p:txBody>
          <a:bodyPr>
            <a:normAutofit fontScale="62500" lnSpcReduction="20000"/>
          </a:bodyPr>
          <a:lstStyle/>
          <a:p>
            <a:pPr algn="l">
              <a:buFont typeface="Arial" pitchFamily="34" charset="0"/>
              <a:buChar char="•"/>
            </a:pPr>
            <a:r>
              <a:rPr lang="en-US" u="sng" dirty="0" smtClean="0">
                <a:hlinkClick r:id="rId2"/>
              </a:rPr>
              <a:t>http://ukranews.com/uploads/news/2010/01/07/5a90e581fd0e7dcca5edeb2511a3754d6acf574c.jpg</a:t>
            </a:r>
            <a:endParaRPr lang="ru-RU" dirty="0" smtClean="0"/>
          </a:p>
          <a:p>
            <a:pPr algn="l">
              <a:buFont typeface="Arial" pitchFamily="34" charset="0"/>
              <a:buChar char="•"/>
            </a:pPr>
            <a:r>
              <a:rPr lang="en-US" u="sng" dirty="0" smtClean="0">
                <a:hlinkClick r:id="rId3"/>
              </a:rPr>
              <a:t>http://de.academic.ru/pictures/dewiki/76/London_Underground_Tube_Stock_1992.jpg</a:t>
            </a:r>
            <a:endParaRPr lang="ru-RU" dirty="0" smtClean="0"/>
          </a:p>
          <a:p>
            <a:pPr algn="l">
              <a:buFont typeface="Arial" pitchFamily="34" charset="0"/>
              <a:buChar char="•"/>
            </a:pPr>
            <a:r>
              <a:rPr lang="en-US" u="sng" dirty="0" smtClean="0">
                <a:hlinkClick r:id="rId4"/>
              </a:rPr>
              <a:t>http://img525.imageshack.us/img525/6608/londonundergroundsign1ou4.jpg</a:t>
            </a:r>
            <a:endParaRPr lang="ru-RU" dirty="0" smtClean="0"/>
          </a:p>
          <a:p>
            <a:pPr algn="l">
              <a:buFont typeface="Arial" pitchFamily="34" charset="0"/>
              <a:buChar char="•"/>
            </a:pPr>
            <a:r>
              <a:rPr lang="en-US" u="sng" dirty="0" smtClean="0">
                <a:hlinkClick r:id="rId5"/>
              </a:rPr>
              <a:t>http://www.kensington-and-chelsea.com/underground-map.gif</a:t>
            </a:r>
            <a:endParaRPr lang="ru-RU" dirty="0" smtClean="0"/>
          </a:p>
          <a:p>
            <a:pPr algn="l">
              <a:buFont typeface="Arial" pitchFamily="34" charset="0"/>
              <a:buChar char="•"/>
            </a:pPr>
            <a:r>
              <a:rPr lang="en-US" u="sng" dirty="0" smtClean="0">
                <a:hlinkClick r:id="rId6"/>
              </a:rPr>
              <a:t>http://www.theepochtimes.com/n2/images/stories/large/2009/06/11/raill88415027.jpg</a:t>
            </a:r>
            <a:endParaRPr lang="ru-RU" dirty="0" smtClean="0"/>
          </a:p>
          <a:p>
            <a:pPr algn="l">
              <a:buFont typeface="Arial" pitchFamily="34" charset="0"/>
              <a:buChar char="•"/>
            </a:pPr>
            <a:r>
              <a:rPr lang="en-US" u="sng" dirty="0" smtClean="0">
                <a:hlinkClick r:id="rId7"/>
              </a:rPr>
              <a:t>http://img.terra.com.mx/galeria_de_fotos/images/413/825948.jpg</a:t>
            </a:r>
            <a:endParaRPr lang="ru-RU" dirty="0" smtClean="0"/>
          </a:p>
          <a:p>
            <a:pPr algn="l">
              <a:buFont typeface="Arial" pitchFamily="34" charset="0"/>
              <a:buChar char="•"/>
            </a:pPr>
            <a:r>
              <a:rPr lang="en-US" u="sng" dirty="0" smtClean="0">
                <a:hlinkClick r:id="rId8"/>
              </a:rPr>
              <a:t>http://sgstb.msn.com/i/82/714CDFCA22498D09AC53E831B6CF6.jpg</a:t>
            </a:r>
            <a:endParaRPr lang="ru-RU" dirty="0" smtClean="0"/>
          </a:p>
          <a:p>
            <a:pPr algn="l">
              <a:buFont typeface="Arial" pitchFamily="34" charset="0"/>
              <a:buChar char="•"/>
            </a:pPr>
            <a:r>
              <a:rPr lang="en-US" u="sng" dirty="0" smtClean="0">
                <a:hlinkClick r:id="rId9"/>
              </a:rPr>
              <a:t>http://www.britishschool.pl/Jmodules/UserFiles/image/autobus%20londyn.jpg</a:t>
            </a:r>
            <a:endParaRPr lang="ru-RU" dirty="0" smtClean="0"/>
          </a:p>
          <a:p>
            <a:pPr algn="l">
              <a:buFont typeface="Arial" pitchFamily="34" charset="0"/>
              <a:buChar char="•"/>
            </a:pPr>
            <a:r>
              <a:rPr lang="en-US" u="sng" dirty="0" smtClean="0">
                <a:hlinkClick r:id="rId10"/>
              </a:rPr>
              <a:t>http://www.freefoto.com/images/31/10/31_10_67---Red-Routemaster-double-decker-bus--London--England_web.jpg?&amp;k=Red+Routemaster+double+decker+bus%2C+London%2C+England</a:t>
            </a:r>
            <a:endParaRPr lang="ru-RU" dirty="0" smtClean="0"/>
          </a:p>
          <a:p>
            <a:pPr algn="l">
              <a:buFont typeface="Arial" pitchFamily="34" charset="0"/>
              <a:buChar char="•"/>
            </a:pPr>
            <a:r>
              <a:rPr lang="en-US" u="sng" dirty="0" smtClean="0">
                <a:hlinkClick r:id="rId11"/>
              </a:rPr>
              <a:t>http://us.123rf.com/400wm/400/400/ronnybas/ronnybas0901/ronnybas090100011/4160375-welcome-to-london-double-decker-big-ben.jpg</a:t>
            </a:r>
            <a:endParaRPr lang="ru-RU" dirty="0" smtClean="0"/>
          </a:p>
          <a:p>
            <a:pPr algn="l">
              <a:buFont typeface="Arial" pitchFamily="34" charset="0"/>
              <a:buChar char="•"/>
            </a:pPr>
            <a:r>
              <a:rPr lang="en-US" u="sng" dirty="0" smtClean="0">
                <a:hlinkClick r:id="rId12"/>
              </a:rPr>
              <a:t>http://zabygrom.com/images/stories/article/england/england-london-transport.jpg</a:t>
            </a:r>
            <a:endParaRPr lang="ru-RU" dirty="0" smtClean="0"/>
          </a:p>
          <a:p>
            <a:pPr algn="l">
              <a:buFont typeface="Arial" pitchFamily="34" charset="0"/>
              <a:buChar char="•"/>
            </a:pPr>
            <a:r>
              <a:rPr lang="ru-RU" dirty="0" smtClean="0"/>
              <a:t>УМК «</a:t>
            </a:r>
            <a:r>
              <a:rPr lang="en-US" dirty="0" smtClean="0"/>
              <a:t>Spotlight</a:t>
            </a:r>
            <a:r>
              <a:rPr lang="ru-RU" dirty="0" smtClean="0"/>
              <a:t>» для </a:t>
            </a:r>
            <a:r>
              <a:rPr lang="ru-RU" dirty="0" smtClean="0"/>
              <a:t>6 класса </a:t>
            </a:r>
            <a:r>
              <a:rPr lang="en-US" dirty="0" smtClean="0"/>
              <a:t>/[</a:t>
            </a:r>
            <a:r>
              <a:rPr lang="ru-RU" dirty="0" smtClean="0"/>
              <a:t> </a:t>
            </a:r>
            <a:r>
              <a:rPr lang="ru-RU" dirty="0" smtClean="0"/>
              <a:t>В. Эванс, Дж. Дули </a:t>
            </a:r>
            <a:r>
              <a:rPr lang="ru-RU" dirty="0" smtClean="0"/>
              <a:t>, Ю.Е. Ваулина, О. Е. </a:t>
            </a:r>
            <a:r>
              <a:rPr lang="ru-RU" dirty="0" err="1" smtClean="0"/>
              <a:t>Подоляко</a:t>
            </a:r>
            <a:r>
              <a:rPr lang="en-US" dirty="0" smtClean="0"/>
              <a:t>]</a:t>
            </a:r>
            <a:endParaRPr lang="ru-RU" dirty="0" smtClean="0"/>
          </a:p>
          <a:p>
            <a:pPr algn="l">
              <a:buFont typeface="Arial" pitchFamily="34" charset="0"/>
              <a:buChar char="•"/>
            </a:pP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en-US" dirty="0" smtClean="0">
                <a:latin typeface="+mn-lt"/>
              </a:rPr>
              <a:t>THANK YOU VERY MUCH.</a:t>
            </a:r>
            <a:endParaRPr lang="ru-RU" dirty="0">
              <a:latin typeface="+mn-lt"/>
            </a:endParaRPr>
          </a:p>
        </p:txBody>
      </p:sp>
      <p:pic>
        <p:nvPicPr>
          <p:cNvPr id="4" name="Рисунок 3" descr="5a90e581fd0e7dcca5edeb2511a3754d6acf574c.jpg"/>
          <p:cNvPicPr>
            <a:picLocks noChangeAspect="1"/>
          </p:cNvPicPr>
          <p:nvPr/>
        </p:nvPicPr>
        <p:blipFill>
          <a:blip r:embed="rId2" cstate="print"/>
          <a:stretch>
            <a:fillRect/>
          </a:stretch>
        </p:blipFill>
        <p:spPr>
          <a:xfrm>
            <a:off x="323528" y="2924944"/>
            <a:ext cx="3048000" cy="228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descr="714CDFCA22498D09AC53E831B6CF6.jpg"/>
          <p:cNvPicPr>
            <a:picLocks noChangeAspect="1"/>
          </p:cNvPicPr>
          <p:nvPr/>
        </p:nvPicPr>
        <p:blipFill>
          <a:blip r:embed="rId3" cstate="print"/>
          <a:stretch>
            <a:fillRect/>
          </a:stretch>
        </p:blipFill>
        <p:spPr>
          <a:xfrm>
            <a:off x="3059832" y="5085184"/>
            <a:ext cx="2410098" cy="151491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descr="39949166_normal_CBEEEDE4EEED.JPG"/>
          <p:cNvPicPr>
            <a:picLocks noChangeAspect="1"/>
          </p:cNvPicPr>
          <p:nvPr/>
        </p:nvPicPr>
        <p:blipFill>
          <a:blip r:embed="rId4" cstate="print"/>
          <a:stretch>
            <a:fillRect/>
          </a:stretch>
        </p:blipFill>
        <p:spPr>
          <a:xfrm>
            <a:off x="6228184" y="2636912"/>
            <a:ext cx="2448272" cy="16321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autobus londyn.jpg"/>
          <p:cNvPicPr>
            <a:picLocks noChangeAspect="1"/>
          </p:cNvPicPr>
          <p:nvPr/>
        </p:nvPicPr>
        <p:blipFill>
          <a:blip r:embed="rId5" cstate="print"/>
          <a:stretch>
            <a:fillRect/>
          </a:stretch>
        </p:blipFill>
        <p:spPr>
          <a:xfrm>
            <a:off x="5796136" y="4581128"/>
            <a:ext cx="2411760" cy="160784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9" name="Прямая со стрелкой 8"/>
          <p:cNvCxnSpPr/>
          <p:nvPr/>
        </p:nvCxnSpPr>
        <p:spPr>
          <a:xfrm flipV="1">
            <a:off x="3563888" y="3356992"/>
            <a:ext cx="2520280" cy="28803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Прямая со стрелкой 10"/>
          <p:cNvCxnSpPr/>
          <p:nvPr/>
        </p:nvCxnSpPr>
        <p:spPr>
          <a:xfrm>
            <a:off x="3563888" y="4149080"/>
            <a:ext cx="2304256" cy="64807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 name="Прямая со стрелкой 12"/>
          <p:cNvCxnSpPr/>
          <p:nvPr/>
        </p:nvCxnSpPr>
        <p:spPr>
          <a:xfrm>
            <a:off x="3275856" y="4581128"/>
            <a:ext cx="504056" cy="36004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836712"/>
            <a:ext cx="7763200" cy="1842480"/>
          </a:xfrm>
        </p:spPr>
        <p:txBody>
          <a:bodyPr/>
          <a:lstStyle/>
          <a:p>
            <a:pPr algn="ctr"/>
            <a:r>
              <a:rPr lang="en-US" dirty="0" smtClean="0">
                <a:latin typeface="+mn-lt"/>
              </a:rPr>
              <a:t>M</a:t>
            </a:r>
            <a:r>
              <a:rPr lang="en-US" dirty="0" smtClean="0">
                <a:latin typeface="+mn-lt"/>
              </a:rPr>
              <a:t>eans </a:t>
            </a:r>
            <a:r>
              <a:rPr lang="en-US" dirty="0" smtClean="0">
                <a:latin typeface="+mn-lt"/>
              </a:rPr>
              <a:t>of transport in  London</a:t>
            </a:r>
            <a:endParaRPr lang="ru-RU" dirty="0">
              <a:latin typeface="+mn-lt"/>
            </a:endParaRPr>
          </a:p>
        </p:txBody>
      </p:sp>
      <p:sp>
        <p:nvSpPr>
          <p:cNvPr id="3" name="Текст 2"/>
          <p:cNvSpPr>
            <a:spLocks noGrp="1"/>
          </p:cNvSpPr>
          <p:nvPr>
            <p:ph type="body" idx="1"/>
          </p:nvPr>
        </p:nvSpPr>
        <p:spPr>
          <a:xfrm>
            <a:off x="539552" y="2704664"/>
            <a:ext cx="7763200" cy="3964696"/>
          </a:xfrm>
        </p:spPr>
        <p:txBody>
          <a:bodyPr/>
          <a:lstStyle/>
          <a:p>
            <a:r>
              <a:rPr lang="en-US" sz="3600" dirty="0" smtClean="0">
                <a:solidFill>
                  <a:schemeClr val="accent4">
                    <a:lumMod val="60000"/>
                    <a:lumOff val="40000"/>
                  </a:schemeClr>
                </a:solidFill>
                <a:effectLst>
                  <a:outerShdw blurRad="38100" dist="38100" dir="2700000" algn="tl">
                    <a:srgbClr val="000000">
                      <a:alpha val="43137"/>
                    </a:srgbClr>
                  </a:outerShdw>
                </a:effectLst>
              </a:rPr>
              <a:t>Underground</a:t>
            </a:r>
            <a:r>
              <a:rPr lang="en-US" sz="3600" dirty="0" smtClean="0"/>
              <a:t>  ['</a:t>
            </a:r>
            <a:r>
              <a:rPr lang="en-US" sz="3600" dirty="0" err="1" smtClean="0"/>
              <a:t>ʌndəgraund</a:t>
            </a:r>
            <a:r>
              <a:rPr lang="en-US" sz="3600" dirty="0" smtClean="0"/>
              <a:t>] </a:t>
            </a:r>
            <a:r>
              <a:rPr lang="ru-RU" sz="3600" dirty="0" smtClean="0"/>
              <a:t>метро</a:t>
            </a:r>
            <a:endParaRPr lang="en-US" sz="3600" dirty="0" smtClean="0"/>
          </a:p>
          <a:p>
            <a:r>
              <a:rPr lang="en-US" sz="3600" dirty="0" smtClean="0">
                <a:solidFill>
                  <a:schemeClr val="accent4">
                    <a:lumMod val="60000"/>
                    <a:lumOff val="40000"/>
                  </a:schemeClr>
                </a:solidFill>
                <a:effectLst>
                  <a:outerShdw blurRad="38100" dist="38100" dir="2700000" algn="tl">
                    <a:srgbClr val="000000">
                      <a:alpha val="43137"/>
                    </a:srgbClr>
                  </a:outerShdw>
                </a:effectLst>
              </a:rPr>
              <a:t>Black Cab </a:t>
            </a:r>
            <a:r>
              <a:rPr lang="en-US" sz="3600" dirty="0" smtClean="0"/>
              <a:t>[</a:t>
            </a:r>
            <a:r>
              <a:rPr lang="en-US" sz="3600" dirty="0" err="1" smtClean="0"/>
              <a:t>blæk</a:t>
            </a:r>
            <a:r>
              <a:rPr lang="en-US" sz="3600" dirty="0" smtClean="0"/>
              <a:t> </a:t>
            </a:r>
            <a:r>
              <a:rPr lang="en-US" sz="3600" dirty="0" err="1" smtClean="0"/>
              <a:t>kæb</a:t>
            </a:r>
            <a:r>
              <a:rPr lang="en-US" sz="3600" dirty="0" smtClean="0"/>
              <a:t>]</a:t>
            </a:r>
            <a:r>
              <a:rPr lang="en-US" sz="3600" dirty="0" smtClean="0"/>
              <a:t> </a:t>
            </a:r>
            <a:r>
              <a:rPr lang="ru-RU" sz="3600" dirty="0" smtClean="0"/>
              <a:t>черный кэб (такси в Лондоне)</a:t>
            </a:r>
            <a:endParaRPr lang="en-US" sz="3600" dirty="0" smtClean="0"/>
          </a:p>
          <a:p>
            <a:r>
              <a:rPr lang="en-US" sz="3600" dirty="0" smtClean="0">
                <a:solidFill>
                  <a:schemeClr val="accent4">
                    <a:lumMod val="60000"/>
                    <a:lumOff val="40000"/>
                  </a:schemeClr>
                </a:solidFill>
                <a:effectLst>
                  <a:outerShdw blurRad="38100" dist="38100" dir="2700000" algn="tl">
                    <a:srgbClr val="000000">
                      <a:alpha val="43137"/>
                    </a:srgbClr>
                  </a:outerShdw>
                </a:effectLst>
              </a:rPr>
              <a:t>Red Double–Decker </a:t>
            </a:r>
            <a:r>
              <a:rPr lang="en-US" sz="3600" dirty="0" smtClean="0">
                <a:solidFill>
                  <a:schemeClr val="accent4">
                    <a:lumMod val="60000"/>
                    <a:lumOff val="40000"/>
                  </a:schemeClr>
                </a:solidFill>
                <a:effectLst>
                  <a:outerShdw blurRad="38100" dist="38100" dir="2700000" algn="tl">
                    <a:srgbClr val="000000">
                      <a:alpha val="43137"/>
                    </a:srgbClr>
                  </a:outerShdw>
                </a:effectLst>
              </a:rPr>
              <a:t>Bus </a:t>
            </a:r>
            <a:r>
              <a:rPr lang="en-US" sz="3600" dirty="0" smtClean="0"/>
              <a:t>[red </a:t>
            </a:r>
            <a:r>
              <a:rPr lang="en-US" sz="3600" dirty="0" smtClean="0"/>
              <a:t>'</a:t>
            </a:r>
            <a:r>
              <a:rPr lang="en-US" sz="3600" dirty="0" err="1" smtClean="0"/>
              <a:t>dʌbl</a:t>
            </a:r>
            <a:r>
              <a:rPr lang="en-US" sz="3600" dirty="0" smtClean="0"/>
              <a:t> </a:t>
            </a:r>
            <a:r>
              <a:rPr lang="en-US" sz="3600" dirty="0" err="1" smtClean="0"/>
              <a:t>dekə</a:t>
            </a:r>
            <a:r>
              <a:rPr lang="en-US" sz="3600" dirty="0" smtClean="0"/>
              <a:t> </a:t>
            </a:r>
            <a:r>
              <a:rPr lang="en-US" sz="3600" dirty="0" err="1" smtClean="0"/>
              <a:t>bʌs</a:t>
            </a:r>
            <a:r>
              <a:rPr lang="en-US" sz="3600" dirty="0" smtClean="0"/>
              <a:t>]</a:t>
            </a:r>
            <a:r>
              <a:rPr lang="ru-RU" sz="3600" dirty="0" smtClean="0"/>
              <a:t> красный двухэтажный автобус</a:t>
            </a:r>
            <a:endParaRPr lang="en-US" sz="3600"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908720"/>
            <a:ext cx="7845496" cy="977280"/>
          </a:xfrm>
        </p:spPr>
        <p:txBody>
          <a:bodyPr>
            <a:normAutofit/>
          </a:bodyPr>
          <a:lstStyle/>
          <a:p>
            <a:pPr algn="ctr"/>
            <a:r>
              <a:rPr lang="en-US" sz="4800" dirty="0" smtClean="0">
                <a:latin typeface="+mn-lt"/>
              </a:rPr>
              <a:t>NEW WORDS:</a:t>
            </a:r>
            <a:endParaRPr lang="ru-RU" sz="4800" dirty="0">
              <a:latin typeface="+mn-lt"/>
            </a:endParaRPr>
          </a:p>
        </p:txBody>
      </p:sp>
      <p:sp>
        <p:nvSpPr>
          <p:cNvPr id="3" name="Подзаголовок 2"/>
          <p:cNvSpPr>
            <a:spLocks noGrp="1"/>
          </p:cNvSpPr>
          <p:nvPr>
            <p:ph type="subTitle" idx="1"/>
          </p:nvPr>
        </p:nvSpPr>
        <p:spPr>
          <a:xfrm>
            <a:off x="539552" y="1988840"/>
            <a:ext cx="7920880" cy="4464496"/>
          </a:xfrm>
        </p:spPr>
        <p:txBody>
          <a:bodyPr>
            <a:noAutofit/>
          </a:bodyPr>
          <a:lstStyle/>
          <a:p>
            <a:pPr algn="l"/>
            <a:r>
              <a:rPr lang="en-US" sz="3200" dirty="0" smtClean="0"/>
              <a:t>City centre [</a:t>
            </a:r>
            <a:r>
              <a:rPr lang="en-US" sz="3200" dirty="0" smtClean="0"/>
              <a:t>'</a:t>
            </a:r>
            <a:r>
              <a:rPr lang="en-US" sz="3200" dirty="0" err="1" smtClean="0"/>
              <a:t>sɪtɪ</a:t>
            </a:r>
            <a:r>
              <a:rPr lang="en-US" sz="3200" dirty="0" smtClean="0"/>
              <a:t> '</a:t>
            </a:r>
            <a:r>
              <a:rPr lang="en-US" sz="3200" dirty="0" err="1" smtClean="0"/>
              <a:t>sentə</a:t>
            </a:r>
            <a:r>
              <a:rPr lang="en-US" sz="3200" dirty="0" smtClean="0"/>
              <a:t>] </a:t>
            </a:r>
            <a:r>
              <a:rPr lang="ru-RU" sz="3200" dirty="0" smtClean="0"/>
              <a:t>центр города</a:t>
            </a:r>
            <a:endParaRPr lang="en-US" sz="3200" dirty="0" smtClean="0"/>
          </a:p>
          <a:p>
            <a:pPr algn="l"/>
            <a:r>
              <a:rPr lang="en-US" sz="3200" dirty="0" smtClean="0"/>
              <a:t>Get around [get </a:t>
            </a:r>
            <a:r>
              <a:rPr lang="en-US" sz="3200" dirty="0" err="1" smtClean="0"/>
              <a:t>ə'raund</a:t>
            </a:r>
            <a:r>
              <a:rPr lang="en-US" sz="3200" dirty="0" smtClean="0"/>
              <a:t>] </a:t>
            </a:r>
            <a:r>
              <a:rPr lang="ru-RU" sz="3200" dirty="0" smtClean="0"/>
              <a:t>передвигаться</a:t>
            </a:r>
            <a:r>
              <a:rPr lang="en-US" sz="3200" dirty="0" smtClean="0"/>
              <a:t> </a:t>
            </a:r>
          </a:p>
          <a:p>
            <a:pPr algn="l"/>
            <a:r>
              <a:rPr lang="en-US" sz="3200" dirty="0" smtClean="0"/>
              <a:t>Journey  ['</a:t>
            </a:r>
            <a:r>
              <a:rPr lang="en-US" sz="3200" dirty="0" err="1" smtClean="0"/>
              <a:t>ʤɜːnɪ</a:t>
            </a:r>
            <a:r>
              <a:rPr lang="en-US" sz="3200" dirty="0" smtClean="0"/>
              <a:t>]</a:t>
            </a:r>
            <a:r>
              <a:rPr lang="ru-RU" sz="3200" dirty="0" smtClean="0"/>
              <a:t>  поездка</a:t>
            </a:r>
            <a:endParaRPr lang="en-US" sz="3200" dirty="0" smtClean="0"/>
          </a:p>
          <a:p>
            <a:pPr algn="l"/>
            <a:r>
              <a:rPr lang="en-US" sz="3200" dirty="0" smtClean="0"/>
              <a:t>Luggage  ['</a:t>
            </a:r>
            <a:r>
              <a:rPr lang="en-US" sz="3200" dirty="0" err="1" smtClean="0"/>
              <a:t>lʌgɪʤ</a:t>
            </a:r>
            <a:r>
              <a:rPr lang="en-US" sz="3200" dirty="0" smtClean="0"/>
              <a:t>] </a:t>
            </a:r>
            <a:r>
              <a:rPr lang="ru-RU" sz="3200" dirty="0" smtClean="0"/>
              <a:t>багаж</a:t>
            </a:r>
            <a:endParaRPr lang="en-US" sz="3200" dirty="0" smtClean="0"/>
          </a:p>
          <a:p>
            <a:pPr algn="l"/>
            <a:r>
              <a:rPr lang="en-US" sz="3200" dirty="0" smtClean="0"/>
              <a:t>Room  [</a:t>
            </a:r>
            <a:r>
              <a:rPr lang="en-US" sz="3200" dirty="0" err="1" smtClean="0"/>
              <a:t>ruːm</a:t>
            </a:r>
            <a:r>
              <a:rPr lang="en-US" sz="3200" dirty="0" smtClean="0"/>
              <a:t>] </a:t>
            </a:r>
            <a:r>
              <a:rPr lang="ru-RU" sz="3200" dirty="0" smtClean="0"/>
              <a:t>место, пространство</a:t>
            </a:r>
            <a:endParaRPr lang="en-US" sz="3200" dirty="0" smtClean="0"/>
          </a:p>
          <a:p>
            <a:pPr algn="l"/>
            <a:r>
              <a:rPr lang="en-US" sz="3200" dirty="0" smtClean="0"/>
              <a:t>Tourist  ['</a:t>
            </a:r>
            <a:r>
              <a:rPr lang="en-US" sz="3200" dirty="0" err="1" smtClean="0"/>
              <a:t>tuərɪst</a:t>
            </a:r>
            <a:r>
              <a:rPr lang="en-US" sz="3200" dirty="0" smtClean="0"/>
              <a:t>] </a:t>
            </a:r>
            <a:r>
              <a:rPr lang="ru-RU" sz="3200" dirty="0" smtClean="0"/>
              <a:t>турист</a:t>
            </a:r>
            <a:endParaRPr lang="en-US" sz="3200" dirty="0" smtClean="0"/>
          </a:p>
          <a:p>
            <a:pPr algn="l"/>
            <a:r>
              <a:rPr lang="en-US" sz="3200" dirty="0" smtClean="0"/>
              <a:t>View  [</a:t>
            </a:r>
            <a:r>
              <a:rPr lang="en-US" sz="3200" dirty="0" err="1" smtClean="0"/>
              <a:t>vju</a:t>
            </a:r>
            <a:r>
              <a:rPr lang="en-US" sz="3200" dirty="0" smtClean="0"/>
              <a:t>ː] </a:t>
            </a:r>
            <a:r>
              <a:rPr lang="ru-RU" sz="3200" dirty="0" smtClean="0"/>
              <a:t>вид</a:t>
            </a:r>
            <a:endParaRPr lang="en-US" sz="3200" dirty="0" smtClean="0"/>
          </a:p>
          <a:p>
            <a:endParaRPr lang="ru-RU"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0"/>
            <a:ext cx="7851648" cy="1828800"/>
          </a:xfrm>
        </p:spPr>
        <p:txBody>
          <a:bodyPr/>
          <a:lstStyle/>
          <a:p>
            <a:pPr algn="ctr"/>
            <a:r>
              <a:rPr lang="en-US" dirty="0" smtClean="0">
                <a:latin typeface="+mn-lt"/>
              </a:rPr>
              <a:t>WHAT’S THIS?</a:t>
            </a:r>
            <a:endParaRPr lang="ru-RU" dirty="0">
              <a:latin typeface="+mn-lt"/>
            </a:endParaRPr>
          </a:p>
        </p:txBody>
      </p:sp>
      <p:pic>
        <p:nvPicPr>
          <p:cNvPr id="4" name="Рисунок 3" descr="5a90e581fd0e7dcca5edeb2511a3754d6acf574c.jpg"/>
          <p:cNvPicPr>
            <a:picLocks noChangeAspect="1"/>
          </p:cNvPicPr>
          <p:nvPr/>
        </p:nvPicPr>
        <p:blipFill>
          <a:blip r:embed="rId2" cstate="print"/>
          <a:stretch>
            <a:fillRect/>
          </a:stretch>
        </p:blipFill>
        <p:spPr>
          <a:xfrm>
            <a:off x="179512" y="2276872"/>
            <a:ext cx="2880320"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714CDFCA22498D09AC53E831B6CF6.jpg"/>
          <p:cNvPicPr>
            <a:picLocks noChangeAspect="1"/>
          </p:cNvPicPr>
          <p:nvPr/>
        </p:nvPicPr>
        <p:blipFill>
          <a:blip r:embed="rId3" cstate="print"/>
          <a:stretch>
            <a:fillRect/>
          </a:stretch>
        </p:blipFill>
        <p:spPr>
          <a:xfrm>
            <a:off x="1547664" y="4005064"/>
            <a:ext cx="2976343" cy="18708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39949166_normal_CBEEEDE4EEED.JPG"/>
          <p:cNvPicPr>
            <a:picLocks noChangeAspect="1"/>
          </p:cNvPicPr>
          <p:nvPr/>
        </p:nvPicPr>
        <p:blipFill>
          <a:blip r:embed="rId4" cstate="print"/>
          <a:stretch>
            <a:fillRect/>
          </a:stretch>
        </p:blipFill>
        <p:spPr>
          <a:xfrm>
            <a:off x="4067944" y="2276872"/>
            <a:ext cx="3181536" cy="2121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autobus londyn.jpg"/>
          <p:cNvPicPr>
            <a:picLocks noChangeAspect="1"/>
          </p:cNvPicPr>
          <p:nvPr/>
        </p:nvPicPr>
        <p:blipFill>
          <a:blip r:embed="rId5" cstate="print"/>
          <a:stretch>
            <a:fillRect/>
          </a:stretch>
        </p:blipFill>
        <p:spPr>
          <a:xfrm>
            <a:off x="5868144" y="3933056"/>
            <a:ext cx="2952328" cy="1968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0"/>
            <a:ext cx="7851648" cy="1828800"/>
          </a:xfrm>
        </p:spPr>
        <p:txBody>
          <a:bodyPr/>
          <a:lstStyle/>
          <a:p>
            <a:pPr algn="ctr"/>
            <a:r>
              <a:rPr lang="en-US" dirty="0" smtClean="0">
                <a:latin typeface="+mn-lt"/>
              </a:rPr>
              <a:t>WHAT’S THIS?</a:t>
            </a:r>
            <a:endParaRPr lang="ru-RU" dirty="0">
              <a:latin typeface="+mn-lt"/>
            </a:endParaRPr>
          </a:p>
        </p:txBody>
      </p:sp>
      <p:sp>
        <p:nvSpPr>
          <p:cNvPr id="8" name="Заголовок 1"/>
          <p:cNvSpPr txBox="1">
            <a:spLocks/>
          </p:cNvSpPr>
          <p:nvPr/>
        </p:nvSpPr>
        <p:spPr>
          <a:xfrm>
            <a:off x="323528" y="1916832"/>
            <a:ext cx="8640960" cy="2448272"/>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n-lt"/>
                <a:ea typeface="+mj-ea"/>
                <a:cs typeface="+mj-cs"/>
              </a:rPr>
              <a:t>London            Underground</a:t>
            </a:r>
          </a:p>
          <a:p>
            <a:pPr marL="0" marR="0" lvl="0" indent="0" defTabSz="914400" rtl="0" eaLnBrk="1" fontAlgn="auto" latinLnBrk="0" hangingPunct="1">
              <a:lnSpc>
                <a:spcPct val="100000"/>
              </a:lnSpc>
              <a:spcBef>
                <a:spcPct val="0"/>
              </a:spcBef>
              <a:spcAft>
                <a:spcPts val="0"/>
              </a:spcAft>
              <a:buClrTx/>
              <a:buSzTx/>
              <a:buFontTx/>
              <a:buNone/>
              <a:tabLst/>
              <a:defRPr/>
            </a:pPr>
            <a:r>
              <a:rPr lang="en-US" sz="3600" b="1" dirty="0" smtClean="0">
                <a:solidFill>
                  <a:schemeClr val="accent3">
                    <a:tint val="90000"/>
                    <a:satMod val="120000"/>
                  </a:schemeClr>
                </a:solidFill>
                <a:effectLst>
                  <a:outerShdw blurRad="38100" dist="25400" dir="5400000" algn="tl" rotWithShape="0">
                    <a:srgbClr val="000000">
                      <a:alpha val="43000"/>
                    </a:srgbClr>
                  </a:outerShdw>
                </a:effectLst>
                <a:ea typeface="+mj-ea"/>
                <a:cs typeface="+mj-cs"/>
              </a:rPr>
              <a:t>Black Cab        Red Double-Decker Bus</a:t>
            </a:r>
            <a:endParaRPr kumimoji="0" lang="ru-RU" sz="3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n-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5616624" cy="5688632"/>
          </a:xfrm>
        </p:spPr>
        <p:txBody>
          <a:bodyPr/>
          <a:lstStyle/>
          <a:p>
            <a:r>
              <a:rPr lang="en-US" sz="4000" dirty="0" smtClean="0">
                <a:latin typeface="+mn-lt"/>
              </a:rPr>
              <a:t>          </a:t>
            </a:r>
            <a:r>
              <a:rPr lang="en-US" sz="4000" u="sng" dirty="0" smtClean="0">
                <a:latin typeface="+mn-lt"/>
              </a:rPr>
              <a:t>Underground</a:t>
            </a:r>
            <a:r>
              <a:rPr lang="ru-RU" sz="3200" dirty="0" smtClean="0">
                <a:latin typeface="+mn-lt"/>
              </a:rPr>
              <a:t/>
            </a:r>
            <a:br>
              <a:rPr lang="ru-RU" sz="3200" dirty="0" smtClean="0">
                <a:latin typeface="+mn-lt"/>
              </a:rPr>
            </a:br>
            <a:r>
              <a:rPr lang="en-US" sz="3200" dirty="0" smtClean="0">
                <a:latin typeface="+mn-lt"/>
              </a:rPr>
              <a:t>Over 3 million people a day use the Underground or Tube to get around in London. The Tube has 275 stations in many different parts of the city and 12 lines that can take you to any place you want. </a:t>
            </a:r>
            <a:r>
              <a:rPr lang="en-US" sz="3200" dirty="0" smtClean="0">
                <a:latin typeface="+mn-lt"/>
              </a:rPr>
              <a:t>So, don’t forget to have a Tube map with you before you start your journey</a:t>
            </a:r>
            <a:r>
              <a:rPr lang="en-US" sz="3200" dirty="0" smtClean="0">
                <a:latin typeface="+mn-lt"/>
              </a:rPr>
              <a:t>!</a:t>
            </a:r>
            <a:endParaRPr lang="ru-RU" sz="3200" dirty="0">
              <a:latin typeface="+mn-lt"/>
            </a:endParaRPr>
          </a:p>
        </p:txBody>
      </p:sp>
      <p:pic>
        <p:nvPicPr>
          <p:cNvPr id="5" name="Рисунок 4" descr="raill88415027.jpg"/>
          <p:cNvPicPr>
            <a:picLocks noChangeAspect="1"/>
          </p:cNvPicPr>
          <p:nvPr/>
        </p:nvPicPr>
        <p:blipFill>
          <a:blip r:embed="rId2" cstate="print"/>
          <a:stretch>
            <a:fillRect/>
          </a:stretch>
        </p:blipFill>
        <p:spPr>
          <a:xfrm>
            <a:off x="6156176" y="2636912"/>
            <a:ext cx="2803497" cy="18390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39949166_normal_CBEEEDE4EEED.JPG"/>
          <p:cNvPicPr>
            <a:picLocks noChangeAspect="1"/>
          </p:cNvPicPr>
          <p:nvPr/>
        </p:nvPicPr>
        <p:blipFill>
          <a:blip r:embed="rId3" cstate="print"/>
          <a:stretch>
            <a:fillRect/>
          </a:stretch>
        </p:blipFill>
        <p:spPr>
          <a:xfrm>
            <a:off x="5940152" y="4725144"/>
            <a:ext cx="2785492" cy="18569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underground-map.gif"/>
          <p:cNvPicPr>
            <a:picLocks noChangeAspect="1"/>
          </p:cNvPicPr>
          <p:nvPr/>
        </p:nvPicPr>
        <p:blipFill>
          <a:blip r:embed="rId4" cstate="print"/>
          <a:stretch>
            <a:fillRect/>
          </a:stretch>
        </p:blipFill>
        <p:spPr>
          <a:xfrm>
            <a:off x="6156176" y="620688"/>
            <a:ext cx="2570467" cy="1728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980728"/>
            <a:ext cx="5400600" cy="5400600"/>
          </a:xfrm>
        </p:spPr>
        <p:txBody>
          <a:bodyPr>
            <a:normAutofit/>
          </a:bodyPr>
          <a:lstStyle/>
          <a:p>
            <a:pPr algn="l"/>
            <a:r>
              <a:rPr lang="en-US" sz="3200" dirty="0" smtClean="0">
                <a:latin typeface="+mn-lt"/>
              </a:rPr>
              <a:t>  </a:t>
            </a:r>
            <a:r>
              <a:rPr lang="en-US" sz="3200" u="sng" dirty="0" smtClean="0">
                <a:latin typeface="+mn-lt"/>
              </a:rPr>
              <a:t>Red </a:t>
            </a:r>
            <a:r>
              <a:rPr lang="en-US" sz="3200" u="sng" dirty="0" smtClean="0">
                <a:latin typeface="+mn-lt"/>
              </a:rPr>
              <a:t>Double – Decker Bus</a:t>
            </a:r>
            <a:r>
              <a:rPr lang="ru-RU" sz="3200" dirty="0" smtClean="0">
                <a:latin typeface="+mn-lt"/>
              </a:rPr>
              <a:t/>
            </a:r>
            <a:br>
              <a:rPr lang="ru-RU" sz="3200" dirty="0" smtClean="0">
                <a:latin typeface="+mn-lt"/>
              </a:rPr>
            </a:br>
            <a:r>
              <a:rPr lang="en-US" sz="3200" dirty="0" smtClean="0">
                <a:latin typeface="+mn-lt"/>
              </a:rPr>
              <a:t>You can see these red double – </a:t>
            </a:r>
            <a:r>
              <a:rPr lang="en-US" sz="3200" dirty="0" err="1" smtClean="0">
                <a:latin typeface="+mn-lt"/>
              </a:rPr>
              <a:t>decker</a:t>
            </a:r>
            <a:r>
              <a:rPr lang="en-US" sz="3200" dirty="0" smtClean="0">
                <a:latin typeface="+mn-lt"/>
              </a:rPr>
              <a:t> buses in London. They are tall but they are not very fast. Tourists like taking these buses because they can have a nice view of the city from the upper deck.</a:t>
            </a:r>
            <a:br>
              <a:rPr lang="en-US" sz="3200" dirty="0" smtClean="0">
                <a:latin typeface="+mn-lt"/>
              </a:rPr>
            </a:br>
            <a:endParaRPr lang="ru-RU" sz="3200" dirty="0">
              <a:latin typeface="+mn-lt"/>
            </a:endParaRPr>
          </a:p>
        </p:txBody>
      </p:sp>
      <p:pic>
        <p:nvPicPr>
          <p:cNvPr id="4" name="Рисунок 3" descr="31_10_67---Red-Routemaster-double-decker-bus--London--England_web.jpg"/>
          <p:cNvPicPr>
            <a:picLocks noChangeAspect="1"/>
          </p:cNvPicPr>
          <p:nvPr/>
        </p:nvPicPr>
        <p:blipFill>
          <a:blip r:embed="rId2" cstate="print"/>
          <a:stretch>
            <a:fillRect/>
          </a:stretch>
        </p:blipFill>
        <p:spPr>
          <a:xfrm>
            <a:off x="5796136" y="620688"/>
            <a:ext cx="1997968" cy="2996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4160375-welcome-to-london-double-decker-big-ben.jpg"/>
          <p:cNvPicPr>
            <a:picLocks noChangeAspect="1"/>
          </p:cNvPicPr>
          <p:nvPr/>
        </p:nvPicPr>
        <p:blipFill>
          <a:blip r:embed="rId3" cstate="print"/>
          <a:stretch>
            <a:fillRect/>
          </a:stretch>
        </p:blipFill>
        <p:spPr>
          <a:xfrm>
            <a:off x="7020272" y="2420888"/>
            <a:ext cx="1896437" cy="2841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autobus londyn.jpg"/>
          <p:cNvPicPr>
            <a:picLocks noChangeAspect="1"/>
          </p:cNvPicPr>
          <p:nvPr/>
        </p:nvPicPr>
        <p:blipFill>
          <a:blip r:embed="rId4" cstate="print"/>
          <a:stretch>
            <a:fillRect/>
          </a:stretch>
        </p:blipFill>
        <p:spPr>
          <a:xfrm>
            <a:off x="5796136" y="4941168"/>
            <a:ext cx="2443200" cy="16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5256584" cy="5472608"/>
          </a:xfrm>
        </p:spPr>
        <p:txBody>
          <a:bodyPr/>
          <a:lstStyle/>
          <a:p>
            <a:r>
              <a:rPr lang="en-US" sz="3200" dirty="0" smtClean="0">
                <a:latin typeface="+mn-lt"/>
              </a:rPr>
              <a:t>                </a:t>
            </a:r>
            <a:r>
              <a:rPr lang="en-US" sz="3200" u="sng" dirty="0" smtClean="0">
                <a:latin typeface="+mn-lt"/>
              </a:rPr>
              <a:t>Black </a:t>
            </a:r>
            <a:r>
              <a:rPr lang="en-US" sz="3200" u="sng" dirty="0" smtClean="0">
                <a:latin typeface="+mn-lt"/>
              </a:rPr>
              <a:t>Cab</a:t>
            </a:r>
            <a:r>
              <a:rPr lang="ru-RU" sz="3200" dirty="0" smtClean="0">
                <a:latin typeface="+mn-lt"/>
              </a:rPr>
              <a:t/>
            </a:r>
            <a:br>
              <a:rPr lang="ru-RU" sz="3200" dirty="0" smtClean="0">
                <a:latin typeface="+mn-lt"/>
              </a:rPr>
            </a:br>
            <a:r>
              <a:rPr lang="en-US" sz="3200" dirty="0" smtClean="0">
                <a:latin typeface="+mn-lt"/>
              </a:rPr>
              <a:t>Black cabs are special taxis that have a lot of room for passengers and their luggage. Black cab drivers take a test of their knowledge of London, as they have to know all of the 25000 streets within 10 km of the city centre!</a:t>
            </a:r>
            <a:r>
              <a:rPr lang="ru-RU" sz="3200" dirty="0" smtClean="0">
                <a:latin typeface="+mn-lt"/>
              </a:rPr>
              <a:t/>
            </a:r>
            <a:br>
              <a:rPr lang="ru-RU" sz="3200" dirty="0" smtClean="0">
                <a:latin typeface="+mn-lt"/>
              </a:rPr>
            </a:br>
            <a:endParaRPr lang="ru-RU" sz="3200" dirty="0">
              <a:latin typeface="+mn-lt"/>
            </a:endParaRPr>
          </a:p>
        </p:txBody>
      </p:sp>
      <p:pic>
        <p:nvPicPr>
          <p:cNvPr id="4" name="Рисунок 3" descr="825948.jpg"/>
          <p:cNvPicPr>
            <a:picLocks noChangeAspect="1"/>
          </p:cNvPicPr>
          <p:nvPr/>
        </p:nvPicPr>
        <p:blipFill>
          <a:blip r:embed="rId2" cstate="print"/>
          <a:stretch>
            <a:fillRect/>
          </a:stretch>
        </p:blipFill>
        <p:spPr>
          <a:xfrm>
            <a:off x="5796136" y="404664"/>
            <a:ext cx="2087482" cy="32179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england-london-transport.jpg"/>
          <p:cNvPicPr>
            <a:picLocks noChangeAspect="1"/>
          </p:cNvPicPr>
          <p:nvPr/>
        </p:nvPicPr>
        <p:blipFill>
          <a:blip r:embed="rId3" cstate="print"/>
          <a:stretch>
            <a:fillRect/>
          </a:stretch>
        </p:blipFill>
        <p:spPr>
          <a:xfrm>
            <a:off x="5940152" y="3573016"/>
            <a:ext cx="2984918" cy="1557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714CDFCA22498D09AC53E831B6CF6.jpg"/>
          <p:cNvPicPr>
            <a:picLocks noChangeAspect="1"/>
          </p:cNvPicPr>
          <p:nvPr/>
        </p:nvPicPr>
        <p:blipFill>
          <a:blip r:embed="rId4" cstate="print"/>
          <a:stretch>
            <a:fillRect/>
          </a:stretch>
        </p:blipFill>
        <p:spPr>
          <a:xfrm>
            <a:off x="5580112" y="4941168"/>
            <a:ext cx="2626122" cy="16507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7772400" cy="1362456"/>
          </a:xfrm>
        </p:spPr>
        <p:txBody>
          <a:bodyPr/>
          <a:lstStyle/>
          <a:p>
            <a:r>
              <a:rPr lang="en-US" sz="4800" dirty="0" smtClean="0">
                <a:latin typeface="+mn-lt"/>
              </a:rPr>
              <a:t>Complete the sentences.</a:t>
            </a:r>
            <a:endParaRPr lang="ru-RU" sz="4800" dirty="0">
              <a:latin typeface="+mn-lt"/>
            </a:endParaRPr>
          </a:p>
        </p:txBody>
      </p:sp>
      <p:sp>
        <p:nvSpPr>
          <p:cNvPr id="3" name="Текст 2"/>
          <p:cNvSpPr>
            <a:spLocks noGrp="1"/>
          </p:cNvSpPr>
          <p:nvPr>
            <p:ph type="body" idx="1"/>
          </p:nvPr>
        </p:nvSpPr>
        <p:spPr>
          <a:xfrm>
            <a:off x="539552" y="2060848"/>
            <a:ext cx="7848872" cy="4392488"/>
          </a:xfrm>
        </p:spPr>
        <p:txBody>
          <a:bodyPr>
            <a:normAutofit/>
          </a:bodyPr>
          <a:lstStyle/>
          <a:p>
            <a:pPr>
              <a:buFont typeface="Arial" pitchFamily="34" charset="0"/>
              <a:buChar char="•"/>
            </a:pPr>
            <a:r>
              <a:rPr lang="en-US" sz="3200" dirty="0" smtClean="0"/>
              <a:t>Over … people a day use the Underground to get around in London.</a:t>
            </a:r>
          </a:p>
          <a:p>
            <a:pPr>
              <a:buFont typeface="Arial" pitchFamily="34" charset="0"/>
              <a:buChar char="•"/>
            </a:pPr>
            <a:r>
              <a:rPr lang="en-US" sz="3200" dirty="0" smtClean="0"/>
              <a:t>The Tube has … stations in many different parts of the city.</a:t>
            </a:r>
          </a:p>
          <a:p>
            <a:pPr>
              <a:buFont typeface="Arial" pitchFamily="34" charset="0"/>
              <a:buChar char="•"/>
            </a:pPr>
            <a:r>
              <a:rPr lang="en-US" sz="3200" dirty="0" smtClean="0"/>
              <a:t>It has … lines that can take you to any place you want.</a:t>
            </a:r>
          </a:p>
          <a:p>
            <a:pPr>
              <a:buFont typeface="Arial" pitchFamily="34" charset="0"/>
              <a:buChar char="•"/>
            </a:pPr>
            <a:r>
              <a:rPr lang="en-US" sz="3200" dirty="0" smtClean="0"/>
              <a:t>Don’t </a:t>
            </a:r>
            <a:r>
              <a:rPr lang="en-US" sz="3200" dirty="0" smtClean="0"/>
              <a:t>f</a:t>
            </a:r>
            <a:r>
              <a:rPr lang="en-US" sz="3200" dirty="0" smtClean="0"/>
              <a:t>orget to have … with you before you start your journey.</a:t>
            </a:r>
            <a:endParaRPr lang="ru-RU"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Бумажная">
      <a:dk1>
        <a:sysClr val="windowText" lastClr="40404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TotalTime>
  <Words>434</Words>
  <Application>Microsoft Office PowerPoint</Application>
  <PresentationFormat>Экран (4:3)</PresentationFormat>
  <Paragraphs>69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GETTING AROUND IN LONDON. </vt:lpstr>
      <vt:lpstr>Means of transport in  London</vt:lpstr>
      <vt:lpstr>NEW WORDS:</vt:lpstr>
      <vt:lpstr>WHAT’S THIS?</vt:lpstr>
      <vt:lpstr>WHAT’S THIS?</vt:lpstr>
      <vt:lpstr>          Underground Over 3 million people a day use the Underground or Tube to get around in London. The Tube has 275 stations in many different parts of the city and 12 lines that can take you to any place you want. So, don’t forget to have a Tube map with you before you start your journey!</vt:lpstr>
      <vt:lpstr>  Red Double – Decker Bus You can see these red double – decker buses in London. They are tall but they are not very fast. Tourists like taking these buses because they can have a nice view of the city from the upper deck. </vt:lpstr>
      <vt:lpstr>                Black Cab Black cabs are special taxis that have a lot of room for passengers and their luggage. Black cab drivers take a test of their knowledge of London, as they have to know all of the 25000 streets within 10 km of the city centre! </vt:lpstr>
      <vt:lpstr>Complete the sentences.</vt:lpstr>
      <vt:lpstr>Complete the sentences.</vt:lpstr>
      <vt:lpstr>Read  and say YES or No.</vt:lpstr>
      <vt:lpstr>Read  and say YES or No.</vt:lpstr>
      <vt:lpstr>Answer the questions.</vt:lpstr>
      <vt:lpstr>Answer the questions.</vt:lpstr>
      <vt:lpstr>Источник:</vt:lpstr>
      <vt:lpstr>THANK YOU VERY MUCH.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AROUND IN LONDON.</dc:title>
  <dc:creator>Аня</dc:creator>
  <cp:lastModifiedBy>Аня</cp:lastModifiedBy>
  <cp:revision>8</cp:revision>
  <dcterms:created xsi:type="dcterms:W3CDTF">2011-12-06T16:46:12Z</dcterms:created>
  <dcterms:modified xsi:type="dcterms:W3CDTF">2011-12-06T18:00:42Z</dcterms:modified>
</cp:coreProperties>
</file>