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0" r:id="rId5"/>
    <p:sldId id="263" r:id="rId6"/>
    <p:sldId id="264" r:id="rId7"/>
    <p:sldId id="266" r:id="rId8"/>
    <p:sldId id="267" r:id="rId9"/>
    <p:sldId id="262" r:id="rId10"/>
    <p:sldId id="268" r:id="rId11"/>
    <p:sldId id="269" r:id="rId12"/>
    <p:sldId id="272" r:id="rId13"/>
    <p:sldId id="274" r:id="rId14"/>
    <p:sldId id="275" r:id="rId15"/>
    <p:sldId id="276" r:id="rId16"/>
    <p:sldId id="257" r:id="rId17"/>
    <p:sldId id="261"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47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46F07689-06AB-44BE-8E9C-DC4E71331451}" type="datetimeFigureOut">
              <a:rPr lang="ru-RU" smtClean="0"/>
              <a:t>03.04.2012</a:t>
            </a:fld>
            <a:endParaRPr lang="ru-R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ru-R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DC70901-95D6-4EDE-AB1A-86B7D6D1E280}" type="slidenum">
              <a:rPr lang="ru-RU" smtClean="0"/>
              <a:t>‹#›</a:t>
            </a:fld>
            <a:endParaRPr lang="ru-R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46F07689-06AB-44BE-8E9C-DC4E71331451}" type="datetimeFigureOut">
              <a:rPr lang="ru-RU" smtClean="0"/>
              <a:t>03.04.2012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DC70901-95D6-4EDE-AB1A-86B7D6D1E28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46F07689-06AB-44BE-8E9C-DC4E71331451}" type="datetimeFigureOut">
              <a:rPr lang="ru-RU" smtClean="0"/>
              <a:t>03.04.2012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DC70901-95D6-4EDE-AB1A-86B7D6D1E28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6F07689-06AB-44BE-8E9C-DC4E71331451}" type="datetimeFigureOut">
              <a:rPr lang="ru-RU" smtClean="0"/>
              <a:t>03.04.2012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DC70901-95D6-4EDE-AB1A-86B7D6D1E28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6F07689-06AB-44BE-8E9C-DC4E71331451}" type="datetimeFigureOut">
              <a:rPr lang="ru-RU" smtClean="0"/>
              <a:t>03.04.2012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DC70901-95D6-4EDE-AB1A-86B7D6D1E28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46F07689-06AB-44BE-8E9C-DC4E71331451}" type="datetimeFigureOut">
              <a:rPr lang="ru-RU" smtClean="0"/>
              <a:t>03.04.2012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DC70901-95D6-4EDE-AB1A-86B7D6D1E280}" type="slidenum">
              <a:rPr lang="ru-RU" smtClean="0"/>
              <a:t>‹#›</a:t>
            </a:fld>
            <a:endParaRPr lang="ru-RU"/>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6F07689-06AB-44BE-8E9C-DC4E71331451}" type="datetimeFigureOut">
              <a:rPr lang="ru-RU" smtClean="0"/>
              <a:t>03.04.2012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DC70901-95D6-4EDE-AB1A-86B7D6D1E28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46F07689-06AB-44BE-8E9C-DC4E71331451}" type="datetimeFigureOut">
              <a:rPr lang="ru-RU" smtClean="0"/>
              <a:t>03.04.2012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DC70901-95D6-4EDE-AB1A-86B7D6D1E28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F07689-06AB-44BE-8E9C-DC4E71331451}" type="datetimeFigureOut">
              <a:rPr lang="ru-RU" smtClean="0"/>
              <a:t>03.04.2012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DC70901-95D6-4EDE-AB1A-86B7D6D1E28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46F07689-06AB-44BE-8E9C-DC4E71331451}" type="datetimeFigureOut">
              <a:rPr lang="ru-RU" smtClean="0"/>
              <a:t>03.04.2012</a:t>
            </a:fld>
            <a:endParaRPr lang="ru-RU"/>
          </a:p>
        </p:txBody>
      </p:sp>
      <p:sp>
        <p:nvSpPr>
          <p:cNvPr id="7" name="Slide Number Placeholder 6"/>
          <p:cNvSpPr>
            <a:spLocks noGrp="1"/>
          </p:cNvSpPr>
          <p:nvPr>
            <p:ph type="sldNum" sz="quarter" idx="12"/>
          </p:nvPr>
        </p:nvSpPr>
        <p:spPr/>
        <p:txBody>
          <a:bodyPr/>
          <a:lstStyle/>
          <a:p>
            <a:fld id="{DDC70901-95D6-4EDE-AB1A-86B7D6D1E280}" type="slidenum">
              <a:rPr lang="ru-RU" smtClean="0"/>
              <a:t>‹#›</a:t>
            </a:fld>
            <a:endParaRPr lang="ru-R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6F07689-06AB-44BE-8E9C-DC4E71331451}" type="datetimeFigureOut">
              <a:rPr lang="ru-RU" smtClean="0"/>
              <a:t>03.04.2012</a:t>
            </a:fld>
            <a:endParaRPr lang="ru-R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7" name="Slide Number Placeholder 6"/>
          <p:cNvSpPr>
            <a:spLocks noGrp="1"/>
          </p:cNvSpPr>
          <p:nvPr>
            <p:ph type="sldNum" sz="quarter" idx="12"/>
          </p:nvPr>
        </p:nvSpPr>
        <p:spPr/>
        <p:txBody>
          <a:bodyPr/>
          <a:lstStyle/>
          <a:p>
            <a:fld id="{DDC70901-95D6-4EDE-AB1A-86B7D6D1E28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46F07689-06AB-44BE-8E9C-DC4E71331451}" type="datetimeFigureOut">
              <a:rPr lang="ru-RU" smtClean="0"/>
              <a:t>03.04.2012</a:t>
            </a:fld>
            <a:endParaRPr lang="ru-R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DC70901-95D6-4EDE-AB1A-86B7D6D1E28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wikihow.com/Keep-Your-Neighborhood-Clean"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dhr.virginia.gov/registers/Cities/Suffolk/133-5032_Professional_Building_web.jpg" TargetMode="External"/><Relationship Id="rId7" Type="http://schemas.openxmlformats.org/officeDocument/2006/relationships/hyperlink" Target="http://abakanradio.ru/wp-content/uploads/2012/03/tNTZhOC00-368x250.jpg" TargetMode="External"/><Relationship Id="rId2" Type="http://schemas.openxmlformats.org/officeDocument/2006/relationships/hyperlink" Target="http://solitaryspinster.files.wordpress.com/2011/03/neighbourhood.gif?w=495&amp;h=320" TargetMode="External"/><Relationship Id="rId1" Type="http://schemas.openxmlformats.org/officeDocument/2006/relationships/slideLayout" Target="../slideLayouts/slideLayout2.xml"/><Relationship Id="rId6" Type="http://schemas.openxmlformats.org/officeDocument/2006/relationships/hyperlink" Target="http://www.wayfaring.info/wp-content/uploads/2007/07/img_2483_edited.jpg" TargetMode="External"/><Relationship Id="rId5" Type="http://schemas.openxmlformats.org/officeDocument/2006/relationships/hyperlink" Target="http://www.benchsmith.com/images/monet_bench.jpg" TargetMode="External"/><Relationship Id="rId4" Type="http://schemas.openxmlformats.org/officeDocument/2006/relationships/hyperlink" Target="http://chicaneculture.com/wp-content/uploads/2010/05/winding_road_13.jpg"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cubeme.com/blog/wp-content/uploads/2009/03/fitnessfirst.jpg" TargetMode="External"/><Relationship Id="rId7" Type="http://schemas.openxmlformats.org/officeDocument/2006/relationships/hyperlink" Target="http://school821.ru/wp-content/uploads/2011/04/%D1%81%D1%83%D0%B1%D0%B1%D0%BE%D1%82%D0%BD%D0%B8%D0%BA.jpg" TargetMode="External"/><Relationship Id="rId2" Type="http://schemas.openxmlformats.org/officeDocument/2006/relationships/hyperlink" Target="http://images04.olx.ru/ui/5/12/75/1267812497_78510775_1----.jpg" TargetMode="External"/><Relationship Id="rId1" Type="http://schemas.openxmlformats.org/officeDocument/2006/relationships/slideLayout" Target="../slideLayouts/slideLayout2.xml"/><Relationship Id="rId6" Type="http://schemas.openxmlformats.org/officeDocument/2006/relationships/hyperlink" Target="http://www.wikihow.com/Keep-Your-Neighborhood-Clean" TargetMode="External"/><Relationship Id="rId5" Type="http://schemas.openxmlformats.org/officeDocument/2006/relationships/hyperlink" Target="http://pad3.whstatic.com/images/thumb/9/9d/004-2.jpg/251px-004-2.jpg" TargetMode="External"/><Relationship Id="rId4" Type="http://schemas.openxmlformats.org/officeDocument/2006/relationships/hyperlink" Target="http://www.thescotchbeefshop.co.uk/scotchbeefpics/shop%20front.gif"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11960" y="2348880"/>
            <a:ext cx="4392488" cy="2061756"/>
          </a:xfrm>
        </p:spPr>
        <p:txBody>
          <a:bodyPr>
            <a:normAutofit/>
          </a:bodyPr>
          <a:lstStyle/>
          <a:p>
            <a:pPr algn="ctr"/>
            <a:r>
              <a:rPr lang="en-US" sz="2800" dirty="0" smtClean="0">
                <a:latin typeface="Adobe Caslon Pro Bold" pitchFamily="18" charset="0"/>
              </a:rPr>
              <a:t>HOW TO KEEP OUR NEIGHBOURHOOD TIDY?</a:t>
            </a:r>
            <a:endParaRPr lang="ru-RU" sz="2800" dirty="0"/>
          </a:p>
        </p:txBody>
      </p:sp>
      <p:sp>
        <p:nvSpPr>
          <p:cNvPr id="3" name="Подзаголовок 2"/>
          <p:cNvSpPr>
            <a:spLocks noGrp="1"/>
          </p:cNvSpPr>
          <p:nvPr>
            <p:ph type="subTitle" idx="1"/>
          </p:nvPr>
        </p:nvSpPr>
        <p:spPr>
          <a:xfrm>
            <a:off x="4572001" y="4365104"/>
            <a:ext cx="3600400" cy="1728192"/>
          </a:xfrm>
        </p:spPr>
        <p:txBody>
          <a:bodyPr>
            <a:normAutofit fontScale="85000" lnSpcReduction="10000"/>
          </a:bodyPr>
          <a:lstStyle/>
          <a:p>
            <a:r>
              <a:rPr lang="ru-RU" dirty="0" smtClean="0"/>
              <a:t>Разработала:</a:t>
            </a:r>
          </a:p>
          <a:p>
            <a:r>
              <a:rPr lang="ru-RU" dirty="0" smtClean="0"/>
              <a:t>Давыдова Анна Викторовна</a:t>
            </a:r>
          </a:p>
          <a:p>
            <a:r>
              <a:rPr lang="ru-RU" dirty="0" smtClean="0"/>
              <a:t>Учитель английского языка</a:t>
            </a:r>
          </a:p>
          <a:p>
            <a:r>
              <a:rPr lang="ru-RU" dirty="0" smtClean="0"/>
              <a:t>МКОУ </a:t>
            </a:r>
            <a:r>
              <a:rPr lang="ru-RU" dirty="0" err="1" smtClean="0"/>
              <a:t>Тимоновская</a:t>
            </a:r>
            <a:r>
              <a:rPr lang="ru-RU" dirty="0" smtClean="0"/>
              <a:t> СОШ с УИОП</a:t>
            </a:r>
          </a:p>
          <a:p>
            <a:r>
              <a:rPr lang="ru-RU" dirty="0" smtClean="0"/>
              <a:t>Город солнечногорск-7</a:t>
            </a:r>
          </a:p>
          <a:p>
            <a:r>
              <a:rPr lang="ru-RU" dirty="0" smtClean="0"/>
              <a:t>Московская область</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881134"/>
            <a:ext cx="3707305" cy="49685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950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2348880"/>
            <a:ext cx="8064896" cy="5400600"/>
          </a:xfrm>
        </p:spPr>
        <p:txBody>
          <a:bodyPr>
            <a:noAutofit/>
          </a:bodyPr>
          <a:lstStyle/>
          <a:p>
            <a:r>
              <a:rPr lang="en-US" sz="2800" dirty="0" smtClean="0"/>
              <a:t>In my </a:t>
            </a:r>
            <a:r>
              <a:rPr lang="en-US" sz="2800" dirty="0" err="1" smtClean="0"/>
              <a:t>neighbourhood</a:t>
            </a:r>
            <a:r>
              <a:rPr lang="en-US" sz="2800" dirty="0" smtClean="0"/>
              <a:t>, the parks are neat and tidy.</a:t>
            </a:r>
          </a:p>
          <a:p>
            <a:r>
              <a:rPr lang="en-US" sz="2800" dirty="0"/>
              <a:t>In my </a:t>
            </a:r>
            <a:r>
              <a:rPr lang="en-US" sz="2800" dirty="0" err="1"/>
              <a:t>neighbourhood</a:t>
            </a:r>
            <a:r>
              <a:rPr lang="en-US" sz="2800" dirty="0"/>
              <a:t>, </a:t>
            </a:r>
            <a:r>
              <a:rPr lang="en-US" sz="2800" dirty="0" smtClean="0"/>
              <a:t>the benches are new.</a:t>
            </a:r>
          </a:p>
          <a:p>
            <a:r>
              <a:rPr lang="en-US" sz="2800" dirty="0"/>
              <a:t>In my </a:t>
            </a:r>
            <a:r>
              <a:rPr lang="en-US" sz="2800" dirty="0" err="1"/>
              <a:t>neighbourhood</a:t>
            </a:r>
            <a:r>
              <a:rPr lang="en-US" sz="2800" dirty="0"/>
              <a:t>, </a:t>
            </a:r>
            <a:r>
              <a:rPr lang="en-US" sz="2800" dirty="0" smtClean="0"/>
              <a:t>the bus stops are dirty.</a:t>
            </a:r>
          </a:p>
          <a:p>
            <a:r>
              <a:rPr lang="en-US" sz="2800" dirty="0"/>
              <a:t>In my </a:t>
            </a:r>
            <a:r>
              <a:rPr lang="en-US" sz="2800" dirty="0" err="1"/>
              <a:t>neighbourhood</a:t>
            </a:r>
            <a:r>
              <a:rPr lang="en-US" sz="2800" dirty="0"/>
              <a:t>, </a:t>
            </a:r>
            <a:r>
              <a:rPr lang="en-US" sz="2800" dirty="0" smtClean="0"/>
              <a:t>the roads are safe.</a:t>
            </a:r>
          </a:p>
          <a:p>
            <a:r>
              <a:rPr lang="en-US" sz="2800" dirty="0"/>
              <a:t>In my </a:t>
            </a:r>
            <a:r>
              <a:rPr lang="en-US" sz="2800" dirty="0" err="1"/>
              <a:t>neighbourhood</a:t>
            </a:r>
            <a:r>
              <a:rPr lang="en-US" sz="2800" dirty="0"/>
              <a:t>, </a:t>
            </a:r>
            <a:r>
              <a:rPr lang="en-US" sz="2800" dirty="0" smtClean="0"/>
              <a:t>the shops are old.</a:t>
            </a:r>
            <a:endParaRPr lang="ru-RU" sz="28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116632"/>
            <a:ext cx="3237384" cy="21972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63226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60648"/>
            <a:ext cx="7024744" cy="1143000"/>
          </a:xfrm>
        </p:spPr>
        <p:txBody>
          <a:bodyPr/>
          <a:lstStyle/>
          <a:p>
            <a:pPr algn="ctr"/>
            <a:r>
              <a:rPr lang="en-US" dirty="0" smtClean="0"/>
              <a:t>TEST:</a:t>
            </a:r>
            <a:endParaRPr lang="ru-RU" dirty="0"/>
          </a:p>
        </p:txBody>
      </p:sp>
      <p:sp>
        <p:nvSpPr>
          <p:cNvPr id="3" name="Объект 2"/>
          <p:cNvSpPr>
            <a:spLocks noGrp="1"/>
          </p:cNvSpPr>
          <p:nvPr>
            <p:ph idx="1"/>
          </p:nvPr>
        </p:nvSpPr>
        <p:spPr>
          <a:xfrm>
            <a:off x="107504" y="1340768"/>
            <a:ext cx="8928992" cy="5184576"/>
          </a:xfrm>
        </p:spPr>
        <p:style>
          <a:lnRef idx="1">
            <a:schemeClr val="accent4"/>
          </a:lnRef>
          <a:fillRef idx="2">
            <a:schemeClr val="accent4"/>
          </a:fillRef>
          <a:effectRef idx="1">
            <a:schemeClr val="accent4"/>
          </a:effectRef>
          <a:fontRef idx="minor">
            <a:schemeClr val="dk1"/>
          </a:fontRef>
        </p:style>
        <p:txBody>
          <a:bodyPr>
            <a:noAutofit/>
          </a:bodyPr>
          <a:lstStyle/>
          <a:p>
            <a:r>
              <a:rPr lang="en-US" dirty="0" smtClean="0"/>
              <a:t>Can you see graffiti on the buildings? Yes/no</a:t>
            </a:r>
          </a:p>
          <a:p>
            <a:r>
              <a:rPr lang="en-US" dirty="0" smtClean="0"/>
              <a:t>Are the streets and roads full of litter? Yes/no</a:t>
            </a:r>
          </a:p>
          <a:p>
            <a:r>
              <a:rPr lang="en-US" dirty="0" smtClean="0"/>
              <a:t>Are there parked cars on the pavements? Yes/no</a:t>
            </a:r>
          </a:p>
          <a:p>
            <a:r>
              <a:rPr lang="en-US" dirty="0" smtClean="0"/>
              <a:t>Do you usually find chewing gum on the benches in the parks? Yes/no</a:t>
            </a:r>
          </a:p>
          <a:p>
            <a:r>
              <a:rPr lang="en-US" dirty="0" smtClean="0"/>
              <a:t>Can you see any broken swings in the playground? Yes/no</a:t>
            </a:r>
          </a:p>
          <a:p>
            <a:r>
              <a:rPr lang="en-US" dirty="0" smtClean="0"/>
              <a:t>Are the rubbish bins full? Yes/no</a:t>
            </a:r>
          </a:p>
          <a:p>
            <a:r>
              <a:rPr lang="en-US" dirty="0" smtClean="0"/>
              <a:t>Are the road and the street signs damaged? Yes/no</a:t>
            </a:r>
          </a:p>
          <a:p>
            <a:r>
              <a:rPr lang="en-US" dirty="0" smtClean="0"/>
              <a:t>Are the bus stops old and their benches broken? Yes/no</a:t>
            </a:r>
          </a:p>
          <a:p>
            <a:r>
              <a:rPr lang="en-US" dirty="0" smtClean="0"/>
              <a:t>Are the traffic lights out of order? Yes/no</a:t>
            </a:r>
          </a:p>
          <a:p>
            <a:r>
              <a:rPr lang="en-US" dirty="0" smtClean="0"/>
              <a:t>Is there a bad smell in the area? Yes/no</a:t>
            </a:r>
          </a:p>
          <a:p>
            <a:endParaRPr lang="en-US" dirty="0" smtClean="0"/>
          </a:p>
          <a:p>
            <a:endParaRPr lang="en-US" dirty="0" smtClean="0"/>
          </a:p>
          <a:p>
            <a:endParaRPr lang="ru-RU" dirty="0"/>
          </a:p>
        </p:txBody>
      </p:sp>
    </p:spTree>
    <p:extLst>
      <p:ext uri="{BB962C8B-B14F-4D97-AF65-F5344CB8AC3E}">
        <p14:creationId xmlns:p14="http://schemas.microsoft.com/office/powerpoint/2010/main" val="14855149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764704"/>
            <a:ext cx="7024744" cy="1143000"/>
          </a:xfrm>
        </p:spPr>
        <p:style>
          <a:lnRef idx="1">
            <a:schemeClr val="accent4"/>
          </a:lnRef>
          <a:fillRef idx="2">
            <a:schemeClr val="accent4"/>
          </a:fillRef>
          <a:effectRef idx="1">
            <a:schemeClr val="accent4"/>
          </a:effectRef>
          <a:fontRef idx="minor">
            <a:schemeClr val="dk1"/>
          </a:fontRef>
        </p:style>
        <p:txBody>
          <a:bodyPr/>
          <a:lstStyle/>
          <a:p>
            <a:pPr algn="ctr"/>
            <a:r>
              <a:rPr lang="en-US" dirty="0" smtClean="0"/>
              <a:t>YOUR SCORE</a:t>
            </a:r>
            <a:endParaRPr lang="ru-RU" dirty="0"/>
          </a:p>
        </p:txBody>
      </p:sp>
      <p:sp>
        <p:nvSpPr>
          <p:cNvPr id="3" name="Объект 2"/>
          <p:cNvSpPr>
            <a:spLocks noGrp="1"/>
          </p:cNvSpPr>
          <p:nvPr>
            <p:ph idx="1"/>
          </p:nvPr>
        </p:nvSpPr>
        <p:spPr>
          <a:xfrm>
            <a:off x="539552" y="2204864"/>
            <a:ext cx="8136904" cy="4320480"/>
          </a:xfrm>
        </p:spPr>
        <p:txBody>
          <a:bodyPr>
            <a:normAutofit/>
          </a:bodyPr>
          <a:lstStyle/>
          <a:p>
            <a:r>
              <a:rPr lang="en-US" sz="3200" dirty="0" smtClean="0"/>
              <a:t>0-3 No  Start looking after your </a:t>
            </a:r>
            <a:r>
              <a:rPr lang="en-US" sz="3200" dirty="0" err="1" smtClean="0"/>
              <a:t>neighbourhood</a:t>
            </a:r>
            <a:r>
              <a:rPr lang="en-US" sz="3200" dirty="0" smtClean="0"/>
              <a:t>! After all, it is your home!</a:t>
            </a:r>
          </a:p>
          <a:p>
            <a:r>
              <a:rPr lang="en-US" sz="3200" dirty="0" smtClean="0"/>
              <a:t>4-5 No  You are on the right track. With a bit more work, your </a:t>
            </a:r>
            <a:r>
              <a:rPr lang="en-US" sz="3200" dirty="0" err="1" smtClean="0"/>
              <a:t>neighbourhood</a:t>
            </a:r>
            <a:r>
              <a:rPr lang="en-US" sz="3200" dirty="0" smtClean="0"/>
              <a:t> is going to look much better!</a:t>
            </a:r>
          </a:p>
          <a:p>
            <a:r>
              <a:rPr lang="en-US" sz="3200" dirty="0" smtClean="0"/>
              <a:t>6-7 No  You have a very neat and tidy </a:t>
            </a:r>
            <a:r>
              <a:rPr lang="en-US" sz="3200" dirty="0" err="1" smtClean="0"/>
              <a:t>neighbourhood</a:t>
            </a:r>
            <a:r>
              <a:rPr lang="en-US" sz="3200" dirty="0" smtClean="0"/>
              <a:t>! Well done!</a:t>
            </a:r>
            <a:endParaRPr lang="ru-RU" sz="3200" dirty="0"/>
          </a:p>
        </p:txBody>
      </p:sp>
    </p:spTree>
    <p:extLst>
      <p:ext uri="{BB962C8B-B14F-4D97-AF65-F5344CB8AC3E}">
        <p14:creationId xmlns:p14="http://schemas.microsoft.com/office/powerpoint/2010/main" val="1586053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980" y="764704"/>
            <a:ext cx="7024744" cy="1143000"/>
          </a:xfrm>
        </p:spPr>
        <p:txBody>
          <a:bodyPr>
            <a:normAutofit/>
          </a:bodyPr>
          <a:lstStyle/>
          <a:p>
            <a:pPr algn="ctr"/>
            <a:r>
              <a:rPr lang="en-US" b="1" dirty="0" smtClean="0"/>
              <a:t>READ AND DISCUSS:</a:t>
            </a:r>
            <a:endParaRPr lang="ru-RU" dirty="0"/>
          </a:p>
        </p:txBody>
      </p:sp>
      <p:sp>
        <p:nvSpPr>
          <p:cNvPr id="3" name="Объект 2"/>
          <p:cNvSpPr>
            <a:spLocks noGrp="1"/>
          </p:cNvSpPr>
          <p:nvPr>
            <p:ph idx="1"/>
          </p:nvPr>
        </p:nvSpPr>
        <p:spPr>
          <a:xfrm>
            <a:off x="323528" y="2276872"/>
            <a:ext cx="6777317" cy="3508977"/>
          </a:xfrm>
        </p:spPr>
        <p:txBody>
          <a:bodyPr>
            <a:noAutofit/>
          </a:bodyPr>
          <a:lstStyle/>
          <a:p>
            <a:r>
              <a:rPr lang="en-US" sz="2800" b="1" dirty="0">
                <a:hlinkClick r:id="rId2"/>
              </a:rPr>
              <a:t>How to Keep Your Neighborhood Clean</a:t>
            </a:r>
            <a:endParaRPr lang="ru-RU" sz="2800" dirty="0" smtClean="0"/>
          </a:p>
          <a:p>
            <a:r>
              <a:rPr lang="en-US" sz="2800" dirty="0" smtClean="0"/>
              <a:t>Nobody </a:t>
            </a:r>
            <a:r>
              <a:rPr lang="en-US" sz="2800" dirty="0"/>
              <a:t>likes to live in an area with trash everywhere and all types of pollution. Unfortunately, many people live in this type of place, but there are ways they can contribute to making the area nicer for everyone around. </a:t>
            </a:r>
          </a:p>
          <a:p>
            <a:pPr marL="68580" indent="0">
              <a:buNone/>
            </a:pPr>
            <a:endParaRPr lang="ru-RU" sz="28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178633"/>
            <a:ext cx="2061492" cy="30963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121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764704"/>
            <a:ext cx="7920880" cy="5688632"/>
          </a:xfrm>
        </p:spPr>
        <p:txBody>
          <a:bodyPr>
            <a:normAutofit/>
          </a:bodyPr>
          <a:lstStyle/>
          <a:p>
            <a:r>
              <a:rPr lang="en-US" b="1" dirty="0"/>
              <a:t>First of all, set a good example and don't litter</a:t>
            </a:r>
            <a:r>
              <a:rPr lang="en-US" dirty="0"/>
              <a:t>. Besides the fact that you won't be neighborhood. However, this does not mean participating in wild protests or engaging in violent actions; these will only hurt your cause. Get permission from local stores, churches, restaurants, etc. to put up signs encouraging people to give the environment more consideration. While this may seem </a:t>
            </a:r>
            <a:r>
              <a:rPr lang="en-US" dirty="0" err="1"/>
              <a:t>cliche</a:t>
            </a:r>
            <a:r>
              <a:rPr lang="en-US" dirty="0"/>
              <a:t>, it can make a difference if your signs are good and get people's attention</a:t>
            </a:r>
            <a:r>
              <a:rPr lang="en-US" dirty="0" smtClean="0"/>
              <a:t>.</a:t>
            </a:r>
          </a:p>
          <a:p>
            <a:r>
              <a:rPr lang="en-US" b="1" dirty="0"/>
              <a:t>If your town is always plagued by litter, organize a town cleanup</a:t>
            </a:r>
            <a:r>
              <a:rPr lang="en-US" dirty="0"/>
              <a:t>. This can be done by schools, churches, clubs, or any other groups of people willing to help pick up the litter.</a:t>
            </a:r>
            <a:endParaRPr lang="ru-RU" dirty="0"/>
          </a:p>
        </p:txBody>
      </p:sp>
    </p:spTree>
    <p:extLst>
      <p:ext uri="{BB962C8B-B14F-4D97-AF65-F5344CB8AC3E}">
        <p14:creationId xmlns:p14="http://schemas.microsoft.com/office/powerpoint/2010/main" val="3155548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908720"/>
            <a:ext cx="8064896" cy="4923909"/>
          </a:xfrm>
        </p:spPr>
        <p:txBody>
          <a:bodyPr/>
          <a:lstStyle/>
          <a:p>
            <a:r>
              <a:rPr lang="en-US" b="1" dirty="0"/>
              <a:t>If your area has pollution, your best bet may be to cut down on activities that contribute to it</a:t>
            </a:r>
            <a:r>
              <a:rPr lang="en-US" dirty="0"/>
              <a:t>. Try carpooling or public transportation, and if you smoke, try to quit. To help prevent water pollution, only flush or pour things down the sink that will not damage the water supply; avoid putting paint, old medications, glue, and other potentially damaging items down the sink or toilet. Learn what the appropriate ways of disposing of these things are.</a:t>
            </a: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4428090"/>
            <a:ext cx="3771900" cy="18192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89759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476672"/>
            <a:ext cx="7024744" cy="1143000"/>
          </a:xfrm>
        </p:spPr>
        <p:txBody>
          <a:bodyPr/>
          <a:lstStyle/>
          <a:p>
            <a:pPr algn="ctr"/>
            <a:r>
              <a:rPr lang="ru-RU" dirty="0" smtClean="0"/>
              <a:t>ИСТОЧНИК:</a:t>
            </a:r>
            <a:endParaRPr lang="ru-RU" dirty="0"/>
          </a:p>
        </p:txBody>
      </p:sp>
      <p:sp>
        <p:nvSpPr>
          <p:cNvPr id="3" name="Объект 2"/>
          <p:cNvSpPr>
            <a:spLocks noGrp="1"/>
          </p:cNvSpPr>
          <p:nvPr>
            <p:ph idx="1"/>
          </p:nvPr>
        </p:nvSpPr>
        <p:spPr>
          <a:xfrm>
            <a:off x="683568" y="1916832"/>
            <a:ext cx="7776864" cy="3915797"/>
          </a:xfrm>
        </p:spPr>
        <p:txBody>
          <a:bodyPr>
            <a:normAutofit fontScale="92500" lnSpcReduction="20000"/>
          </a:bodyPr>
          <a:lstStyle/>
          <a:p>
            <a:r>
              <a:rPr lang="en-US" dirty="0" smtClean="0">
                <a:hlinkClick r:id="rId2"/>
              </a:rPr>
              <a:t>http</a:t>
            </a:r>
            <a:r>
              <a:rPr lang="en-US" dirty="0">
                <a:hlinkClick r:id="rId2"/>
              </a:rPr>
              <a:t>://</a:t>
            </a:r>
            <a:r>
              <a:rPr lang="en-US" dirty="0" smtClean="0">
                <a:hlinkClick r:id="rId2"/>
              </a:rPr>
              <a:t>solitaryspinster.files.wordpress.com/2011/03/neighbourhood.gif?w=495&amp;h=320</a:t>
            </a:r>
            <a:endParaRPr lang="en-US" dirty="0" smtClean="0"/>
          </a:p>
          <a:p>
            <a:r>
              <a:rPr lang="en-US" dirty="0">
                <a:hlinkClick r:id="rId3"/>
              </a:rPr>
              <a:t>http://www.dhr.virginia.gov/registers/Cities/Suffolk/133-5032_Professional_Building_web.jpg</a:t>
            </a:r>
            <a:endParaRPr lang="en-US" dirty="0"/>
          </a:p>
          <a:p>
            <a:r>
              <a:rPr lang="en-US" dirty="0">
                <a:hlinkClick r:id="rId4"/>
              </a:rPr>
              <a:t>http://chicaneculture.com/wp-content/uploads/2010/05/winding_road_13.jpg</a:t>
            </a:r>
            <a:endParaRPr lang="en-US" dirty="0"/>
          </a:p>
          <a:p>
            <a:r>
              <a:rPr lang="en-US" dirty="0">
                <a:hlinkClick r:id="rId5"/>
              </a:rPr>
              <a:t>http://www.benchsmith.com/images/monet_bench.jpg</a:t>
            </a:r>
            <a:endParaRPr lang="en-US" dirty="0"/>
          </a:p>
          <a:p>
            <a:r>
              <a:rPr lang="en-US" dirty="0">
                <a:hlinkClick r:id="rId6"/>
              </a:rPr>
              <a:t>http://www.wayfaring.info/wp-content/uploads/2007/07/img_2483_edited.jpg</a:t>
            </a:r>
            <a:endParaRPr lang="en-US" dirty="0"/>
          </a:p>
          <a:p>
            <a:r>
              <a:rPr lang="en-US" dirty="0">
                <a:hlinkClick r:id="rId7"/>
              </a:rPr>
              <a:t>http://</a:t>
            </a:r>
            <a:r>
              <a:rPr lang="en-US" dirty="0" smtClean="0">
                <a:hlinkClick r:id="rId7"/>
              </a:rPr>
              <a:t>abakanradio.ru/wp-content/uploads/2012/03/tNTZhOC00-368x250.jpg</a:t>
            </a:r>
            <a:endParaRPr lang="en-US" dirty="0" smtClean="0"/>
          </a:p>
          <a:p>
            <a:pPr marL="68580" indent="0">
              <a:buNone/>
            </a:pPr>
            <a:endParaRPr lang="ru-RU" dirty="0"/>
          </a:p>
        </p:txBody>
      </p:sp>
    </p:spTree>
    <p:extLst>
      <p:ext uri="{BB962C8B-B14F-4D97-AF65-F5344CB8AC3E}">
        <p14:creationId xmlns:p14="http://schemas.microsoft.com/office/powerpoint/2010/main" val="14421755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764704"/>
            <a:ext cx="6849209" cy="5067925"/>
          </a:xfrm>
        </p:spPr>
        <p:txBody>
          <a:bodyPr>
            <a:normAutofit fontScale="92500" lnSpcReduction="20000"/>
          </a:bodyPr>
          <a:lstStyle/>
          <a:p>
            <a:r>
              <a:rPr lang="en-US" dirty="0" smtClean="0">
                <a:hlinkClick r:id="rId2"/>
              </a:rPr>
              <a:t>http</a:t>
            </a:r>
            <a:r>
              <a:rPr lang="en-US" dirty="0">
                <a:hlinkClick r:id="rId2"/>
              </a:rPr>
              <a:t>://images04.olx.ru/ui/5/12/75/1267812497_78510775_1----.</a:t>
            </a:r>
            <a:r>
              <a:rPr lang="en-US" dirty="0" smtClean="0">
                <a:hlinkClick r:id="rId2"/>
              </a:rPr>
              <a:t>jpg</a:t>
            </a:r>
            <a:endParaRPr lang="en-US" dirty="0" smtClean="0"/>
          </a:p>
          <a:p>
            <a:r>
              <a:rPr lang="en-US" dirty="0">
                <a:hlinkClick r:id="rId3"/>
              </a:rPr>
              <a:t>http://</a:t>
            </a:r>
            <a:r>
              <a:rPr lang="en-US" dirty="0" smtClean="0">
                <a:hlinkClick r:id="rId3"/>
              </a:rPr>
              <a:t>cubeme.com/blog/wp-content/uploads/2009/03/fitnessfirst.jpg</a:t>
            </a:r>
            <a:endParaRPr lang="en-US" dirty="0" smtClean="0"/>
          </a:p>
          <a:p>
            <a:r>
              <a:rPr lang="en-US" dirty="0">
                <a:hlinkClick r:id="rId4"/>
              </a:rPr>
              <a:t>http://</a:t>
            </a:r>
            <a:r>
              <a:rPr lang="en-US" dirty="0" smtClean="0">
                <a:hlinkClick r:id="rId4"/>
              </a:rPr>
              <a:t>www.thescotchbeefshop.co.uk/scotchbeefpics/shop%20front.gif</a:t>
            </a:r>
            <a:endParaRPr lang="en-US" dirty="0" smtClean="0"/>
          </a:p>
          <a:p>
            <a:r>
              <a:rPr lang="ru-RU" dirty="0" smtClean="0"/>
              <a:t>УМК «</a:t>
            </a:r>
            <a:r>
              <a:rPr lang="en-US" dirty="0" smtClean="0"/>
              <a:t>Spotlight</a:t>
            </a:r>
            <a:r>
              <a:rPr lang="ru-RU" dirty="0" smtClean="0"/>
              <a:t>» для 6 </a:t>
            </a:r>
            <a:r>
              <a:rPr lang="ru-RU" dirty="0" err="1" smtClean="0"/>
              <a:t>класса,авторы</a:t>
            </a:r>
            <a:r>
              <a:rPr lang="ru-RU" dirty="0" smtClean="0"/>
              <a:t> </a:t>
            </a:r>
            <a:r>
              <a:rPr lang="ru-RU" dirty="0" err="1" smtClean="0"/>
              <a:t>Ю.Е.Ваулина</a:t>
            </a:r>
            <a:r>
              <a:rPr lang="ru-RU" dirty="0" smtClean="0"/>
              <a:t>, </a:t>
            </a:r>
            <a:r>
              <a:rPr lang="ru-RU" dirty="0" err="1" smtClean="0"/>
              <a:t>Д.Дули</a:t>
            </a:r>
            <a:r>
              <a:rPr lang="ru-RU" dirty="0" smtClean="0"/>
              <a:t>, </a:t>
            </a:r>
            <a:r>
              <a:rPr lang="ru-RU" dirty="0" err="1" smtClean="0"/>
              <a:t>О.Е.Подоляко</a:t>
            </a:r>
            <a:r>
              <a:rPr lang="ru-RU" dirty="0" smtClean="0"/>
              <a:t>, </a:t>
            </a:r>
            <a:r>
              <a:rPr lang="ru-RU" dirty="0" err="1" smtClean="0"/>
              <a:t>В.Эванс</a:t>
            </a:r>
            <a:endParaRPr lang="en-US" dirty="0" smtClean="0"/>
          </a:p>
          <a:p>
            <a:r>
              <a:rPr lang="en-US" dirty="0">
                <a:hlinkClick r:id="rId5"/>
              </a:rPr>
              <a:t>http://</a:t>
            </a:r>
            <a:r>
              <a:rPr lang="en-US" dirty="0" smtClean="0">
                <a:hlinkClick r:id="rId5"/>
              </a:rPr>
              <a:t>pad3.whstatic.com/images/thumb/9/9d/004-2.jpg/251px-004-2.jpg</a:t>
            </a:r>
            <a:endParaRPr lang="en-US" dirty="0" smtClean="0"/>
          </a:p>
          <a:p>
            <a:r>
              <a:rPr lang="en-US" dirty="0">
                <a:hlinkClick r:id="rId6"/>
              </a:rPr>
              <a:t>http://</a:t>
            </a:r>
            <a:r>
              <a:rPr lang="en-US" dirty="0" smtClean="0">
                <a:hlinkClick r:id="rId6"/>
              </a:rPr>
              <a:t>www.wikihow.com/Keep-Your-Neighborhood-Clean</a:t>
            </a:r>
            <a:endParaRPr lang="en-US" dirty="0" smtClean="0"/>
          </a:p>
          <a:p>
            <a:r>
              <a:rPr lang="en-US" dirty="0">
                <a:hlinkClick r:id="rId7"/>
              </a:rPr>
              <a:t>http://school821.ru/wp-content/uploads/2011/04/%</a:t>
            </a:r>
            <a:r>
              <a:rPr lang="en-US" dirty="0" smtClean="0">
                <a:hlinkClick r:id="rId7"/>
              </a:rPr>
              <a:t>D1%81%D1%83%D0%B1%D0%B1%D0%BE%D1%82%D0%BD%D0%B8%D0%BA.jpg</a:t>
            </a:r>
            <a:endParaRPr lang="en-US" dirty="0" smtClean="0"/>
          </a:p>
          <a:p>
            <a:pPr marL="68580" indent="0">
              <a:buNone/>
            </a:pPr>
            <a:endParaRPr lang="ru-RU" dirty="0"/>
          </a:p>
        </p:txBody>
      </p:sp>
    </p:spTree>
    <p:extLst>
      <p:ext uri="{BB962C8B-B14F-4D97-AF65-F5344CB8AC3E}">
        <p14:creationId xmlns:p14="http://schemas.microsoft.com/office/powerpoint/2010/main" val="29289384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algn="ctr"/>
            <a:r>
              <a:rPr lang="en-US" sz="4800" dirty="0" smtClean="0"/>
              <a:t>THANK YOU VERY MUCH</a:t>
            </a:r>
            <a:r>
              <a:rPr lang="en-US" sz="4800" dirty="0" smtClean="0"/>
              <a:t>!</a:t>
            </a:r>
          </a:p>
          <a:p>
            <a:pPr marL="68580" indent="0" algn="ctr">
              <a:buNone/>
            </a:pPr>
            <a:r>
              <a:rPr lang="en-US" sz="4800" b="1" dirty="0"/>
              <a:t>Clean City Starts from You!</a:t>
            </a:r>
          </a:p>
          <a:p>
            <a:pPr marL="68580" indent="0" algn="ctr">
              <a:buNone/>
            </a:pPr>
            <a:endParaRPr lang="ru-RU" sz="4800" dirty="0"/>
          </a:p>
        </p:txBody>
      </p:sp>
    </p:spTree>
    <p:extLst>
      <p:ext uri="{BB962C8B-B14F-4D97-AF65-F5344CB8AC3E}">
        <p14:creationId xmlns:p14="http://schemas.microsoft.com/office/powerpoint/2010/main" val="3038077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60648"/>
            <a:ext cx="7024744" cy="1143000"/>
          </a:xfrm>
        </p:spPr>
        <p:txBody>
          <a:bodyPr/>
          <a:lstStyle/>
          <a:p>
            <a:pPr algn="ctr"/>
            <a:r>
              <a:rPr lang="en-US" b="1" dirty="0" smtClean="0"/>
              <a:t>What is a </a:t>
            </a:r>
            <a:r>
              <a:rPr lang="en-US" b="1" dirty="0" err="1" smtClean="0"/>
              <a:t>neighbourhood</a:t>
            </a:r>
            <a:r>
              <a:rPr lang="en-US" b="1" dirty="0" smtClean="0"/>
              <a:t>?</a:t>
            </a:r>
            <a:endParaRPr lang="ru-RU" b="1" dirty="0"/>
          </a:p>
        </p:txBody>
      </p:sp>
      <p:sp>
        <p:nvSpPr>
          <p:cNvPr id="3" name="Объект 2"/>
          <p:cNvSpPr>
            <a:spLocks noGrp="1"/>
          </p:cNvSpPr>
          <p:nvPr>
            <p:ph idx="1"/>
          </p:nvPr>
        </p:nvSpPr>
        <p:spPr>
          <a:xfrm>
            <a:off x="899592" y="1484784"/>
            <a:ext cx="7560840" cy="4347845"/>
          </a:xfrm>
        </p:spPr>
        <p:txBody>
          <a:bodyPr>
            <a:normAutofit/>
          </a:bodyPr>
          <a:lstStyle/>
          <a:p>
            <a:pPr marL="68580" indent="0">
              <a:buNone/>
            </a:pPr>
            <a:r>
              <a:rPr lang="en-US" sz="3200" dirty="0" smtClean="0">
                <a:latin typeface="Adobe Caslon Pro Bold" pitchFamily="18" charset="0"/>
              </a:rPr>
              <a:t>A </a:t>
            </a:r>
            <a:r>
              <a:rPr lang="en-US" sz="3200" dirty="0" err="1" smtClean="0">
                <a:latin typeface="Adobe Caslon Pro Bold" pitchFamily="18" charset="0"/>
              </a:rPr>
              <a:t>neighbourhood</a:t>
            </a:r>
            <a:r>
              <a:rPr lang="en-US" sz="3200" dirty="0" smtClean="0">
                <a:latin typeface="Adobe Caslon Pro Bold" pitchFamily="18" charset="0"/>
              </a:rPr>
              <a:t> is a place where people live together. Every </a:t>
            </a:r>
            <a:r>
              <a:rPr lang="en-US" sz="3200" dirty="0" err="1" smtClean="0">
                <a:latin typeface="Adobe Caslon Pro Bold" pitchFamily="18" charset="0"/>
              </a:rPr>
              <a:t>neighbourhood</a:t>
            </a:r>
            <a:r>
              <a:rPr lang="en-US" sz="3200" dirty="0" smtClean="0">
                <a:latin typeface="Adobe Caslon Pro Bold" pitchFamily="18" charset="0"/>
              </a:rPr>
              <a:t> is special to the people who live there, so it is important to keep it neat and tidy.</a:t>
            </a:r>
            <a:endParaRPr lang="ru-RU" sz="3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573016"/>
            <a:ext cx="4176464" cy="26999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152082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332656"/>
            <a:ext cx="7024744" cy="1143000"/>
          </a:xfrm>
        </p:spPr>
        <p:txBody>
          <a:bodyPr/>
          <a:lstStyle/>
          <a:p>
            <a:pPr algn="ctr"/>
            <a:r>
              <a:rPr lang="en-US" b="1" dirty="0" smtClean="0"/>
              <a:t>READ THE WORDS:</a:t>
            </a:r>
            <a:endParaRPr lang="ru-RU" b="1" dirty="0"/>
          </a:p>
        </p:txBody>
      </p:sp>
      <p:sp>
        <p:nvSpPr>
          <p:cNvPr id="3" name="Объект 2"/>
          <p:cNvSpPr>
            <a:spLocks noGrp="1"/>
          </p:cNvSpPr>
          <p:nvPr>
            <p:ph idx="1"/>
          </p:nvPr>
        </p:nvSpPr>
        <p:spPr>
          <a:xfrm>
            <a:off x="395536" y="1340768"/>
            <a:ext cx="8424936" cy="4491861"/>
          </a:xfrm>
        </p:spPr>
        <p:txBody>
          <a:bodyPr>
            <a:noAutofit/>
          </a:bodyPr>
          <a:lstStyle/>
          <a:p>
            <a:r>
              <a:rPr lang="en-US" sz="3200" dirty="0" smtClean="0"/>
              <a:t>Building  </a:t>
            </a:r>
            <a:r>
              <a:rPr lang="en-US" sz="3200" b="1" dirty="0"/>
              <a:t>[’</a:t>
            </a:r>
            <a:r>
              <a:rPr lang="en-US" sz="3200" b="1" dirty="0" err="1"/>
              <a:t>bɪldɪŋ</a:t>
            </a:r>
            <a:r>
              <a:rPr lang="en-US" sz="3200" b="1" dirty="0"/>
              <a:t>]</a:t>
            </a:r>
            <a:r>
              <a:rPr lang="en-US" sz="3200" dirty="0"/>
              <a:t> </a:t>
            </a:r>
            <a:r>
              <a:rPr lang="ru-RU" sz="3200" dirty="0" smtClean="0"/>
              <a:t>здание</a:t>
            </a:r>
            <a:endParaRPr lang="en-US" sz="3200" dirty="0" smtClean="0"/>
          </a:p>
          <a:p>
            <a:r>
              <a:rPr lang="en-US" sz="3200" dirty="0" smtClean="0"/>
              <a:t>Park  </a:t>
            </a:r>
            <a:r>
              <a:rPr lang="en-US" sz="3200" b="1" dirty="0"/>
              <a:t>[</a:t>
            </a:r>
            <a:r>
              <a:rPr lang="en-US" sz="3200" b="1" dirty="0" err="1"/>
              <a:t>pɑ:rk</a:t>
            </a:r>
            <a:r>
              <a:rPr lang="en-US" sz="3200" b="1" dirty="0"/>
              <a:t>]</a:t>
            </a:r>
            <a:r>
              <a:rPr lang="en-US" sz="3200" dirty="0"/>
              <a:t> </a:t>
            </a:r>
            <a:r>
              <a:rPr lang="ru-RU" sz="3200" dirty="0" smtClean="0"/>
              <a:t>парк </a:t>
            </a:r>
            <a:endParaRPr lang="en-US" sz="3200" dirty="0" smtClean="0"/>
          </a:p>
          <a:p>
            <a:r>
              <a:rPr lang="en-US" sz="3200" dirty="0" smtClean="0"/>
              <a:t>Bench  </a:t>
            </a:r>
            <a:r>
              <a:rPr lang="en-US" sz="3200" b="1" dirty="0"/>
              <a:t>[</a:t>
            </a:r>
            <a:r>
              <a:rPr lang="en-US" sz="3200" b="1" dirty="0" err="1"/>
              <a:t>bentʃ</a:t>
            </a:r>
            <a:r>
              <a:rPr lang="en-US" sz="3200" b="1" dirty="0"/>
              <a:t>]</a:t>
            </a:r>
            <a:r>
              <a:rPr lang="en-US" sz="3200" dirty="0"/>
              <a:t> </a:t>
            </a:r>
            <a:r>
              <a:rPr lang="ru-RU" sz="3200" dirty="0" smtClean="0"/>
              <a:t>скамейка</a:t>
            </a:r>
            <a:endParaRPr lang="en-US" sz="3200" dirty="0" smtClean="0"/>
          </a:p>
          <a:p>
            <a:r>
              <a:rPr lang="en-US" sz="3200" dirty="0" smtClean="0"/>
              <a:t>Playground  </a:t>
            </a:r>
            <a:r>
              <a:rPr lang="ru-RU" sz="3200" b="1" dirty="0"/>
              <a:t>[’</a:t>
            </a:r>
            <a:r>
              <a:rPr lang="ru-RU" sz="3200" b="1" dirty="0" err="1"/>
              <a:t>pleɪgraʋnd</a:t>
            </a:r>
            <a:r>
              <a:rPr lang="ru-RU" sz="3200" b="1" dirty="0"/>
              <a:t>]</a:t>
            </a:r>
            <a:r>
              <a:rPr lang="ru-RU" sz="3200" dirty="0"/>
              <a:t> </a:t>
            </a:r>
            <a:r>
              <a:rPr lang="ru-RU" sz="3200" dirty="0" smtClean="0"/>
              <a:t>детская </a:t>
            </a:r>
            <a:r>
              <a:rPr lang="ru-RU" sz="3200" dirty="0"/>
              <a:t>площадка </a:t>
            </a:r>
            <a:endParaRPr lang="en-US" sz="3200" dirty="0" smtClean="0"/>
          </a:p>
          <a:p>
            <a:r>
              <a:rPr lang="en-US" sz="3200" dirty="0" smtClean="0"/>
              <a:t>Bus stop  </a:t>
            </a:r>
            <a:r>
              <a:rPr lang="en-US" sz="3200" b="1" dirty="0"/>
              <a:t>[’</a:t>
            </a:r>
            <a:r>
              <a:rPr lang="en-US" sz="3200" b="1" dirty="0" err="1"/>
              <a:t>bʌs‚stɒp</a:t>
            </a:r>
            <a:r>
              <a:rPr lang="en-US" sz="3200" b="1" dirty="0"/>
              <a:t>]</a:t>
            </a:r>
            <a:r>
              <a:rPr lang="en-US" sz="3200" dirty="0"/>
              <a:t> </a:t>
            </a:r>
            <a:r>
              <a:rPr lang="ru-RU" sz="3200" dirty="0" smtClean="0"/>
              <a:t>автобусная </a:t>
            </a:r>
            <a:r>
              <a:rPr lang="ru-RU" sz="3200" dirty="0"/>
              <a:t>остановка </a:t>
            </a:r>
            <a:endParaRPr lang="en-US" sz="3200" dirty="0" smtClean="0"/>
          </a:p>
          <a:p>
            <a:r>
              <a:rPr lang="en-US" sz="3200" dirty="0" smtClean="0"/>
              <a:t>Road  </a:t>
            </a:r>
            <a:r>
              <a:rPr lang="en-US" sz="3200" b="1" dirty="0"/>
              <a:t>[</a:t>
            </a:r>
            <a:r>
              <a:rPr lang="en-US" sz="3200" b="1" dirty="0" err="1"/>
              <a:t>rəʋd</a:t>
            </a:r>
            <a:r>
              <a:rPr lang="en-US" sz="3200" b="1" dirty="0"/>
              <a:t>]</a:t>
            </a:r>
            <a:r>
              <a:rPr lang="en-US" sz="3200" dirty="0"/>
              <a:t> </a:t>
            </a:r>
            <a:r>
              <a:rPr lang="ru-RU" sz="3200" dirty="0" smtClean="0"/>
              <a:t>дорога</a:t>
            </a:r>
            <a:endParaRPr lang="en-US" sz="3200" dirty="0" smtClean="0"/>
          </a:p>
          <a:p>
            <a:r>
              <a:rPr lang="en-US" sz="3200" dirty="0" smtClean="0"/>
              <a:t>Shop  </a:t>
            </a:r>
            <a:r>
              <a:rPr lang="en-US" sz="3200" b="1" dirty="0"/>
              <a:t>[</a:t>
            </a:r>
            <a:r>
              <a:rPr lang="en-US" sz="3200" b="1" dirty="0" err="1"/>
              <a:t>ʃɒp</a:t>
            </a:r>
            <a:r>
              <a:rPr lang="en-US" sz="3200" b="1" dirty="0"/>
              <a:t>]</a:t>
            </a:r>
            <a:r>
              <a:rPr lang="en-US" sz="3200" dirty="0"/>
              <a:t> </a:t>
            </a:r>
            <a:r>
              <a:rPr lang="ru-RU" sz="3200" dirty="0" smtClean="0"/>
              <a:t>магазин</a:t>
            </a:r>
            <a:endParaRPr lang="en-US" sz="3200" dirty="0" smtClean="0"/>
          </a:p>
          <a:p>
            <a:pPr marL="68580" indent="0">
              <a:buNone/>
            </a:pPr>
            <a:endParaRPr lang="ru-RU" sz="3200" dirty="0"/>
          </a:p>
        </p:txBody>
      </p:sp>
    </p:spTree>
    <p:extLst>
      <p:ext uri="{BB962C8B-B14F-4D97-AF65-F5344CB8AC3E}">
        <p14:creationId xmlns:p14="http://schemas.microsoft.com/office/powerpoint/2010/main" val="2493885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99284" y="764704"/>
            <a:ext cx="5765204" cy="1368152"/>
          </a:xfrm>
        </p:spPr>
        <p:txBody>
          <a:bodyPr>
            <a:normAutofit fontScale="90000"/>
          </a:bodyPr>
          <a:lstStyle/>
          <a:p>
            <a:r>
              <a:rPr lang="en-US" sz="4400" b="1" dirty="0" smtClean="0"/>
              <a:t>WHAT’S THIS? IT’S A…</a:t>
            </a:r>
            <a:endParaRPr lang="ru-RU" sz="4400" b="1"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5109" y="2489312"/>
            <a:ext cx="1286070" cy="19554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2780" y="2489312"/>
            <a:ext cx="1955486" cy="19554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38" y="2492896"/>
            <a:ext cx="2534937" cy="19519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4533685"/>
            <a:ext cx="2527685" cy="18891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78"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99284" y="4533686"/>
            <a:ext cx="2477681" cy="18592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68144" y="4533685"/>
            <a:ext cx="2729116" cy="18509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8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6239" y="620688"/>
            <a:ext cx="2463882" cy="17569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07812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08912" cy="1287016"/>
          </a:xfrm>
        </p:spPr>
        <p:txBody>
          <a:bodyPr>
            <a:normAutofit fontScale="90000"/>
          </a:bodyPr>
          <a:lstStyle/>
          <a:p>
            <a:pPr algn="ctr"/>
            <a:r>
              <a:rPr lang="en-US" b="1" dirty="0"/>
              <a:t>Read and match the expressions:</a:t>
            </a:r>
            <a:endParaRPr lang="ru-RU" b="1" dirty="0"/>
          </a:p>
        </p:txBody>
      </p:sp>
      <p:sp>
        <p:nvSpPr>
          <p:cNvPr id="3" name="Объект 2"/>
          <p:cNvSpPr>
            <a:spLocks noGrp="1"/>
          </p:cNvSpPr>
          <p:nvPr>
            <p:ph sz="quarter" idx="13"/>
          </p:nvPr>
        </p:nvSpPr>
        <p:spPr>
          <a:xfrm>
            <a:off x="179512" y="1412776"/>
            <a:ext cx="4282760" cy="5256584"/>
          </a:xfrm>
        </p:spPr>
        <p:style>
          <a:lnRef idx="1">
            <a:schemeClr val="accent4"/>
          </a:lnRef>
          <a:fillRef idx="2">
            <a:schemeClr val="accent4"/>
          </a:fillRef>
          <a:effectRef idx="1">
            <a:schemeClr val="accent4"/>
          </a:effectRef>
          <a:fontRef idx="minor">
            <a:schemeClr val="dk1"/>
          </a:fontRef>
        </p:style>
        <p:txBody>
          <a:bodyPr>
            <a:noAutofit/>
          </a:bodyPr>
          <a:lstStyle/>
          <a:p>
            <a:r>
              <a:rPr lang="en-US" dirty="0"/>
              <a:t>To write graffiti on the buildings</a:t>
            </a:r>
            <a:endParaRPr lang="ru-RU" dirty="0"/>
          </a:p>
          <a:p>
            <a:r>
              <a:rPr lang="en-US" dirty="0" smtClean="0"/>
              <a:t>To damage road and street signs</a:t>
            </a:r>
          </a:p>
          <a:p>
            <a:r>
              <a:rPr lang="en-US" dirty="0" smtClean="0"/>
              <a:t>To drop litter</a:t>
            </a:r>
          </a:p>
          <a:p>
            <a:r>
              <a:rPr lang="en-US" dirty="0" smtClean="0"/>
              <a:t>To park cars on the pavements</a:t>
            </a:r>
          </a:p>
          <a:p>
            <a:r>
              <a:rPr lang="en-US" dirty="0" smtClean="0"/>
              <a:t>To broke swings in the playground</a:t>
            </a:r>
          </a:p>
          <a:p>
            <a:r>
              <a:rPr lang="en-US" dirty="0" smtClean="0"/>
              <a:t>To put chewing gum on the benches</a:t>
            </a:r>
          </a:p>
          <a:p>
            <a:r>
              <a:rPr lang="en-US" dirty="0" smtClean="0"/>
              <a:t>To follow parking and traffic rules</a:t>
            </a:r>
          </a:p>
          <a:p>
            <a:endParaRPr lang="ru-RU" dirty="0"/>
          </a:p>
        </p:txBody>
      </p:sp>
      <p:sp>
        <p:nvSpPr>
          <p:cNvPr id="4" name="Объект 3"/>
          <p:cNvSpPr>
            <a:spLocks noGrp="1"/>
          </p:cNvSpPr>
          <p:nvPr>
            <p:ph sz="quarter" idx="14"/>
          </p:nvPr>
        </p:nvSpPr>
        <p:spPr>
          <a:xfrm>
            <a:off x="4644008" y="1412776"/>
            <a:ext cx="4320480" cy="5256584"/>
          </a:xfrm>
        </p:spPr>
        <p:style>
          <a:lnRef idx="1">
            <a:schemeClr val="accent4"/>
          </a:lnRef>
          <a:fillRef idx="2">
            <a:schemeClr val="accent4"/>
          </a:fillRef>
          <a:effectRef idx="1">
            <a:schemeClr val="accent4"/>
          </a:effectRef>
          <a:fontRef idx="minor">
            <a:schemeClr val="dk1"/>
          </a:fontRef>
        </p:style>
        <p:txBody>
          <a:bodyPr>
            <a:normAutofit lnSpcReduction="10000"/>
          </a:bodyPr>
          <a:lstStyle/>
          <a:p>
            <a:r>
              <a:rPr lang="ru-RU" dirty="0" smtClean="0"/>
              <a:t>Ломать качели на игровой площадке</a:t>
            </a:r>
          </a:p>
          <a:p>
            <a:r>
              <a:rPr lang="ru-RU" dirty="0" smtClean="0"/>
              <a:t>Бросать мусор</a:t>
            </a:r>
          </a:p>
          <a:p>
            <a:r>
              <a:rPr lang="ru-RU" dirty="0" smtClean="0"/>
              <a:t>Портить дорожные и уличные знаки</a:t>
            </a:r>
          </a:p>
          <a:p>
            <a:r>
              <a:rPr lang="ru-RU" dirty="0" smtClean="0"/>
              <a:t>Рисовать граффити на зданиях</a:t>
            </a:r>
          </a:p>
          <a:p>
            <a:r>
              <a:rPr lang="ru-RU" dirty="0" smtClean="0"/>
              <a:t>Припарковать машины на тротуарах</a:t>
            </a:r>
          </a:p>
          <a:p>
            <a:r>
              <a:rPr lang="ru-RU" dirty="0" smtClean="0"/>
              <a:t>Следовать правилам поведения в парках и в транспорте</a:t>
            </a:r>
          </a:p>
          <a:p>
            <a:r>
              <a:rPr lang="ru-RU" dirty="0" smtClean="0"/>
              <a:t>Класть жевательную резинку на скамейки </a:t>
            </a:r>
            <a:endParaRPr lang="ru-RU" dirty="0"/>
          </a:p>
        </p:txBody>
      </p:sp>
    </p:spTree>
    <p:extLst>
      <p:ext uri="{BB962C8B-B14F-4D97-AF65-F5344CB8AC3E}">
        <p14:creationId xmlns:p14="http://schemas.microsoft.com/office/powerpoint/2010/main" val="956514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08912" cy="1287016"/>
          </a:xfrm>
        </p:spPr>
        <p:txBody>
          <a:bodyPr>
            <a:normAutofit fontScale="90000"/>
          </a:bodyPr>
          <a:lstStyle/>
          <a:p>
            <a:pPr algn="ctr"/>
            <a:r>
              <a:rPr lang="en-US" b="1" dirty="0"/>
              <a:t>Read and match the expressions:</a:t>
            </a:r>
            <a:endParaRPr lang="ru-RU" b="1" dirty="0"/>
          </a:p>
        </p:txBody>
      </p:sp>
      <p:sp>
        <p:nvSpPr>
          <p:cNvPr id="3" name="Объект 2"/>
          <p:cNvSpPr>
            <a:spLocks noGrp="1"/>
          </p:cNvSpPr>
          <p:nvPr>
            <p:ph sz="quarter" idx="13"/>
          </p:nvPr>
        </p:nvSpPr>
        <p:spPr>
          <a:xfrm>
            <a:off x="179512" y="1412776"/>
            <a:ext cx="4282760" cy="5256584"/>
          </a:xfrm>
        </p:spPr>
        <p:style>
          <a:lnRef idx="1">
            <a:schemeClr val="accent4"/>
          </a:lnRef>
          <a:fillRef idx="2">
            <a:schemeClr val="accent4"/>
          </a:fillRef>
          <a:effectRef idx="1">
            <a:schemeClr val="accent4"/>
          </a:effectRef>
          <a:fontRef idx="minor">
            <a:schemeClr val="dk1"/>
          </a:fontRef>
        </p:style>
        <p:txBody>
          <a:bodyPr>
            <a:noAutofit/>
          </a:bodyPr>
          <a:lstStyle/>
          <a:p>
            <a:r>
              <a:rPr lang="en-US" dirty="0"/>
              <a:t>To write graffiti on the buildings</a:t>
            </a:r>
            <a:endParaRPr lang="ru-RU" dirty="0"/>
          </a:p>
          <a:p>
            <a:r>
              <a:rPr lang="en-US" dirty="0" smtClean="0"/>
              <a:t>To damage road and street signs</a:t>
            </a:r>
          </a:p>
          <a:p>
            <a:r>
              <a:rPr lang="en-US" dirty="0" smtClean="0"/>
              <a:t>To drop litter</a:t>
            </a:r>
          </a:p>
          <a:p>
            <a:r>
              <a:rPr lang="en-US" dirty="0" smtClean="0"/>
              <a:t>To park cars on the pavements</a:t>
            </a:r>
          </a:p>
          <a:p>
            <a:r>
              <a:rPr lang="en-US" dirty="0" smtClean="0"/>
              <a:t>To broke swings in the playground</a:t>
            </a:r>
          </a:p>
          <a:p>
            <a:r>
              <a:rPr lang="en-US" dirty="0" smtClean="0"/>
              <a:t>To put chewing gum on the benches</a:t>
            </a:r>
          </a:p>
          <a:p>
            <a:r>
              <a:rPr lang="en-US" dirty="0" smtClean="0"/>
              <a:t>To follow parking and traffic rules</a:t>
            </a:r>
          </a:p>
          <a:p>
            <a:endParaRPr lang="ru-RU" dirty="0"/>
          </a:p>
        </p:txBody>
      </p:sp>
      <p:sp>
        <p:nvSpPr>
          <p:cNvPr id="4" name="Объект 3"/>
          <p:cNvSpPr>
            <a:spLocks noGrp="1"/>
          </p:cNvSpPr>
          <p:nvPr>
            <p:ph sz="quarter" idx="14"/>
          </p:nvPr>
        </p:nvSpPr>
        <p:spPr>
          <a:xfrm>
            <a:off x="4644008" y="1412776"/>
            <a:ext cx="4320480" cy="5256584"/>
          </a:xfrm>
        </p:spPr>
        <p:style>
          <a:lnRef idx="1">
            <a:schemeClr val="accent4"/>
          </a:lnRef>
          <a:fillRef idx="2">
            <a:schemeClr val="accent4"/>
          </a:fillRef>
          <a:effectRef idx="1">
            <a:schemeClr val="accent4"/>
          </a:effectRef>
          <a:fontRef idx="minor">
            <a:schemeClr val="dk1"/>
          </a:fontRef>
        </p:style>
        <p:txBody>
          <a:bodyPr>
            <a:normAutofit lnSpcReduction="10000"/>
          </a:bodyPr>
          <a:lstStyle/>
          <a:p>
            <a:r>
              <a:rPr lang="ru-RU" dirty="0" smtClean="0"/>
              <a:t>Ломать качели на игровой площадке</a:t>
            </a:r>
          </a:p>
          <a:p>
            <a:r>
              <a:rPr lang="ru-RU" dirty="0" smtClean="0"/>
              <a:t>Бросать мусор</a:t>
            </a:r>
          </a:p>
          <a:p>
            <a:r>
              <a:rPr lang="ru-RU" dirty="0" smtClean="0"/>
              <a:t>Портить дорожные и уличные знаки</a:t>
            </a:r>
          </a:p>
          <a:p>
            <a:r>
              <a:rPr lang="ru-RU" dirty="0" smtClean="0"/>
              <a:t>Рисовать граффити на зданиях</a:t>
            </a:r>
          </a:p>
          <a:p>
            <a:r>
              <a:rPr lang="ru-RU" dirty="0" smtClean="0"/>
              <a:t>Припарковать машины на тротуарах</a:t>
            </a:r>
          </a:p>
          <a:p>
            <a:r>
              <a:rPr lang="ru-RU" dirty="0" smtClean="0"/>
              <a:t>Следовать правилам поведения в парках и в транспорте</a:t>
            </a:r>
          </a:p>
          <a:p>
            <a:r>
              <a:rPr lang="ru-RU" dirty="0" smtClean="0"/>
              <a:t>Класть жевательную резинку на скамейки </a:t>
            </a:r>
            <a:endParaRPr lang="ru-RU" dirty="0"/>
          </a:p>
        </p:txBody>
      </p:sp>
      <p:cxnSp>
        <p:nvCxnSpPr>
          <p:cNvPr id="10" name="Прямая со стрелкой 9"/>
          <p:cNvCxnSpPr/>
          <p:nvPr/>
        </p:nvCxnSpPr>
        <p:spPr>
          <a:xfrm>
            <a:off x="2123728" y="2060848"/>
            <a:ext cx="2664296" cy="13681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flipV="1">
            <a:off x="2267744" y="2744924"/>
            <a:ext cx="2520280" cy="1080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flipV="1">
            <a:off x="2555776" y="2420888"/>
            <a:ext cx="2232248"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a:off x="2411760" y="4149080"/>
            <a:ext cx="2376264"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V="1">
            <a:off x="2411760" y="1700808"/>
            <a:ext cx="2376264" cy="31683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a:off x="2555776" y="5661248"/>
            <a:ext cx="2232248"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Прямая со стрелкой 21"/>
          <p:cNvCxnSpPr/>
          <p:nvPr/>
        </p:nvCxnSpPr>
        <p:spPr>
          <a:xfrm flipV="1">
            <a:off x="2411760" y="5013176"/>
            <a:ext cx="2376264" cy="1440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4435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1027664"/>
            <a:ext cx="7024626" cy="1465232"/>
          </a:xfrm>
        </p:spPr>
        <p:style>
          <a:lnRef idx="1">
            <a:schemeClr val="accent2"/>
          </a:lnRef>
          <a:fillRef idx="2">
            <a:schemeClr val="accent2"/>
          </a:fillRef>
          <a:effectRef idx="1">
            <a:schemeClr val="accent2"/>
          </a:effectRef>
          <a:fontRef idx="minor">
            <a:schemeClr val="dk1"/>
          </a:fontRef>
        </p:style>
        <p:txBody>
          <a:bodyPr>
            <a:normAutofit/>
          </a:bodyPr>
          <a:lstStyle/>
          <a:p>
            <a:pPr algn="ctr"/>
            <a:r>
              <a:rPr lang="en-US" b="1" dirty="0"/>
              <a:t>Match the adjectives 1-4 to their opposites.</a:t>
            </a:r>
            <a:endParaRPr lang="ru-RU" dirty="0"/>
          </a:p>
        </p:txBody>
      </p:sp>
      <p:sp>
        <p:nvSpPr>
          <p:cNvPr id="3" name="Объект 2"/>
          <p:cNvSpPr>
            <a:spLocks noGrp="1"/>
          </p:cNvSpPr>
          <p:nvPr>
            <p:ph sz="quarter" idx="13"/>
          </p:nvPr>
        </p:nvSpPr>
        <p:spPr>
          <a:xfrm>
            <a:off x="1043608" y="2924944"/>
            <a:ext cx="3456384" cy="2881496"/>
          </a:xfrm>
        </p:spPr>
        <p:style>
          <a:lnRef idx="1">
            <a:schemeClr val="accent2"/>
          </a:lnRef>
          <a:fillRef idx="2">
            <a:schemeClr val="accent2"/>
          </a:fillRef>
          <a:effectRef idx="1">
            <a:schemeClr val="accent2"/>
          </a:effectRef>
          <a:fontRef idx="minor">
            <a:schemeClr val="dk1"/>
          </a:fontRef>
        </p:style>
        <p:txBody>
          <a:bodyPr>
            <a:normAutofit/>
          </a:bodyPr>
          <a:lstStyle/>
          <a:p>
            <a:r>
              <a:rPr lang="en-US" sz="3200" dirty="0" smtClean="0"/>
              <a:t>CLEAN</a:t>
            </a:r>
          </a:p>
          <a:p>
            <a:r>
              <a:rPr lang="en-US" sz="3200" dirty="0" smtClean="0"/>
              <a:t>NEW</a:t>
            </a:r>
          </a:p>
          <a:p>
            <a:r>
              <a:rPr lang="en-US" sz="3200" dirty="0" smtClean="0"/>
              <a:t>SAFE</a:t>
            </a:r>
          </a:p>
          <a:p>
            <a:r>
              <a:rPr lang="en-US" sz="3200" dirty="0" smtClean="0"/>
              <a:t>QUIET</a:t>
            </a:r>
            <a:endParaRPr lang="ru-RU" sz="3200" dirty="0"/>
          </a:p>
        </p:txBody>
      </p:sp>
      <p:sp>
        <p:nvSpPr>
          <p:cNvPr id="4" name="Объект 3"/>
          <p:cNvSpPr>
            <a:spLocks noGrp="1"/>
          </p:cNvSpPr>
          <p:nvPr>
            <p:ph sz="quarter" idx="14"/>
          </p:nvPr>
        </p:nvSpPr>
        <p:spPr>
          <a:xfrm>
            <a:off x="4644008" y="2924945"/>
            <a:ext cx="3421000" cy="2881494"/>
          </a:xfrm>
        </p:spPr>
        <p:style>
          <a:lnRef idx="1">
            <a:schemeClr val="accent2"/>
          </a:lnRef>
          <a:fillRef idx="2">
            <a:schemeClr val="accent2"/>
          </a:fillRef>
          <a:effectRef idx="1">
            <a:schemeClr val="accent2"/>
          </a:effectRef>
          <a:fontRef idx="minor">
            <a:schemeClr val="dk1"/>
          </a:fontRef>
        </p:style>
        <p:txBody>
          <a:bodyPr>
            <a:normAutofit/>
          </a:bodyPr>
          <a:lstStyle/>
          <a:p>
            <a:r>
              <a:rPr lang="en-US" sz="3200" dirty="0" smtClean="0"/>
              <a:t>NOISY</a:t>
            </a:r>
          </a:p>
          <a:p>
            <a:r>
              <a:rPr lang="en-US" sz="3200" dirty="0" smtClean="0"/>
              <a:t>DIRTY</a:t>
            </a:r>
          </a:p>
          <a:p>
            <a:r>
              <a:rPr lang="en-US" sz="3200" dirty="0" smtClean="0"/>
              <a:t>OLD</a:t>
            </a:r>
          </a:p>
          <a:p>
            <a:r>
              <a:rPr lang="en-US" sz="3200" dirty="0" smtClean="0"/>
              <a:t>DANGEROUS</a:t>
            </a:r>
            <a:endParaRPr lang="ru-RU" sz="3200" dirty="0"/>
          </a:p>
        </p:txBody>
      </p:sp>
    </p:spTree>
    <p:extLst>
      <p:ext uri="{BB962C8B-B14F-4D97-AF65-F5344CB8AC3E}">
        <p14:creationId xmlns:p14="http://schemas.microsoft.com/office/powerpoint/2010/main" val="15459734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1027664"/>
            <a:ext cx="7024626" cy="1465232"/>
          </a:xfrm>
        </p:spPr>
        <p:style>
          <a:lnRef idx="1">
            <a:schemeClr val="accent2"/>
          </a:lnRef>
          <a:fillRef idx="2">
            <a:schemeClr val="accent2"/>
          </a:fillRef>
          <a:effectRef idx="1">
            <a:schemeClr val="accent2"/>
          </a:effectRef>
          <a:fontRef idx="minor">
            <a:schemeClr val="dk1"/>
          </a:fontRef>
        </p:style>
        <p:txBody>
          <a:bodyPr>
            <a:normAutofit/>
          </a:bodyPr>
          <a:lstStyle/>
          <a:p>
            <a:pPr algn="ctr"/>
            <a:r>
              <a:rPr lang="en-US" b="1" dirty="0"/>
              <a:t>Match the adjectives 1-4 to their opposites.</a:t>
            </a:r>
            <a:endParaRPr lang="ru-RU" dirty="0"/>
          </a:p>
        </p:txBody>
      </p:sp>
      <p:sp>
        <p:nvSpPr>
          <p:cNvPr id="3" name="Объект 2"/>
          <p:cNvSpPr>
            <a:spLocks noGrp="1"/>
          </p:cNvSpPr>
          <p:nvPr>
            <p:ph sz="quarter" idx="13"/>
          </p:nvPr>
        </p:nvSpPr>
        <p:spPr>
          <a:xfrm>
            <a:off x="1043608" y="2924944"/>
            <a:ext cx="3456384" cy="2881496"/>
          </a:xfrm>
        </p:spPr>
        <p:style>
          <a:lnRef idx="1">
            <a:schemeClr val="accent2"/>
          </a:lnRef>
          <a:fillRef idx="2">
            <a:schemeClr val="accent2"/>
          </a:fillRef>
          <a:effectRef idx="1">
            <a:schemeClr val="accent2"/>
          </a:effectRef>
          <a:fontRef idx="minor">
            <a:schemeClr val="dk1"/>
          </a:fontRef>
        </p:style>
        <p:txBody>
          <a:bodyPr>
            <a:normAutofit/>
          </a:bodyPr>
          <a:lstStyle/>
          <a:p>
            <a:r>
              <a:rPr lang="en-US" sz="3200" dirty="0" smtClean="0"/>
              <a:t>CLEAN</a:t>
            </a:r>
          </a:p>
          <a:p>
            <a:r>
              <a:rPr lang="en-US" sz="3200" dirty="0" smtClean="0"/>
              <a:t>NEW</a:t>
            </a:r>
          </a:p>
          <a:p>
            <a:r>
              <a:rPr lang="en-US" sz="3200" dirty="0" smtClean="0"/>
              <a:t>SAFE</a:t>
            </a:r>
          </a:p>
          <a:p>
            <a:r>
              <a:rPr lang="en-US" sz="3200" dirty="0" smtClean="0"/>
              <a:t>QUIET</a:t>
            </a:r>
            <a:endParaRPr lang="ru-RU" sz="3200" dirty="0"/>
          </a:p>
        </p:txBody>
      </p:sp>
      <p:sp>
        <p:nvSpPr>
          <p:cNvPr id="4" name="Объект 3"/>
          <p:cNvSpPr>
            <a:spLocks noGrp="1"/>
          </p:cNvSpPr>
          <p:nvPr>
            <p:ph sz="quarter" idx="14"/>
          </p:nvPr>
        </p:nvSpPr>
        <p:spPr>
          <a:xfrm>
            <a:off x="4644008" y="2924945"/>
            <a:ext cx="3421000" cy="2881494"/>
          </a:xfrm>
        </p:spPr>
        <p:style>
          <a:lnRef idx="1">
            <a:schemeClr val="accent2"/>
          </a:lnRef>
          <a:fillRef idx="2">
            <a:schemeClr val="accent2"/>
          </a:fillRef>
          <a:effectRef idx="1">
            <a:schemeClr val="accent2"/>
          </a:effectRef>
          <a:fontRef idx="minor">
            <a:schemeClr val="dk1"/>
          </a:fontRef>
        </p:style>
        <p:txBody>
          <a:bodyPr>
            <a:normAutofit/>
          </a:bodyPr>
          <a:lstStyle/>
          <a:p>
            <a:r>
              <a:rPr lang="en-US" sz="3200" dirty="0" smtClean="0"/>
              <a:t>NOISY</a:t>
            </a:r>
          </a:p>
          <a:p>
            <a:r>
              <a:rPr lang="en-US" sz="3200" dirty="0" smtClean="0"/>
              <a:t>DIRTY</a:t>
            </a:r>
          </a:p>
          <a:p>
            <a:r>
              <a:rPr lang="en-US" sz="3200" dirty="0" smtClean="0"/>
              <a:t>OLD</a:t>
            </a:r>
          </a:p>
          <a:p>
            <a:r>
              <a:rPr lang="en-US" sz="3200" dirty="0" smtClean="0"/>
              <a:t>DANGEROUS</a:t>
            </a:r>
            <a:endParaRPr lang="ru-RU" sz="3200" dirty="0"/>
          </a:p>
        </p:txBody>
      </p:sp>
      <p:cxnSp>
        <p:nvCxnSpPr>
          <p:cNvPr id="6" name="Прямая со стрелкой 5"/>
          <p:cNvCxnSpPr/>
          <p:nvPr/>
        </p:nvCxnSpPr>
        <p:spPr>
          <a:xfrm>
            <a:off x="2915816" y="3284984"/>
            <a:ext cx="1872208"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a:off x="2411760" y="3789040"/>
            <a:ext cx="2376264"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p:nvPr/>
        </p:nvCxnSpPr>
        <p:spPr>
          <a:xfrm>
            <a:off x="2483768" y="4437112"/>
            <a:ext cx="2304256"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flipV="1">
            <a:off x="2699792" y="3284984"/>
            <a:ext cx="2088232" cy="1728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4473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836712"/>
            <a:ext cx="7992888" cy="3168352"/>
          </a:xfrm>
        </p:spPr>
        <p:txBody>
          <a:bodyPr>
            <a:normAutofit/>
          </a:bodyPr>
          <a:lstStyle/>
          <a:p>
            <a:pPr algn="ctr"/>
            <a:r>
              <a:rPr lang="en-US" b="1" dirty="0" smtClean="0"/>
              <a:t>Which of these adjectives describe the buildings, parks, benches, playgrounds, bus stops, roads and shops in your </a:t>
            </a:r>
            <a:r>
              <a:rPr lang="en-US" b="1" dirty="0" err="1" smtClean="0"/>
              <a:t>neighbourhood</a:t>
            </a:r>
            <a:r>
              <a:rPr lang="en-US" b="1" dirty="0" smtClean="0"/>
              <a:t>? </a:t>
            </a:r>
            <a:endParaRPr lang="ru-RU" b="1" dirty="0"/>
          </a:p>
        </p:txBody>
      </p:sp>
      <p:sp>
        <p:nvSpPr>
          <p:cNvPr id="3" name="Объект 2"/>
          <p:cNvSpPr>
            <a:spLocks noGrp="1"/>
          </p:cNvSpPr>
          <p:nvPr>
            <p:ph idx="1"/>
          </p:nvPr>
        </p:nvSpPr>
        <p:spPr>
          <a:xfrm>
            <a:off x="611560" y="4437112"/>
            <a:ext cx="7992888" cy="1728192"/>
          </a:xfrm>
        </p:spPr>
        <p:style>
          <a:lnRef idx="1">
            <a:schemeClr val="accent4"/>
          </a:lnRef>
          <a:fillRef idx="2">
            <a:schemeClr val="accent4"/>
          </a:fillRef>
          <a:effectRef idx="1">
            <a:schemeClr val="accent4"/>
          </a:effectRef>
          <a:fontRef idx="minor">
            <a:schemeClr val="dk1"/>
          </a:fontRef>
        </p:style>
        <p:txBody>
          <a:bodyPr>
            <a:noAutofit/>
          </a:bodyPr>
          <a:lstStyle/>
          <a:p>
            <a:pPr marL="68580" indent="0">
              <a:buNone/>
            </a:pPr>
            <a:r>
              <a:rPr lang="en-US" sz="4000" dirty="0" smtClean="0"/>
              <a:t>CLEAN, DIRTY, NEW, OLD, SAFE, DANGEROUS, QUIET, NOISY</a:t>
            </a:r>
            <a:endParaRPr lang="ru-RU" sz="4000" dirty="0"/>
          </a:p>
        </p:txBody>
      </p:sp>
    </p:spTree>
    <p:extLst>
      <p:ext uri="{BB962C8B-B14F-4D97-AF65-F5344CB8AC3E}">
        <p14:creationId xmlns:p14="http://schemas.microsoft.com/office/powerpoint/2010/main" val="414116043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145</TotalTime>
  <Words>881</Words>
  <Application>Microsoft Office PowerPoint</Application>
  <PresentationFormat>Экран (4:3)</PresentationFormat>
  <Paragraphs>111</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Остин</vt:lpstr>
      <vt:lpstr>HOW TO KEEP OUR NEIGHBOURHOOD TIDY?</vt:lpstr>
      <vt:lpstr>What is a neighbourhood?</vt:lpstr>
      <vt:lpstr>READ THE WORDS:</vt:lpstr>
      <vt:lpstr>WHAT’S THIS? IT’S A…</vt:lpstr>
      <vt:lpstr>Read and match the expressions:</vt:lpstr>
      <vt:lpstr>Read and match the expressions:</vt:lpstr>
      <vt:lpstr>Match the adjectives 1-4 to their opposites.</vt:lpstr>
      <vt:lpstr>Match the adjectives 1-4 to their opposites.</vt:lpstr>
      <vt:lpstr>Which of these adjectives describe the buildings, parks, benches, playgrounds, bus stops, roads and shops in your neighbourhood? </vt:lpstr>
      <vt:lpstr>Презентация PowerPoint</vt:lpstr>
      <vt:lpstr>TEST:</vt:lpstr>
      <vt:lpstr>YOUR SCORE</vt:lpstr>
      <vt:lpstr>READ AND DISCUSS:</vt:lpstr>
      <vt:lpstr>Презентация PowerPoint</vt:lpstr>
      <vt:lpstr>Презентация PowerPoint</vt:lpstr>
      <vt:lpstr>ИСТОЧНИК:</vt:lpstr>
      <vt:lpstr>Презентация PowerPoint</vt:lpstr>
      <vt:lpstr>Презентация PowerPoint</vt:lpstr>
    </vt:vector>
  </TitlesOfParts>
  <Company>Krokoz™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Аня</dc:creator>
  <cp:lastModifiedBy>Аня</cp:lastModifiedBy>
  <cp:revision>17</cp:revision>
  <dcterms:created xsi:type="dcterms:W3CDTF">2012-03-22T15:39:27Z</dcterms:created>
  <dcterms:modified xsi:type="dcterms:W3CDTF">2012-04-03T15:51:46Z</dcterms:modified>
</cp:coreProperties>
</file>