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3" r:id="rId18"/>
    <p:sldId id="272" r:id="rId1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60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ru-RU" smtClean="0"/>
              <a:t>Образец заголовка</a:t>
            </a:r>
            <a:endParaRPr kumimoji="0" lang="en-US"/>
          </a:p>
        </p:txBody>
      </p:sp>
      <p:sp>
        <p:nvSpPr>
          <p:cNvPr id="28" name="Дата 27"/>
          <p:cNvSpPr>
            <a:spLocks noGrp="1"/>
          </p:cNvSpPr>
          <p:nvPr>
            <p:ph type="dt" sz="half" idx="10"/>
          </p:nvPr>
        </p:nvSpPr>
        <p:spPr/>
        <p:txBody>
          <a:bodyPr/>
          <a:lstStyle/>
          <a:p>
            <a:fld id="{EE68E63D-8C2C-49C7-A6A4-D8F278F85A21}" type="datetimeFigureOut">
              <a:rPr lang="ru-RU" smtClean="0"/>
              <a:t>20.11.2011</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29" name="Номер слайда 28"/>
          <p:cNvSpPr>
            <a:spLocks noGrp="1"/>
          </p:cNvSpPr>
          <p:nvPr>
            <p:ph type="sldNum" sz="quarter" idx="12"/>
          </p:nvPr>
        </p:nvSpPr>
        <p:spPr/>
        <p:txBody>
          <a:bodyPr/>
          <a:lstStyle/>
          <a:p>
            <a:fld id="{AB069EFF-625C-4AFA-BAF6-BE1238D2B177}" type="slidenum">
              <a:rPr lang="ru-RU" smtClean="0"/>
              <a:t>‹#›</a:t>
            </a:fld>
            <a:endParaRPr lang="ru-RU"/>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EE68E63D-8C2C-49C7-A6A4-D8F278F85A21}" type="datetimeFigureOut">
              <a:rPr lang="ru-RU" smtClean="0"/>
              <a:t>20.11.2011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B069EFF-625C-4AFA-BAF6-BE1238D2B177}"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EE68E63D-8C2C-49C7-A6A4-D8F278F85A21}" type="datetimeFigureOut">
              <a:rPr lang="ru-RU" smtClean="0"/>
              <a:t>20.11.2011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B069EFF-625C-4AFA-BAF6-BE1238D2B177}"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EE68E63D-8C2C-49C7-A6A4-D8F278F85A21}" type="datetimeFigureOut">
              <a:rPr lang="ru-RU" smtClean="0"/>
              <a:t>20.11.2011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B069EFF-625C-4AFA-BAF6-BE1238D2B177}"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EE68E63D-8C2C-49C7-A6A4-D8F278F85A21}" type="datetimeFigureOut">
              <a:rPr lang="ru-RU" smtClean="0"/>
              <a:t>20.11.2011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a:xfrm>
            <a:off x="7924800" y="6416675"/>
            <a:ext cx="762000" cy="365125"/>
          </a:xfrm>
        </p:spPr>
        <p:txBody>
          <a:bodyPr/>
          <a:lstStyle/>
          <a:p>
            <a:fld id="{AB069EFF-625C-4AFA-BAF6-BE1238D2B177}"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EE68E63D-8C2C-49C7-A6A4-D8F278F85A21}" type="datetimeFigureOut">
              <a:rPr lang="ru-RU" smtClean="0"/>
              <a:t>20.11.2011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B069EFF-625C-4AFA-BAF6-BE1238D2B177}"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EE68E63D-8C2C-49C7-A6A4-D8F278F85A21}" type="datetimeFigureOut">
              <a:rPr lang="ru-RU" smtClean="0"/>
              <a:t>20.11.2011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AB069EFF-625C-4AFA-BAF6-BE1238D2B177}"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EE68E63D-8C2C-49C7-A6A4-D8F278F85A21}" type="datetimeFigureOut">
              <a:rPr lang="ru-RU" smtClean="0"/>
              <a:t>20.11.2011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AB069EFF-625C-4AFA-BAF6-BE1238D2B177}"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EE68E63D-8C2C-49C7-A6A4-D8F278F85A21}" type="datetimeFigureOut">
              <a:rPr lang="ru-RU" smtClean="0"/>
              <a:t>20.11.2011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AB069EFF-625C-4AFA-BAF6-BE1238D2B177}"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EE68E63D-8C2C-49C7-A6A4-D8F278F85A21}" type="datetimeFigureOut">
              <a:rPr lang="ru-RU" smtClean="0"/>
              <a:t>20.11.2011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B069EFF-625C-4AFA-BAF6-BE1238D2B177}"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4" name="Текст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EE68E63D-8C2C-49C7-A6A4-D8F278F85A21}" type="datetimeFigureOut">
              <a:rPr lang="ru-RU" smtClean="0"/>
              <a:t>20.11.2011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B069EFF-625C-4AFA-BAF6-BE1238D2B177}"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EE68E63D-8C2C-49C7-A6A4-D8F278F85A21}" type="datetimeFigureOut">
              <a:rPr lang="ru-RU" smtClean="0"/>
              <a:t>20.11.2011</a:t>
            </a:fld>
            <a:endParaRPr lang="ru-RU"/>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ru-RU"/>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AB069EFF-625C-4AFA-BAF6-BE1238D2B177}" type="slidenum">
              <a:rPr lang="ru-RU" smtClean="0"/>
              <a:t>‹#›</a:t>
            </a:fld>
            <a:endParaRPr lang="ru-RU"/>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4.xml"/><Relationship Id="rId4" Type="http://schemas.openxmlformats.org/officeDocument/2006/relationships/image" Target="../media/image21.jpeg"/></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5.xml"/><Relationship Id="rId6" Type="http://schemas.openxmlformats.org/officeDocument/2006/relationships/image" Target="../media/image28.jpeg"/><Relationship Id="rId5" Type="http://schemas.openxmlformats.org/officeDocument/2006/relationships/image" Target="../media/image27.png"/><Relationship Id="rId4" Type="http://schemas.openxmlformats.org/officeDocument/2006/relationships/image" Target="../media/image26.jpeg"/></Relationships>
</file>

<file path=ppt/slides/_rels/slide1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5.xml"/><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95536" y="404664"/>
            <a:ext cx="8229600" cy="2476872"/>
          </a:xfrm>
        </p:spPr>
        <p:txBody>
          <a:bodyPr>
            <a:no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l"/>
            <a:r>
              <a:rPr lang="ru-RU" sz="800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Charlemagne Std" pitchFamily="82" charset="0"/>
              </a:rPr>
              <a:t>    </a:t>
            </a:r>
            <a:r>
              <a:rPr lang="en-US" sz="800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Charlemagne Std" pitchFamily="82" charset="0"/>
              </a:rPr>
              <a:t>Harry </a:t>
            </a:r>
            <a:r>
              <a:rPr lang="ru-RU" sz="800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Charlemagne Std" pitchFamily="82" charset="0"/>
              </a:rPr>
              <a:t>      </a:t>
            </a:r>
            <a:r>
              <a:rPr lang="en-US" sz="800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Charlemagne Std" pitchFamily="82" charset="0"/>
              </a:rPr>
              <a:t>Potter</a:t>
            </a:r>
            <a:endParaRPr lang="ru-RU" sz="800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3" name="Подзаголовок 2"/>
          <p:cNvSpPr>
            <a:spLocks noGrp="1"/>
          </p:cNvSpPr>
          <p:nvPr>
            <p:ph type="subTitle" idx="1"/>
          </p:nvPr>
        </p:nvSpPr>
        <p:spPr>
          <a:xfrm>
            <a:off x="1331640" y="4221088"/>
            <a:ext cx="6400800" cy="1752600"/>
          </a:xfrm>
        </p:spPr>
        <p:txBody>
          <a:bodyPr>
            <a:normAutofit fontScale="62500" lnSpcReduction="20000"/>
          </a:bodyPr>
          <a:lstStyle/>
          <a:p>
            <a:r>
              <a:rPr lang="ru-RU" dirty="0" smtClean="0"/>
              <a:t>Разработана:</a:t>
            </a:r>
          </a:p>
          <a:p>
            <a:r>
              <a:rPr lang="ru-RU" dirty="0" smtClean="0"/>
              <a:t>Давыдовой Анной Викторовной</a:t>
            </a:r>
          </a:p>
          <a:p>
            <a:r>
              <a:rPr lang="ru-RU" dirty="0" smtClean="0"/>
              <a:t>Учителем английского языка</a:t>
            </a:r>
          </a:p>
          <a:p>
            <a:r>
              <a:rPr lang="ru-RU" dirty="0" smtClean="0"/>
              <a:t> М</a:t>
            </a:r>
            <a:r>
              <a:rPr lang="ru-RU" dirty="0" smtClean="0"/>
              <a:t>ОУ </a:t>
            </a:r>
            <a:r>
              <a:rPr lang="ru-RU" dirty="0" err="1" smtClean="0"/>
              <a:t>Тимоновской</a:t>
            </a:r>
            <a:r>
              <a:rPr lang="ru-RU" dirty="0" smtClean="0"/>
              <a:t> </a:t>
            </a:r>
            <a:r>
              <a:rPr lang="ru-RU" dirty="0" smtClean="0"/>
              <a:t>С</a:t>
            </a:r>
            <a:r>
              <a:rPr lang="ru-RU" dirty="0" smtClean="0"/>
              <a:t>ОШ</a:t>
            </a:r>
          </a:p>
          <a:p>
            <a:r>
              <a:rPr lang="ru-RU" dirty="0" smtClean="0"/>
              <a:t>Города Солнечногорска-7</a:t>
            </a:r>
          </a:p>
          <a:p>
            <a:r>
              <a:rPr lang="ru-RU" dirty="0" smtClean="0"/>
              <a:t>Московской области</a:t>
            </a:r>
            <a:endParaRPr lang="ru-RU" dirty="0"/>
          </a:p>
        </p:txBody>
      </p:sp>
      <p:pic>
        <p:nvPicPr>
          <p:cNvPr id="4" name="Рисунок 3" descr="Гарри Поттер.jpg"/>
          <p:cNvPicPr>
            <a:picLocks noChangeAspect="1"/>
          </p:cNvPicPr>
          <p:nvPr/>
        </p:nvPicPr>
        <p:blipFill>
          <a:blip r:embed="rId2" cstate="print"/>
          <a:stretch>
            <a:fillRect/>
          </a:stretch>
        </p:blipFill>
        <p:spPr>
          <a:xfrm>
            <a:off x="6084168" y="188640"/>
            <a:ext cx="2736304" cy="42423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60648"/>
            <a:ext cx="8208912" cy="2304256"/>
          </a:xfrm>
        </p:spPr>
        <p:txBody>
          <a:bodyPr>
            <a:normAutofit fontScale="90000"/>
          </a:bodyPr>
          <a:lstStyle/>
          <a:p>
            <a:r>
              <a:rPr lang="en-US" sz="3600" dirty="0" smtClean="0"/>
              <a:t>In his fourth year, Harry won the </a:t>
            </a:r>
            <a:r>
              <a:rPr lang="en-US" sz="3600" dirty="0" err="1" smtClean="0"/>
              <a:t>Triwizard</a:t>
            </a:r>
            <a:r>
              <a:rPr lang="en-US" sz="3600" dirty="0" smtClean="0"/>
              <a:t> Tournament, although the competition ended in tragedy with the death of Cedric </a:t>
            </a:r>
            <a:r>
              <a:rPr lang="en-US" sz="3600" dirty="0" err="1" smtClean="0"/>
              <a:t>Diggory</a:t>
            </a:r>
            <a:r>
              <a:rPr lang="en-US" sz="3600" dirty="0" smtClean="0"/>
              <a:t> and the return of Lord </a:t>
            </a:r>
            <a:r>
              <a:rPr lang="en-US" sz="3600" dirty="0" err="1" smtClean="0"/>
              <a:t>Voldemort</a:t>
            </a:r>
            <a:r>
              <a:rPr lang="en-US" dirty="0" smtClean="0"/>
              <a:t>. </a:t>
            </a:r>
            <a:endParaRPr lang="ru-RU" dirty="0"/>
          </a:p>
        </p:txBody>
      </p:sp>
      <p:sp>
        <p:nvSpPr>
          <p:cNvPr id="3" name="Текст 2"/>
          <p:cNvSpPr>
            <a:spLocks noGrp="1"/>
          </p:cNvSpPr>
          <p:nvPr>
            <p:ph type="body" idx="1"/>
          </p:nvPr>
        </p:nvSpPr>
        <p:spPr>
          <a:xfrm>
            <a:off x="467544" y="5805264"/>
            <a:ext cx="4040188" cy="750887"/>
          </a:xfrm>
        </p:spPr>
        <p:txBody>
          <a:bodyPr/>
          <a:lstStyle/>
          <a:p>
            <a:pPr algn="ctr"/>
            <a:r>
              <a:rPr lang="en-US" dirty="0" err="1" smtClean="0">
                <a:solidFill>
                  <a:schemeClr val="accent1">
                    <a:lumMod val="40000"/>
                    <a:lumOff val="60000"/>
                  </a:schemeClr>
                </a:solidFill>
              </a:rPr>
              <a:t>Triwizard</a:t>
            </a:r>
            <a:r>
              <a:rPr lang="en-US" dirty="0" smtClean="0">
                <a:solidFill>
                  <a:schemeClr val="accent1">
                    <a:lumMod val="40000"/>
                    <a:lumOff val="60000"/>
                  </a:schemeClr>
                </a:solidFill>
              </a:rPr>
              <a:t> </a:t>
            </a:r>
            <a:r>
              <a:rPr lang="ru-RU" dirty="0" smtClean="0">
                <a:solidFill>
                  <a:schemeClr val="accent1">
                    <a:lumMod val="40000"/>
                    <a:lumOff val="60000"/>
                  </a:schemeClr>
                </a:solidFill>
              </a:rPr>
              <a:t> </a:t>
            </a:r>
            <a:r>
              <a:rPr lang="en-US" dirty="0" smtClean="0">
                <a:solidFill>
                  <a:schemeClr val="accent1">
                    <a:lumMod val="40000"/>
                    <a:lumOff val="60000"/>
                  </a:schemeClr>
                </a:solidFill>
              </a:rPr>
              <a:t>CUP</a:t>
            </a:r>
            <a:endParaRPr lang="ru-RU" dirty="0">
              <a:solidFill>
                <a:schemeClr val="accent1">
                  <a:lumMod val="40000"/>
                  <a:lumOff val="60000"/>
                </a:schemeClr>
              </a:solidFill>
            </a:endParaRPr>
          </a:p>
        </p:txBody>
      </p:sp>
      <p:sp>
        <p:nvSpPr>
          <p:cNvPr id="4" name="Текст 3"/>
          <p:cNvSpPr>
            <a:spLocks noGrp="1"/>
          </p:cNvSpPr>
          <p:nvPr>
            <p:ph type="body" sz="half" idx="3"/>
          </p:nvPr>
        </p:nvSpPr>
        <p:spPr>
          <a:xfrm>
            <a:off x="4644008" y="5805264"/>
            <a:ext cx="4041775" cy="750887"/>
          </a:xfrm>
        </p:spPr>
        <p:txBody>
          <a:bodyPr/>
          <a:lstStyle/>
          <a:p>
            <a:pPr algn="ctr"/>
            <a:r>
              <a:rPr lang="en-US" dirty="0" smtClean="0">
                <a:solidFill>
                  <a:schemeClr val="accent1">
                    <a:lumMod val="40000"/>
                    <a:lumOff val="60000"/>
                  </a:schemeClr>
                </a:solidFill>
              </a:rPr>
              <a:t>Cedric Death</a:t>
            </a:r>
            <a:endParaRPr lang="ru-RU" dirty="0">
              <a:solidFill>
                <a:schemeClr val="accent1">
                  <a:lumMod val="40000"/>
                  <a:lumOff val="60000"/>
                </a:schemeClr>
              </a:solidFill>
            </a:endParaRPr>
          </a:p>
        </p:txBody>
      </p:sp>
      <p:pic>
        <p:nvPicPr>
          <p:cNvPr id="7" name="Содержимое 6" descr="250px-Triwizard_cup.jpg"/>
          <p:cNvPicPr>
            <a:picLocks noGrp="1" noChangeAspect="1"/>
          </p:cNvPicPr>
          <p:nvPr>
            <p:ph sz="quarter" idx="2"/>
          </p:nvPr>
        </p:nvPicPr>
        <p:blipFill>
          <a:blip r:embed="rId2" cstate="print"/>
          <a:stretch>
            <a:fillRect/>
          </a:stretch>
        </p:blipFill>
        <p:spPr>
          <a:xfrm>
            <a:off x="539552" y="2852936"/>
            <a:ext cx="3746081" cy="25922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Содержимое 8" descr="180px-Cedricdead.jpg"/>
          <p:cNvPicPr>
            <a:picLocks noGrp="1" noChangeAspect="1"/>
          </p:cNvPicPr>
          <p:nvPr>
            <p:ph sz="quarter" idx="4"/>
          </p:nvPr>
        </p:nvPicPr>
        <p:blipFill>
          <a:blip r:embed="rId3" cstate="print"/>
          <a:stretch>
            <a:fillRect/>
          </a:stretch>
        </p:blipFill>
        <p:spPr>
          <a:xfrm>
            <a:off x="4860032" y="2852936"/>
            <a:ext cx="3996444" cy="266429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67544" y="188640"/>
            <a:ext cx="4028256" cy="5937523"/>
          </a:xfrm>
        </p:spPr>
        <p:txBody>
          <a:bodyPr/>
          <a:lstStyle/>
          <a:p>
            <a:r>
              <a:rPr lang="en-US" sz="2800" dirty="0" smtClean="0">
                <a:solidFill>
                  <a:schemeClr val="accent1">
                    <a:lumMod val="40000"/>
                    <a:lumOff val="60000"/>
                  </a:schemeClr>
                </a:solidFill>
                <a:latin typeface="Comic Sans MS" pitchFamily="66" charset="0"/>
              </a:rPr>
              <a:t>The next school year, Harry reluctantly founded Dumbledore’s Army and fought in the Battle of the Department of Mysteries, during which he lost his godfather, Sirius Black, who was a father figure to him. </a:t>
            </a:r>
            <a:endParaRPr lang="ru-RU" sz="2800" dirty="0" smtClean="0">
              <a:solidFill>
                <a:schemeClr val="accent1">
                  <a:lumMod val="40000"/>
                  <a:lumOff val="60000"/>
                </a:schemeClr>
              </a:solidFill>
              <a:latin typeface="Comic Sans MS" pitchFamily="66" charset="0"/>
            </a:endParaRPr>
          </a:p>
          <a:p>
            <a:endParaRPr lang="ru-RU" dirty="0"/>
          </a:p>
        </p:txBody>
      </p:sp>
      <p:pic>
        <p:nvPicPr>
          <p:cNvPr id="5" name="Содержимое 4" descr="250px-Dumbledore's_Army.jpg"/>
          <p:cNvPicPr>
            <a:picLocks noGrp="1" noChangeAspect="1"/>
          </p:cNvPicPr>
          <p:nvPr>
            <p:ph sz="half" idx="2"/>
          </p:nvPr>
        </p:nvPicPr>
        <p:blipFill>
          <a:blip r:embed="rId2" cstate="print"/>
          <a:stretch>
            <a:fillRect/>
          </a:stretch>
        </p:blipFill>
        <p:spPr>
          <a:xfrm>
            <a:off x="5076056" y="332656"/>
            <a:ext cx="2928036" cy="194421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Рисунок 5" descr="сраажение.jpg"/>
          <p:cNvPicPr>
            <a:picLocks noChangeAspect="1"/>
          </p:cNvPicPr>
          <p:nvPr/>
        </p:nvPicPr>
        <p:blipFill>
          <a:blip r:embed="rId3" cstate="print"/>
          <a:stretch>
            <a:fillRect/>
          </a:stretch>
        </p:blipFill>
        <p:spPr>
          <a:xfrm>
            <a:off x="5868144" y="2060848"/>
            <a:ext cx="3073524" cy="184923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Рисунок 6" descr="sirious_black.jpg"/>
          <p:cNvPicPr>
            <a:picLocks noChangeAspect="1"/>
          </p:cNvPicPr>
          <p:nvPr/>
        </p:nvPicPr>
        <p:blipFill>
          <a:blip r:embed="rId4" cstate="print"/>
          <a:stretch>
            <a:fillRect/>
          </a:stretch>
        </p:blipFill>
        <p:spPr>
          <a:xfrm>
            <a:off x="5076056" y="3789040"/>
            <a:ext cx="2880320" cy="230425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73050"/>
            <a:ext cx="8219256" cy="2363862"/>
          </a:xfrm>
        </p:spPr>
        <p:txBody>
          <a:bodyPr>
            <a:noAutofit/>
          </a:bodyPr>
          <a:lstStyle/>
          <a:p>
            <a:r>
              <a:rPr lang="en-US" sz="2800" dirty="0" smtClean="0">
                <a:latin typeface="Comic Sans MS" pitchFamily="66" charset="0"/>
              </a:rPr>
              <a:t>Harry played a significant role in many other battles of the Second </a:t>
            </a:r>
            <a:r>
              <a:rPr lang="en-US" sz="2800" dirty="0" err="1" smtClean="0">
                <a:latin typeface="Comic Sans MS" pitchFamily="66" charset="0"/>
              </a:rPr>
              <a:t>Wizarding</a:t>
            </a:r>
            <a:r>
              <a:rPr lang="en-US" sz="2800" dirty="0" smtClean="0">
                <a:latin typeface="Comic Sans MS" pitchFamily="66" charset="0"/>
              </a:rPr>
              <a:t> War and hunted down and destroyed </a:t>
            </a:r>
            <a:r>
              <a:rPr lang="en-US" sz="2800" dirty="0" err="1" smtClean="0">
                <a:latin typeface="Comic Sans MS" pitchFamily="66" charset="0"/>
              </a:rPr>
              <a:t>Voldemort’s</a:t>
            </a:r>
            <a:r>
              <a:rPr lang="en-US" sz="2800" dirty="0" smtClean="0">
                <a:latin typeface="Comic Sans MS" pitchFamily="66" charset="0"/>
              </a:rPr>
              <a:t> </a:t>
            </a:r>
            <a:r>
              <a:rPr lang="en-US" sz="2800" dirty="0" err="1" smtClean="0">
                <a:latin typeface="Comic Sans MS" pitchFamily="66" charset="0"/>
              </a:rPr>
              <a:t>Hoocruxes</a:t>
            </a:r>
            <a:r>
              <a:rPr lang="en-US" sz="2800" dirty="0" smtClean="0">
                <a:latin typeface="Comic Sans MS" pitchFamily="66" charset="0"/>
              </a:rPr>
              <a:t> with Hermione Granger and Ron </a:t>
            </a:r>
            <a:r>
              <a:rPr lang="en-US" sz="2800" dirty="0" err="1" smtClean="0">
                <a:latin typeface="Comic Sans MS" pitchFamily="66" charset="0"/>
              </a:rPr>
              <a:t>Weasley</a:t>
            </a:r>
            <a:r>
              <a:rPr lang="en-US" sz="2800" dirty="0" smtClean="0">
                <a:latin typeface="Comic Sans MS" pitchFamily="66" charset="0"/>
              </a:rPr>
              <a:t>. </a:t>
            </a:r>
            <a:endParaRPr lang="ru-RU" sz="2800" dirty="0">
              <a:latin typeface="Comic Sans MS" pitchFamily="66" charset="0"/>
            </a:endParaRPr>
          </a:p>
        </p:txBody>
      </p:sp>
      <p:sp>
        <p:nvSpPr>
          <p:cNvPr id="3" name="Текст 2"/>
          <p:cNvSpPr>
            <a:spLocks noGrp="1"/>
          </p:cNvSpPr>
          <p:nvPr>
            <p:ph type="body" idx="1"/>
          </p:nvPr>
        </p:nvSpPr>
        <p:spPr>
          <a:xfrm>
            <a:off x="467544" y="5301208"/>
            <a:ext cx="4040188" cy="750887"/>
          </a:xfrm>
        </p:spPr>
        <p:txBody>
          <a:bodyPr/>
          <a:lstStyle/>
          <a:p>
            <a:r>
              <a:rPr lang="en-US" dirty="0" smtClean="0">
                <a:solidFill>
                  <a:schemeClr val="accent1">
                    <a:lumMod val="40000"/>
                    <a:lumOff val="60000"/>
                  </a:schemeClr>
                </a:solidFill>
              </a:rPr>
              <a:t>Second Wizard War</a:t>
            </a:r>
            <a:endParaRPr lang="ru-RU" dirty="0">
              <a:solidFill>
                <a:schemeClr val="accent1">
                  <a:lumMod val="40000"/>
                  <a:lumOff val="60000"/>
                </a:schemeClr>
              </a:solidFill>
            </a:endParaRPr>
          </a:p>
        </p:txBody>
      </p:sp>
      <p:sp>
        <p:nvSpPr>
          <p:cNvPr id="4" name="Текст 3"/>
          <p:cNvSpPr>
            <a:spLocks noGrp="1"/>
          </p:cNvSpPr>
          <p:nvPr>
            <p:ph type="body" sz="half" idx="3"/>
          </p:nvPr>
        </p:nvSpPr>
        <p:spPr>
          <a:xfrm>
            <a:off x="4644008" y="5301208"/>
            <a:ext cx="4041775" cy="750887"/>
          </a:xfrm>
        </p:spPr>
        <p:txBody>
          <a:bodyPr/>
          <a:lstStyle/>
          <a:p>
            <a:pPr algn="ctr"/>
            <a:r>
              <a:rPr lang="en-US" dirty="0" err="1" smtClean="0">
                <a:solidFill>
                  <a:schemeClr val="accent1">
                    <a:lumMod val="40000"/>
                    <a:lumOff val="60000"/>
                  </a:schemeClr>
                </a:solidFill>
              </a:rPr>
              <a:t>Hoocruxes</a:t>
            </a:r>
            <a:endParaRPr lang="ru-RU" dirty="0">
              <a:solidFill>
                <a:schemeClr val="accent1">
                  <a:lumMod val="40000"/>
                  <a:lumOff val="60000"/>
                </a:schemeClr>
              </a:solidFill>
            </a:endParaRPr>
          </a:p>
        </p:txBody>
      </p:sp>
      <p:pic>
        <p:nvPicPr>
          <p:cNvPr id="7" name="Содержимое 6" descr="вторая война.jpg"/>
          <p:cNvPicPr>
            <a:picLocks noGrp="1" noChangeAspect="1"/>
          </p:cNvPicPr>
          <p:nvPr>
            <p:ph sz="quarter" idx="2"/>
          </p:nvPr>
        </p:nvPicPr>
        <p:blipFill>
          <a:blip r:embed="rId2" cstate="print"/>
          <a:stretch>
            <a:fillRect/>
          </a:stretch>
        </p:blipFill>
        <p:spPr>
          <a:xfrm>
            <a:off x="899592" y="2636912"/>
            <a:ext cx="3111115" cy="25209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Содержимое 7" descr="250px-The_Horcrux.jpg"/>
          <p:cNvPicPr>
            <a:picLocks noGrp="1" noChangeAspect="1"/>
          </p:cNvPicPr>
          <p:nvPr>
            <p:ph sz="quarter" idx="4"/>
          </p:nvPr>
        </p:nvPicPr>
        <p:blipFill>
          <a:blip r:embed="rId3" cstate="print"/>
          <a:stretch>
            <a:fillRect/>
          </a:stretch>
        </p:blipFill>
        <p:spPr>
          <a:xfrm>
            <a:off x="5508104" y="2708920"/>
            <a:ext cx="2381250" cy="23812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Содержимое 8" descr="Harry-Potter-And-The-Deathly-Hallows másolata.jpg"/>
          <p:cNvPicPr>
            <a:picLocks noGrp="1" noChangeAspect="1"/>
          </p:cNvPicPr>
          <p:nvPr>
            <p:ph sz="quarter" idx="2"/>
          </p:nvPr>
        </p:nvPicPr>
        <p:blipFill>
          <a:blip r:embed="rId2" cstate="print"/>
          <a:stretch>
            <a:fillRect/>
          </a:stretch>
        </p:blipFill>
        <p:spPr>
          <a:xfrm>
            <a:off x="467544" y="332656"/>
            <a:ext cx="4029075" cy="251817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8" name="Текст 3"/>
          <p:cNvSpPr>
            <a:spLocks noGrp="1"/>
          </p:cNvSpPr>
          <p:nvPr>
            <p:ph sz="quarter" idx="4"/>
          </p:nvPr>
        </p:nvSpPr>
        <p:spPr>
          <a:xfrm>
            <a:off x="4643438" y="188913"/>
            <a:ext cx="4043362" cy="5937250"/>
          </a:xfrm>
        </p:spPr>
        <p:txBody>
          <a:bodyPr>
            <a:normAutofit/>
          </a:bodyPr>
          <a:lstStyle/>
          <a:p>
            <a:r>
              <a:rPr lang="en-US" sz="2800" dirty="0" smtClean="0">
                <a:solidFill>
                  <a:schemeClr val="accent1">
                    <a:lumMod val="40000"/>
                    <a:lumOff val="60000"/>
                  </a:schemeClr>
                </a:solidFill>
                <a:latin typeface="Comic Sans MS" pitchFamily="66" charset="0"/>
              </a:rPr>
              <a:t>. During the Battle of Hogwarts, he personally witnessed the deaths of Severus </a:t>
            </a:r>
            <a:r>
              <a:rPr lang="en-US" sz="2800" dirty="0" err="1" smtClean="0">
                <a:solidFill>
                  <a:schemeClr val="accent1">
                    <a:lumMod val="40000"/>
                    <a:lumOff val="60000"/>
                  </a:schemeClr>
                </a:solidFill>
                <a:latin typeface="Comic Sans MS" pitchFamily="66" charset="0"/>
              </a:rPr>
              <a:t>Snape</a:t>
            </a:r>
            <a:r>
              <a:rPr lang="en-US" sz="2800" dirty="0" smtClean="0">
                <a:solidFill>
                  <a:schemeClr val="accent1">
                    <a:lumMod val="40000"/>
                    <a:lumOff val="60000"/>
                  </a:schemeClr>
                </a:solidFill>
                <a:latin typeface="Comic Sans MS" pitchFamily="66" charset="0"/>
              </a:rPr>
              <a:t> and Fred </a:t>
            </a:r>
            <a:r>
              <a:rPr lang="en-US" sz="2800" dirty="0" err="1" smtClean="0">
                <a:solidFill>
                  <a:schemeClr val="accent1">
                    <a:lumMod val="40000"/>
                    <a:lumOff val="60000"/>
                  </a:schemeClr>
                </a:solidFill>
                <a:latin typeface="Comic Sans MS" pitchFamily="66" charset="0"/>
              </a:rPr>
              <a:t>Weasley</a:t>
            </a:r>
            <a:r>
              <a:rPr lang="en-US" sz="2800" dirty="0" smtClean="0">
                <a:solidFill>
                  <a:schemeClr val="accent1">
                    <a:lumMod val="40000"/>
                    <a:lumOff val="60000"/>
                  </a:schemeClr>
                </a:solidFill>
                <a:latin typeface="Comic Sans MS" pitchFamily="66" charset="0"/>
              </a:rPr>
              <a:t>, and learned that </a:t>
            </a:r>
            <a:r>
              <a:rPr lang="en-US" sz="2800" dirty="0" err="1" smtClean="0">
                <a:solidFill>
                  <a:schemeClr val="accent1">
                    <a:lumMod val="40000"/>
                    <a:lumOff val="60000"/>
                  </a:schemeClr>
                </a:solidFill>
                <a:latin typeface="Comic Sans MS" pitchFamily="66" charset="0"/>
              </a:rPr>
              <a:t>Remus</a:t>
            </a:r>
            <a:r>
              <a:rPr lang="en-US" sz="2800" dirty="0" smtClean="0">
                <a:solidFill>
                  <a:schemeClr val="accent1">
                    <a:lumMod val="40000"/>
                    <a:lumOff val="60000"/>
                  </a:schemeClr>
                </a:solidFill>
                <a:latin typeface="Comic Sans MS" pitchFamily="66" charset="0"/>
              </a:rPr>
              <a:t> </a:t>
            </a:r>
            <a:r>
              <a:rPr lang="en-US" sz="2800" dirty="0" err="1" smtClean="0">
                <a:solidFill>
                  <a:schemeClr val="accent1">
                    <a:lumMod val="40000"/>
                    <a:lumOff val="60000"/>
                  </a:schemeClr>
                </a:solidFill>
                <a:latin typeface="Comic Sans MS" pitchFamily="66" charset="0"/>
              </a:rPr>
              <a:t>Lupin</a:t>
            </a:r>
            <a:r>
              <a:rPr lang="en-US" sz="2800" dirty="0" smtClean="0">
                <a:solidFill>
                  <a:schemeClr val="accent1">
                    <a:lumMod val="40000"/>
                    <a:lumOff val="60000"/>
                  </a:schemeClr>
                </a:solidFill>
                <a:latin typeface="Comic Sans MS" pitchFamily="66" charset="0"/>
              </a:rPr>
              <a:t>, </a:t>
            </a:r>
            <a:r>
              <a:rPr lang="en-US" sz="2800" dirty="0" err="1" smtClean="0">
                <a:solidFill>
                  <a:schemeClr val="accent1">
                    <a:lumMod val="40000"/>
                    <a:lumOff val="60000"/>
                  </a:schemeClr>
                </a:solidFill>
                <a:latin typeface="Comic Sans MS" pitchFamily="66" charset="0"/>
              </a:rPr>
              <a:t>Nymphadora</a:t>
            </a:r>
            <a:r>
              <a:rPr lang="en-US" sz="2800" dirty="0" smtClean="0">
                <a:solidFill>
                  <a:schemeClr val="accent1">
                    <a:lumMod val="40000"/>
                    <a:lumOff val="60000"/>
                  </a:schemeClr>
                </a:solidFill>
                <a:latin typeface="Comic Sans MS" pitchFamily="66" charset="0"/>
              </a:rPr>
              <a:t> </a:t>
            </a:r>
            <a:r>
              <a:rPr lang="en-US" sz="2800" dirty="0" err="1" smtClean="0">
                <a:solidFill>
                  <a:schemeClr val="accent1">
                    <a:lumMod val="40000"/>
                    <a:lumOff val="60000"/>
                  </a:schemeClr>
                </a:solidFill>
                <a:latin typeface="Comic Sans MS" pitchFamily="66" charset="0"/>
              </a:rPr>
              <a:t>Tonks</a:t>
            </a:r>
            <a:r>
              <a:rPr lang="en-US" sz="2800" dirty="0" smtClean="0">
                <a:solidFill>
                  <a:schemeClr val="accent1">
                    <a:lumMod val="40000"/>
                    <a:lumOff val="60000"/>
                  </a:schemeClr>
                </a:solidFill>
                <a:latin typeface="Comic Sans MS" pitchFamily="66" charset="0"/>
              </a:rPr>
              <a:t>, Colin </a:t>
            </a:r>
            <a:r>
              <a:rPr lang="en-US" sz="2800" dirty="0" err="1" smtClean="0">
                <a:solidFill>
                  <a:schemeClr val="accent1">
                    <a:lumMod val="40000"/>
                    <a:lumOff val="60000"/>
                  </a:schemeClr>
                </a:solidFill>
                <a:latin typeface="Comic Sans MS" pitchFamily="66" charset="0"/>
              </a:rPr>
              <a:t>Creevey</a:t>
            </a:r>
            <a:r>
              <a:rPr lang="en-US" sz="2800" dirty="0" smtClean="0">
                <a:solidFill>
                  <a:schemeClr val="accent1">
                    <a:lumMod val="40000"/>
                    <a:lumOff val="60000"/>
                  </a:schemeClr>
                </a:solidFill>
                <a:latin typeface="Comic Sans MS" pitchFamily="66" charset="0"/>
              </a:rPr>
              <a:t>, and many others had fallen as well. </a:t>
            </a:r>
            <a:endParaRPr lang="ru-RU" sz="2800" dirty="0">
              <a:solidFill>
                <a:schemeClr val="accent1">
                  <a:lumMod val="40000"/>
                  <a:lumOff val="60000"/>
                </a:schemeClr>
              </a:solidFill>
              <a:latin typeface="Comic Sans MS" pitchFamily="66" charset="0"/>
            </a:endParaRPr>
          </a:p>
        </p:txBody>
      </p:sp>
      <p:pic>
        <p:nvPicPr>
          <p:cNvPr id="10" name="Рисунок 9" descr="180px-Dhsnape.jpg"/>
          <p:cNvPicPr>
            <a:picLocks noChangeAspect="1"/>
          </p:cNvPicPr>
          <p:nvPr/>
        </p:nvPicPr>
        <p:blipFill>
          <a:blip r:embed="rId3" cstate="print"/>
          <a:stretch>
            <a:fillRect/>
          </a:stretch>
        </p:blipFill>
        <p:spPr>
          <a:xfrm>
            <a:off x="1835696" y="2276872"/>
            <a:ext cx="3297208" cy="20882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1" name="Рисунок 10" descr="fred.jpg"/>
          <p:cNvPicPr>
            <a:picLocks noChangeAspect="1"/>
          </p:cNvPicPr>
          <p:nvPr/>
        </p:nvPicPr>
        <p:blipFill>
          <a:blip r:embed="rId4" cstate="print"/>
          <a:stretch>
            <a:fillRect/>
          </a:stretch>
        </p:blipFill>
        <p:spPr>
          <a:xfrm>
            <a:off x="1043608" y="3645024"/>
            <a:ext cx="2771755" cy="21602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3" name="Рисунок 12" descr="Nymphadora Tonks.PNG"/>
          <p:cNvPicPr>
            <a:picLocks noChangeAspect="1"/>
          </p:cNvPicPr>
          <p:nvPr/>
        </p:nvPicPr>
        <p:blipFill>
          <a:blip r:embed="rId5" cstate="print"/>
          <a:stretch>
            <a:fillRect/>
          </a:stretch>
        </p:blipFill>
        <p:spPr>
          <a:xfrm>
            <a:off x="251520" y="4293096"/>
            <a:ext cx="1785285" cy="2378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4" name="Рисунок 13" descr="Remus Lupin.jpg"/>
          <p:cNvPicPr>
            <a:picLocks noChangeAspect="1"/>
          </p:cNvPicPr>
          <p:nvPr/>
        </p:nvPicPr>
        <p:blipFill>
          <a:blip r:embed="rId6" cstate="print"/>
          <a:stretch>
            <a:fillRect/>
          </a:stretch>
        </p:blipFill>
        <p:spPr>
          <a:xfrm>
            <a:off x="3491880" y="4365104"/>
            <a:ext cx="1622673" cy="23431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73050"/>
            <a:ext cx="8291264" cy="3587998"/>
          </a:xfrm>
        </p:spPr>
        <p:txBody>
          <a:bodyPr>
            <a:normAutofit fontScale="90000"/>
          </a:bodyPr>
          <a:lstStyle/>
          <a:p>
            <a:r>
              <a:rPr lang="en-US" dirty="0" smtClean="0"/>
              <a:t>. </a:t>
            </a:r>
            <a:r>
              <a:rPr lang="en-US" sz="2700" dirty="0" smtClean="0"/>
              <a:t>He encountered </a:t>
            </a:r>
            <a:r>
              <a:rPr lang="en-US" sz="2700" dirty="0" err="1" smtClean="0"/>
              <a:t>Voldemort</a:t>
            </a:r>
            <a:r>
              <a:rPr lang="en-US" sz="2700" dirty="0" smtClean="0"/>
              <a:t> and sacrificed himself, knowing that that was the only way to destroy the piece of </a:t>
            </a:r>
            <a:r>
              <a:rPr lang="en-US" sz="2700" dirty="0" err="1" smtClean="0"/>
              <a:t>Voldemort’s</a:t>
            </a:r>
            <a:r>
              <a:rPr lang="en-US" sz="2700" dirty="0" smtClean="0"/>
              <a:t> soul that was inside him. In </a:t>
            </a:r>
            <a:r>
              <a:rPr lang="en-US" sz="2700" dirty="0" err="1" smtClean="0"/>
              <a:t>Harry’s</a:t>
            </a:r>
            <a:r>
              <a:rPr lang="en-US" sz="2700" dirty="0" smtClean="0"/>
              <a:t> near-death experience after </a:t>
            </a:r>
            <a:r>
              <a:rPr lang="en-US" sz="2700" dirty="0" err="1" smtClean="0"/>
              <a:t>Voldemort</a:t>
            </a:r>
            <a:r>
              <a:rPr lang="en-US" sz="2700" dirty="0" smtClean="0"/>
              <a:t> cursed him in the forest clearing, </a:t>
            </a:r>
            <a:r>
              <a:rPr lang="en-US" sz="2700" dirty="0" err="1" smtClean="0"/>
              <a:t>Albus</a:t>
            </a:r>
            <a:r>
              <a:rPr lang="en-US" sz="2700" dirty="0" smtClean="0"/>
              <a:t> Dumbledore gave Harry advice and background information on </a:t>
            </a:r>
            <a:r>
              <a:rPr lang="en-US" sz="2700" dirty="0" err="1" smtClean="0"/>
              <a:t>Voldemort</a:t>
            </a:r>
            <a:r>
              <a:rPr lang="en-US" sz="2700" dirty="0" smtClean="0"/>
              <a:t>. Harry chose to live, and after he awoke, he dueled </a:t>
            </a:r>
            <a:r>
              <a:rPr lang="en-US" sz="2700" dirty="0" err="1" smtClean="0"/>
              <a:t>Voldemort</a:t>
            </a:r>
            <a:r>
              <a:rPr lang="en-US" sz="2700" dirty="0" smtClean="0"/>
              <a:t> one last time, and defeated him.</a:t>
            </a:r>
            <a:r>
              <a:rPr lang="ru-RU" dirty="0" smtClean="0"/>
              <a:t/>
            </a:r>
            <a:br>
              <a:rPr lang="ru-RU" dirty="0" smtClean="0"/>
            </a:br>
            <a:endParaRPr lang="ru-RU" dirty="0"/>
          </a:p>
        </p:txBody>
      </p:sp>
      <p:pic>
        <p:nvPicPr>
          <p:cNvPr id="7" name="Содержимое 6" descr="профессор.jpg"/>
          <p:cNvPicPr>
            <a:picLocks noGrp="1" noChangeAspect="1"/>
          </p:cNvPicPr>
          <p:nvPr>
            <p:ph sz="quarter" idx="2"/>
          </p:nvPr>
        </p:nvPicPr>
        <p:blipFill>
          <a:blip r:embed="rId2" cstate="print"/>
          <a:stretch>
            <a:fillRect/>
          </a:stretch>
        </p:blipFill>
        <p:spPr>
          <a:xfrm>
            <a:off x="854667" y="3789040"/>
            <a:ext cx="3507877" cy="233712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Содержимое 7" descr="duelling.jpg"/>
          <p:cNvPicPr>
            <a:picLocks noGrp="1" noChangeAspect="1"/>
          </p:cNvPicPr>
          <p:nvPr>
            <p:ph sz="quarter" idx="4"/>
          </p:nvPr>
        </p:nvPicPr>
        <p:blipFill>
          <a:blip r:embed="rId3" cstate="print"/>
          <a:stretch>
            <a:fillRect/>
          </a:stretch>
        </p:blipFill>
        <p:spPr>
          <a:xfrm>
            <a:off x="5076056" y="3789040"/>
            <a:ext cx="3513236" cy="234215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Содержимое 7" descr="свадьба.jpg"/>
          <p:cNvPicPr>
            <a:picLocks noGrp="1" noChangeAspect="1"/>
          </p:cNvPicPr>
          <p:nvPr>
            <p:ph sz="quarter" idx="4"/>
          </p:nvPr>
        </p:nvPicPr>
        <p:blipFill>
          <a:blip r:embed="rId2" cstate="print"/>
          <a:stretch>
            <a:fillRect/>
          </a:stretch>
        </p:blipFill>
        <p:spPr>
          <a:xfrm>
            <a:off x="755576" y="3645024"/>
            <a:ext cx="3886795" cy="259119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Содержимое 4"/>
          <p:cNvSpPr>
            <a:spLocks noGrp="1"/>
          </p:cNvSpPr>
          <p:nvPr>
            <p:ph type="title"/>
          </p:nvPr>
        </p:nvSpPr>
        <p:spPr>
          <a:xfrm>
            <a:off x="539750" y="273050"/>
            <a:ext cx="8147050" cy="3660775"/>
          </a:xfrm>
        </p:spPr>
        <p:txBody>
          <a:bodyPr>
            <a:normAutofit/>
          </a:bodyPr>
          <a:lstStyle/>
          <a:p>
            <a:r>
              <a:rPr lang="en-US" sz="3100" dirty="0" smtClean="0"/>
              <a:t>After the war, Harry became an </a:t>
            </a:r>
            <a:r>
              <a:rPr lang="en-US" sz="3100" dirty="0" err="1" smtClean="0"/>
              <a:t>Auror</a:t>
            </a:r>
            <a:r>
              <a:rPr lang="en-US" sz="3100" dirty="0" smtClean="0"/>
              <a:t> and married his best friend Ron’s younger sister, Ginny </a:t>
            </a:r>
            <a:r>
              <a:rPr lang="en-US" sz="3100" dirty="0" err="1" smtClean="0"/>
              <a:t>Weasley</a:t>
            </a:r>
            <a:r>
              <a:rPr lang="en-US" sz="3100" dirty="0" smtClean="0"/>
              <a:t>, with whom he had three children: James Sirius, </a:t>
            </a:r>
            <a:r>
              <a:rPr lang="en-US" sz="3100" dirty="0" err="1" smtClean="0"/>
              <a:t>Albus</a:t>
            </a:r>
            <a:r>
              <a:rPr lang="en-US" sz="3100" dirty="0" smtClean="0"/>
              <a:t> Severus, and Lily Luna. </a:t>
            </a:r>
            <a:endParaRPr lang="ru-RU" dirty="0"/>
          </a:p>
        </p:txBody>
      </p:sp>
      <p:pic>
        <p:nvPicPr>
          <p:cNvPr id="9" name="Рисунок 8" descr="семья.jpg"/>
          <p:cNvPicPr>
            <a:picLocks noChangeAspect="1"/>
          </p:cNvPicPr>
          <p:nvPr/>
        </p:nvPicPr>
        <p:blipFill>
          <a:blip r:embed="rId3" cstate="print"/>
          <a:stretch>
            <a:fillRect/>
          </a:stretch>
        </p:blipFill>
        <p:spPr>
          <a:xfrm>
            <a:off x="4788024" y="3639890"/>
            <a:ext cx="3456384" cy="25922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74638"/>
            <a:ext cx="8291264" cy="3802434"/>
          </a:xfrm>
        </p:spPr>
        <p:txBody>
          <a:bodyPr>
            <a:normAutofit fontScale="90000"/>
          </a:bodyPr>
          <a:lstStyle/>
          <a:p>
            <a:r>
              <a:rPr lang="en-US" sz="3600" dirty="0" smtClean="0">
                <a:latin typeface="Comic Sans MS" pitchFamily="66" charset="0"/>
              </a:rPr>
              <a:t>Harry also was named the godfather of Teddy </a:t>
            </a:r>
            <a:r>
              <a:rPr lang="en-US" sz="3600" dirty="0" err="1" smtClean="0">
                <a:latin typeface="Comic Sans MS" pitchFamily="66" charset="0"/>
              </a:rPr>
              <a:t>Remus</a:t>
            </a:r>
            <a:r>
              <a:rPr lang="en-US" sz="3600" dirty="0" smtClean="0">
                <a:latin typeface="Comic Sans MS" pitchFamily="66" charset="0"/>
              </a:rPr>
              <a:t> </a:t>
            </a:r>
            <a:r>
              <a:rPr lang="en-US" sz="3600" dirty="0" err="1" smtClean="0">
                <a:latin typeface="Comic Sans MS" pitchFamily="66" charset="0"/>
              </a:rPr>
              <a:t>Lupin</a:t>
            </a:r>
            <a:r>
              <a:rPr lang="en-US" sz="3600" dirty="0" smtClean="0">
                <a:latin typeface="Comic Sans MS" pitchFamily="66" charset="0"/>
              </a:rPr>
              <a:t>. He had felt the effects of the </a:t>
            </a:r>
            <a:r>
              <a:rPr lang="en-US" sz="3600" dirty="0" err="1" smtClean="0">
                <a:latin typeface="Comic Sans MS" pitchFamily="66" charset="0"/>
              </a:rPr>
              <a:t>Cruciatus</a:t>
            </a:r>
            <a:r>
              <a:rPr lang="en-US" sz="3600" dirty="0" smtClean="0">
                <a:latin typeface="Comic Sans MS" pitchFamily="66" charset="0"/>
              </a:rPr>
              <a:t> Curse and the </a:t>
            </a:r>
            <a:r>
              <a:rPr lang="en-US" sz="3600" dirty="0" err="1" smtClean="0">
                <a:latin typeface="Comic Sans MS" pitchFamily="66" charset="0"/>
              </a:rPr>
              <a:t>Imperius</a:t>
            </a:r>
            <a:r>
              <a:rPr lang="en-US" sz="3600" dirty="0" smtClean="0">
                <a:latin typeface="Comic Sans MS" pitchFamily="66" charset="0"/>
              </a:rPr>
              <a:t> Curse, but  survived. Harry is also notable for being the only known Master of Death, having united the three Deathly Hallows.</a:t>
            </a:r>
            <a:r>
              <a:rPr lang="ru-RU" dirty="0" smtClean="0"/>
              <a:t/>
            </a:r>
            <a:br>
              <a:rPr lang="ru-RU" dirty="0" smtClean="0"/>
            </a:br>
            <a:endParaRPr lang="ru-RU" dirty="0"/>
          </a:p>
        </p:txBody>
      </p:sp>
      <p:pic>
        <p:nvPicPr>
          <p:cNvPr id="4" name="Содержимое 3" descr="Deathly_Hallows.PNG"/>
          <p:cNvPicPr>
            <a:picLocks noGrp="1" noChangeAspect="1"/>
          </p:cNvPicPr>
          <p:nvPr>
            <p:ph idx="1"/>
          </p:nvPr>
        </p:nvPicPr>
        <p:blipFill>
          <a:blip r:embed="rId2" cstate="print"/>
          <a:stretch>
            <a:fillRect/>
          </a:stretch>
        </p:blipFill>
        <p:spPr>
          <a:xfrm>
            <a:off x="683568" y="3933056"/>
            <a:ext cx="8104843" cy="218380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smtClean="0"/>
              <a:t>Источник:</a:t>
            </a:r>
            <a:endParaRPr lang="ru-RU" dirty="0"/>
          </a:p>
        </p:txBody>
      </p:sp>
      <p:sp>
        <p:nvSpPr>
          <p:cNvPr id="3" name="Подзаголовок 2"/>
          <p:cNvSpPr>
            <a:spLocks noGrp="1"/>
          </p:cNvSpPr>
          <p:nvPr>
            <p:ph type="subTitle" idx="1"/>
          </p:nvPr>
        </p:nvSpPr>
        <p:spPr>
          <a:xfrm>
            <a:off x="611560" y="3331698"/>
            <a:ext cx="8208912" cy="1897502"/>
          </a:xfrm>
        </p:spPr>
        <p:txBody>
          <a:bodyPr/>
          <a:lstStyle/>
          <a:p>
            <a:r>
              <a:rPr lang="en-US" dirty="0" smtClean="0">
                <a:solidFill>
                  <a:schemeClr val="accent1">
                    <a:lumMod val="40000"/>
                    <a:lumOff val="60000"/>
                  </a:schemeClr>
                </a:solidFill>
              </a:rPr>
              <a:t>http://harrypotter.wikia.com/wiki/Harry_Potter</a:t>
            </a:r>
            <a:endParaRPr lang="ru-RU" dirty="0">
              <a:solidFill>
                <a:schemeClr val="accent1">
                  <a:lumMod val="40000"/>
                  <a:lumOff val="60000"/>
                </a:schemeClr>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74638"/>
            <a:ext cx="8219256" cy="5314602"/>
          </a:xfrm>
        </p:spPr>
        <p:txBody>
          <a:bodyPr/>
          <a:lstStyle/>
          <a:p>
            <a:r>
              <a:rPr lang="en-US" sz="6000" dirty="0" smtClean="0">
                <a:latin typeface="Comic Sans MS" pitchFamily="66" charset="0"/>
              </a:rPr>
              <a:t>Thank you very much</a:t>
            </a:r>
            <a:r>
              <a:rPr lang="en-US" dirty="0" smtClean="0"/>
              <a:t>.</a:t>
            </a:r>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188640"/>
            <a:ext cx="8291264" cy="2736304"/>
          </a:xfrm>
        </p:spPr>
        <p:txBody>
          <a:bodyPr>
            <a:noAutofit/>
          </a:bodyPr>
          <a:lstStyle/>
          <a:p>
            <a:r>
              <a:rPr lang="en-US" sz="3200" dirty="0" smtClean="0"/>
              <a:t>Harry James Potter (b. 31 July 1980) was a half – blood wizard, the only child and son of James Potter and Lily Potter, and one of the most famous wizards of modern times. </a:t>
            </a:r>
            <a:endParaRPr lang="ru-RU" sz="3200" dirty="0"/>
          </a:p>
        </p:txBody>
      </p:sp>
      <p:sp>
        <p:nvSpPr>
          <p:cNvPr id="3" name="Текст 2"/>
          <p:cNvSpPr>
            <a:spLocks noGrp="1"/>
          </p:cNvSpPr>
          <p:nvPr>
            <p:ph type="body" idx="1"/>
          </p:nvPr>
        </p:nvSpPr>
        <p:spPr>
          <a:xfrm>
            <a:off x="467544" y="5949280"/>
            <a:ext cx="4040188" cy="750887"/>
          </a:xfrm>
        </p:spPr>
        <p:txBody>
          <a:bodyPr/>
          <a:lstStyle/>
          <a:p>
            <a:pPr algn="ctr"/>
            <a:r>
              <a:rPr lang="en-US" dirty="0" smtClean="0"/>
              <a:t> James Potter </a:t>
            </a:r>
            <a:endParaRPr lang="ru-RU" dirty="0"/>
          </a:p>
        </p:txBody>
      </p:sp>
      <p:sp>
        <p:nvSpPr>
          <p:cNvPr id="4" name="Текст 3"/>
          <p:cNvSpPr>
            <a:spLocks noGrp="1"/>
          </p:cNvSpPr>
          <p:nvPr>
            <p:ph type="body" sz="half" idx="3"/>
          </p:nvPr>
        </p:nvSpPr>
        <p:spPr>
          <a:xfrm>
            <a:off x="4644008" y="5949280"/>
            <a:ext cx="4041775" cy="750887"/>
          </a:xfrm>
        </p:spPr>
        <p:txBody>
          <a:bodyPr/>
          <a:lstStyle/>
          <a:p>
            <a:pPr algn="ctr"/>
            <a:r>
              <a:rPr lang="en-US" dirty="0" smtClean="0"/>
              <a:t>Lily Potter</a:t>
            </a:r>
            <a:endParaRPr lang="ru-RU" dirty="0"/>
          </a:p>
        </p:txBody>
      </p:sp>
      <p:pic>
        <p:nvPicPr>
          <p:cNvPr id="7" name="Содержимое 6" descr="отец гарри поттера.jpg"/>
          <p:cNvPicPr>
            <a:picLocks noGrp="1" noChangeAspect="1"/>
          </p:cNvPicPr>
          <p:nvPr>
            <p:ph sz="quarter" idx="2"/>
          </p:nvPr>
        </p:nvPicPr>
        <p:blipFill>
          <a:blip r:embed="rId2" cstate="print"/>
          <a:stretch>
            <a:fillRect/>
          </a:stretch>
        </p:blipFill>
        <p:spPr>
          <a:xfrm>
            <a:off x="1403648" y="2780928"/>
            <a:ext cx="2381250" cy="30575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Содержимое 7" descr="мать гарри поттера.jpg"/>
          <p:cNvPicPr>
            <a:picLocks noGrp="1" noChangeAspect="1"/>
          </p:cNvPicPr>
          <p:nvPr>
            <p:ph sz="quarter" idx="4"/>
          </p:nvPr>
        </p:nvPicPr>
        <p:blipFill>
          <a:blip r:embed="rId3" cstate="print"/>
          <a:stretch>
            <a:fillRect/>
          </a:stretch>
        </p:blipFill>
        <p:spPr>
          <a:xfrm>
            <a:off x="5475286" y="2852936"/>
            <a:ext cx="3101185" cy="29523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74638"/>
            <a:ext cx="8291264" cy="3154362"/>
          </a:xfrm>
        </p:spPr>
        <p:txBody>
          <a:bodyPr>
            <a:noAutofit/>
          </a:bodyPr>
          <a:lstStyle/>
          <a:p>
            <a:r>
              <a:rPr lang="en-US" sz="3200" dirty="0" smtClean="0"/>
              <a:t>In an attempt to circumvent a prophecy that a boy born at the end of July 1980 would be able to defeat him, Lord </a:t>
            </a:r>
            <a:r>
              <a:rPr lang="en-US" sz="3200" dirty="0" err="1" smtClean="0"/>
              <a:t>Voldemort</a:t>
            </a:r>
            <a:r>
              <a:rPr lang="en-US" sz="3200" dirty="0" smtClean="0"/>
              <a:t> tried to murder him when he was a toddler, and did murder </a:t>
            </a:r>
            <a:r>
              <a:rPr lang="en-US" sz="3200" dirty="0" err="1" smtClean="0"/>
              <a:t>Harry’s</a:t>
            </a:r>
            <a:r>
              <a:rPr lang="en-US" sz="3200" dirty="0" smtClean="0"/>
              <a:t> parents when they tried to protect him. </a:t>
            </a:r>
            <a:endParaRPr lang="ru-RU" sz="3200" dirty="0"/>
          </a:p>
        </p:txBody>
      </p:sp>
      <p:pic>
        <p:nvPicPr>
          <p:cNvPr id="4" name="Содержимое 3" descr="Lord Voldemort.jpg"/>
          <p:cNvPicPr>
            <a:picLocks noGrp="1" noChangeAspect="1"/>
          </p:cNvPicPr>
          <p:nvPr>
            <p:ph idx="1"/>
          </p:nvPr>
        </p:nvPicPr>
        <p:blipFill>
          <a:blip r:embed="rId2" cstate="print"/>
          <a:stretch>
            <a:fillRect/>
          </a:stretch>
        </p:blipFill>
        <p:spPr>
          <a:xfrm>
            <a:off x="5436096" y="3645024"/>
            <a:ext cx="2444426" cy="30310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Рисунок 4" descr="смерть родителей.jpg"/>
          <p:cNvPicPr>
            <a:picLocks noChangeAspect="1"/>
          </p:cNvPicPr>
          <p:nvPr/>
        </p:nvPicPr>
        <p:blipFill>
          <a:blip r:embed="rId3" cstate="print"/>
          <a:stretch>
            <a:fillRect/>
          </a:stretch>
        </p:blipFill>
        <p:spPr>
          <a:xfrm>
            <a:off x="1259632" y="3645024"/>
            <a:ext cx="3605585" cy="30365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73050"/>
            <a:ext cx="8219256" cy="2291854"/>
          </a:xfrm>
        </p:spPr>
        <p:txBody>
          <a:bodyPr>
            <a:normAutofit fontScale="90000"/>
          </a:bodyPr>
          <a:lstStyle/>
          <a:p>
            <a:r>
              <a:rPr lang="en-US" dirty="0" smtClean="0"/>
              <a:t>This early attempt to vanquish Harry led to </a:t>
            </a:r>
            <a:r>
              <a:rPr lang="en-US" dirty="0" err="1" smtClean="0"/>
              <a:t>Voldemort’s</a:t>
            </a:r>
            <a:r>
              <a:rPr lang="en-US" dirty="0" smtClean="0"/>
              <a:t> first defeat and the end of the First </a:t>
            </a:r>
            <a:r>
              <a:rPr lang="en-US" dirty="0" err="1" smtClean="0"/>
              <a:t>Wizarding</a:t>
            </a:r>
            <a:r>
              <a:rPr lang="en-US" dirty="0" smtClean="0"/>
              <a:t> War. </a:t>
            </a:r>
            <a:endParaRPr lang="ru-RU" dirty="0"/>
          </a:p>
        </p:txBody>
      </p:sp>
      <p:pic>
        <p:nvPicPr>
          <p:cNvPr id="7" name="Содержимое 6" descr="First Wizarding War.JPG"/>
          <p:cNvPicPr>
            <a:picLocks noGrp="1" noChangeAspect="1"/>
          </p:cNvPicPr>
          <p:nvPr>
            <p:ph sz="quarter" idx="4"/>
          </p:nvPr>
        </p:nvPicPr>
        <p:blipFill>
          <a:blip r:embed="rId2" cstate="print"/>
          <a:stretch>
            <a:fillRect/>
          </a:stretch>
        </p:blipFill>
        <p:spPr>
          <a:xfrm>
            <a:off x="2195737" y="2713200"/>
            <a:ext cx="4968552" cy="391521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3"/>
          </p:nvPr>
        </p:nvSpPr>
        <p:spPr>
          <a:xfrm>
            <a:off x="4572000" y="404664"/>
            <a:ext cx="4114801" cy="2664296"/>
          </a:xfrm>
        </p:spPr>
        <p:txBody>
          <a:bodyPr/>
          <a:lstStyle/>
          <a:p>
            <a:r>
              <a:rPr lang="en-US" dirty="0" smtClean="0">
                <a:solidFill>
                  <a:schemeClr val="accent1">
                    <a:lumMod val="40000"/>
                    <a:lumOff val="60000"/>
                  </a:schemeClr>
                </a:solidFill>
              </a:rPr>
              <a:t>As the only known survivor of the Killing Curse, Harry was already famous before he arrived at Hogwarts.</a:t>
            </a:r>
            <a:endParaRPr lang="ru-RU" dirty="0" smtClean="0">
              <a:solidFill>
                <a:schemeClr val="accent1">
                  <a:lumMod val="40000"/>
                  <a:lumOff val="60000"/>
                </a:schemeClr>
              </a:solidFill>
            </a:endParaRPr>
          </a:p>
          <a:p>
            <a:endParaRPr lang="ru-RU" dirty="0"/>
          </a:p>
        </p:txBody>
      </p:sp>
      <p:pic>
        <p:nvPicPr>
          <p:cNvPr id="8" name="Содержимое 7" descr="150px-Petunia_dursley1.PNG"/>
          <p:cNvPicPr>
            <a:picLocks noGrp="1" noChangeAspect="1"/>
          </p:cNvPicPr>
          <p:nvPr>
            <p:ph sz="quarter" idx="2"/>
          </p:nvPr>
        </p:nvPicPr>
        <p:blipFill>
          <a:blip r:embed="rId2" cstate="print"/>
          <a:stretch>
            <a:fillRect/>
          </a:stretch>
        </p:blipFill>
        <p:spPr>
          <a:xfrm>
            <a:off x="1475656" y="3084981"/>
            <a:ext cx="2160239" cy="33987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Содержимое 8" descr="250px-Hogwartscrest.png"/>
          <p:cNvPicPr>
            <a:picLocks noGrp="1" noChangeAspect="1"/>
          </p:cNvPicPr>
          <p:nvPr>
            <p:ph sz="quarter" idx="4"/>
          </p:nvPr>
        </p:nvPicPr>
        <p:blipFill>
          <a:blip r:embed="rId3" cstate="print"/>
          <a:stretch>
            <a:fillRect/>
          </a:stretch>
        </p:blipFill>
        <p:spPr>
          <a:xfrm>
            <a:off x="4755970" y="2780928"/>
            <a:ext cx="3776470" cy="380668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Заголовок 1"/>
          <p:cNvSpPr>
            <a:spLocks noGrp="1"/>
          </p:cNvSpPr>
          <p:nvPr>
            <p:ph type="body" idx="1"/>
          </p:nvPr>
        </p:nvSpPr>
        <p:spPr>
          <a:xfrm>
            <a:off x="395288" y="188913"/>
            <a:ext cx="4113212" cy="2952750"/>
          </a:xfrm>
        </p:spPr>
        <p:txBody>
          <a:bodyPr>
            <a:normAutofit fontScale="77500" lnSpcReduction="20000"/>
          </a:bodyPr>
          <a:lstStyle/>
          <a:p>
            <a:r>
              <a:rPr lang="en-US" dirty="0" smtClean="0">
                <a:solidFill>
                  <a:schemeClr val="accent1">
                    <a:lumMod val="60000"/>
                    <a:lumOff val="40000"/>
                  </a:schemeClr>
                </a:solidFill>
                <a:latin typeface="Comic Sans MS" pitchFamily="66" charset="0"/>
              </a:rPr>
              <a:t>One consequence of Lily’s protection is that her orphaned son had to be raised by her only remaining blood relative, in her </a:t>
            </a:r>
            <a:r>
              <a:rPr lang="en-US" dirty="0" err="1" smtClean="0">
                <a:solidFill>
                  <a:schemeClr val="accent1">
                    <a:lumMod val="60000"/>
                    <a:lumOff val="40000"/>
                  </a:schemeClr>
                </a:solidFill>
                <a:latin typeface="Comic Sans MS" pitchFamily="66" charset="0"/>
              </a:rPr>
              <a:t>Muggle</a:t>
            </a:r>
            <a:r>
              <a:rPr lang="en-US" dirty="0" smtClean="0">
                <a:solidFill>
                  <a:schemeClr val="accent1">
                    <a:lumMod val="60000"/>
                    <a:lumOff val="40000"/>
                  </a:schemeClr>
                </a:solidFill>
                <a:latin typeface="Comic Sans MS" pitchFamily="66" charset="0"/>
              </a:rPr>
              <a:t> sister Petunia </a:t>
            </a:r>
            <a:r>
              <a:rPr lang="en-US" dirty="0" err="1" smtClean="0">
                <a:solidFill>
                  <a:schemeClr val="accent1">
                    <a:lumMod val="60000"/>
                    <a:lumOff val="40000"/>
                  </a:schemeClr>
                </a:solidFill>
                <a:latin typeface="Comic Sans MS" pitchFamily="66" charset="0"/>
              </a:rPr>
              <a:t>Dursley’s</a:t>
            </a:r>
            <a:r>
              <a:rPr lang="en-US" dirty="0" smtClean="0">
                <a:solidFill>
                  <a:schemeClr val="accent1">
                    <a:lumMod val="60000"/>
                    <a:lumOff val="40000"/>
                  </a:schemeClr>
                </a:solidFill>
                <a:latin typeface="Comic Sans MS" pitchFamily="66" charset="0"/>
              </a:rPr>
              <a:t> family, where he was not welcomed or nurtured, but would stay alive, at least until he was 17 years old.</a:t>
            </a:r>
            <a:endParaRPr lang="ru-RU" dirty="0">
              <a:solidFill>
                <a:schemeClr val="accent1">
                  <a:lumMod val="60000"/>
                  <a:lumOff val="40000"/>
                </a:schemeClr>
              </a:solidFill>
              <a:latin typeface="Comic Sans MS" pitchFamily="66"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Содержимое 5" descr="Rubeus Hagrid.jpg"/>
          <p:cNvPicPr>
            <a:picLocks noGrp="1" noChangeAspect="1"/>
          </p:cNvPicPr>
          <p:nvPr>
            <p:ph sz="half" idx="2"/>
          </p:nvPr>
        </p:nvPicPr>
        <p:blipFill>
          <a:blip r:embed="rId2" cstate="print"/>
          <a:stretch>
            <a:fillRect/>
          </a:stretch>
        </p:blipFill>
        <p:spPr>
          <a:xfrm>
            <a:off x="4716015" y="620688"/>
            <a:ext cx="4159083" cy="482453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Заголовок 1"/>
          <p:cNvSpPr>
            <a:spLocks noGrp="1"/>
          </p:cNvSpPr>
          <p:nvPr>
            <p:ph sz="half" idx="1"/>
          </p:nvPr>
        </p:nvSpPr>
        <p:spPr>
          <a:xfrm>
            <a:off x="395536" y="332656"/>
            <a:ext cx="4100264" cy="5793507"/>
          </a:xfrm>
        </p:spPr>
        <p:txBody>
          <a:bodyPr>
            <a:normAutofit/>
          </a:bodyPr>
          <a:lstStyle/>
          <a:p>
            <a:r>
              <a:rPr lang="en-US" sz="4000" dirty="0" smtClean="0">
                <a:solidFill>
                  <a:schemeClr val="accent1">
                    <a:lumMod val="40000"/>
                    <a:lumOff val="60000"/>
                  </a:schemeClr>
                </a:solidFill>
              </a:rPr>
              <a:t>At the age of 11, Harry learned from </a:t>
            </a:r>
            <a:r>
              <a:rPr lang="en-US" sz="4000" dirty="0" err="1" smtClean="0">
                <a:solidFill>
                  <a:schemeClr val="accent1">
                    <a:lumMod val="40000"/>
                    <a:lumOff val="60000"/>
                  </a:schemeClr>
                </a:solidFill>
              </a:rPr>
              <a:t>Rubeus</a:t>
            </a:r>
            <a:r>
              <a:rPr lang="en-US" sz="4000" dirty="0" smtClean="0">
                <a:solidFill>
                  <a:schemeClr val="accent1">
                    <a:lumMod val="40000"/>
                    <a:lumOff val="60000"/>
                  </a:schemeClr>
                </a:solidFill>
              </a:rPr>
              <a:t> </a:t>
            </a:r>
            <a:r>
              <a:rPr lang="en-US" sz="4000" dirty="0" err="1" smtClean="0">
                <a:solidFill>
                  <a:schemeClr val="accent1">
                    <a:lumMod val="40000"/>
                    <a:lumOff val="60000"/>
                  </a:schemeClr>
                </a:solidFill>
              </a:rPr>
              <a:t>Hagrid</a:t>
            </a:r>
            <a:r>
              <a:rPr lang="en-US" sz="4000" dirty="0" smtClean="0">
                <a:solidFill>
                  <a:schemeClr val="accent1">
                    <a:lumMod val="40000"/>
                    <a:lumOff val="60000"/>
                  </a:schemeClr>
                </a:solidFill>
              </a:rPr>
              <a:t>, the Hogwarts gamekeeper, that he was a wizard. </a:t>
            </a:r>
            <a:endParaRPr lang="ru-RU" sz="4000" dirty="0">
              <a:solidFill>
                <a:schemeClr val="accent1">
                  <a:lumMod val="40000"/>
                  <a:lumOff val="60000"/>
                </a:schemeClr>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3"/>
          </p:nvPr>
        </p:nvSpPr>
        <p:spPr>
          <a:xfrm>
            <a:off x="4645025" y="332656"/>
            <a:ext cx="4031431" cy="6120680"/>
          </a:xfrm>
        </p:spPr>
        <p:txBody>
          <a:bodyPr/>
          <a:lstStyle/>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r>
              <a:rPr lang="en-US" dirty="0" smtClean="0">
                <a:solidFill>
                  <a:schemeClr val="accent1">
                    <a:lumMod val="40000"/>
                    <a:lumOff val="60000"/>
                  </a:schemeClr>
                </a:solidFill>
                <a:latin typeface="Comic Sans MS" pitchFamily="66" charset="0"/>
              </a:rPr>
              <a:t>While </a:t>
            </a:r>
            <a:r>
              <a:rPr lang="en-US" dirty="0" smtClean="0">
                <a:solidFill>
                  <a:schemeClr val="accent1">
                    <a:lumMod val="40000"/>
                    <a:lumOff val="60000"/>
                  </a:schemeClr>
                </a:solidFill>
                <a:latin typeface="Comic Sans MS" pitchFamily="66" charset="0"/>
              </a:rPr>
              <a:t>at school, Harry became best friends with Ron </a:t>
            </a:r>
            <a:r>
              <a:rPr lang="en-US" dirty="0" err="1" smtClean="0">
                <a:solidFill>
                  <a:schemeClr val="accent1">
                    <a:lumMod val="40000"/>
                    <a:lumOff val="60000"/>
                  </a:schemeClr>
                </a:solidFill>
                <a:latin typeface="Comic Sans MS" pitchFamily="66" charset="0"/>
              </a:rPr>
              <a:t>Weasley</a:t>
            </a:r>
            <a:r>
              <a:rPr lang="en-US" dirty="0" smtClean="0">
                <a:solidFill>
                  <a:schemeClr val="accent1">
                    <a:lumMod val="40000"/>
                    <a:lumOff val="60000"/>
                  </a:schemeClr>
                </a:solidFill>
                <a:latin typeface="Comic Sans MS" pitchFamily="66" charset="0"/>
              </a:rPr>
              <a:t> and </a:t>
            </a:r>
            <a:r>
              <a:rPr lang="en-US" dirty="0" err="1" smtClean="0">
                <a:solidFill>
                  <a:schemeClr val="accent1">
                    <a:lumMod val="40000"/>
                    <a:lumOff val="60000"/>
                  </a:schemeClr>
                </a:solidFill>
                <a:latin typeface="Comic Sans MS" pitchFamily="66" charset="0"/>
              </a:rPr>
              <a:t>Hermoine</a:t>
            </a:r>
            <a:r>
              <a:rPr lang="en-US" dirty="0" smtClean="0">
                <a:solidFill>
                  <a:schemeClr val="accent1">
                    <a:lumMod val="40000"/>
                    <a:lumOff val="60000"/>
                  </a:schemeClr>
                </a:solidFill>
                <a:latin typeface="Comic Sans MS" pitchFamily="66" charset="0"/>
              </a:rPr>
              <a:t> Granger. </a:t>
            </a:r>
            <a:endParaRPr lang="ru-RU" dirty="0">
              <a:solidFill>
                <a:schemeClr val="accent1">
                  <a:lumMod val="40000"/>
                  <a:lumOff val="60000"/>
                </a:schemeClr>
              </a:solidFill>
              <a:latin typeface="Comic Sans MS" pitchFamily="66" charset="0"/>
            </a:endParaRPr>
          </a:p>
        </p:txBody>
      </p:sp>
      <p:pic>
        <p:nvPicPr>
          <p:cNvPr id="8" name="Содержимое 7" descr="Gryffindor.jpg"/>
          <p:cNvPicPr>
            <a:picLocks noGrp="1" noChangeAspect="1"/>
          </p:cNvPicPr>
          <p:nvPr>
            <p:ph sz="quarter" idx="2"/>
          </p:nvPr>
        </p:nvPicPr>
        <p:blipFill>
          <a:blip r:embed="rId2" cstate="print"/>
          <a:stretch>
            <a:fillRect/>
          </a:stretch>
        </p:blipFill>
        <p:spPr>
          <a:xfrm>
            <a:off x="539552" y="2276872"/>
            <a:ext cx="1820664" cy="20114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Содержимое 8" descr="180px-Gryffindor_Common_Room.jpg"/>
          <p:cNvPicPr>
            <a:picLocks noGrp="1" noChangeAspect="1"/>
          </p:cNvPicPr>
          <p:nvPr>
            <p:ph sz="quarter" idx="4"/>
          </p:nvPr>
        </p:nvPicPr>
        <p:blipFill>
          <a:blip r:embed="rId3" cstate="print"/>
          <a:stretch>
            <a:fillRect/>
          </a:stretch>
        </p:blipFill>
        <p:spPr>
          <a:xfrm>
            <a:off x="1295636" y="4365104"/>
            <a:ext cx="3132348" cy="20882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Заголовок 1"/>
          <p:cNvSpPr>
            <a:spLocks noGrp="1"/>
          </p:cNvSpPr>
          <p:nvPr>
            <p:ph type="body" idx="1"/>
          </p:nvPr>
        </p:nvSpPr>
        <p:spPr>
          <a:xfrm>
            <a:off x="468313" y="260350"/>
            <a:ext cx="4029075" cy="2025650"/>
          </a:xfrm>
        </p:spPr>
        <p:txBody>
          <a:bodyPr>
            <a:normAutofit fontScale="92500" lnSpcReduction="10000"/>
          </a:bodyPr>
          <a:lstStyle/>
          <a:p>
            <a:r>
              <a:rPr lang="en-US" dirty="0" smtClean="0">
                <a:solidFill>
                  <a:schemeClr val="accent1">
                    <a:lumMod val="40000"/>
                    <a:lumOff val="60000"/>
                  </a:schemeClr>
                </a:solidFill>
                <a:latin typeface="Comic Sans MS" pitchFamily="66" charset="0"/>
              </a:rPr>
              <a:t>He began attending Hogwarts School of Witchcraft and Wizardry and was sorted into Gryffindor house. </a:t>
            </a:r>
            <a:endParaRPr lang="ru-RU" dirty="0">
              <a:solidFill>
                <a:schemeClr val="accent1">
                  <a:lumMod val="40000"/>
                  <a:lumOff val="60000"/>
                </a:schemeClr>
              </a:solidFill>
              <a:latin typeface="Comic Sans MS" pitchFamily="66" charset="0"/>
            </a:endParaRPr>
          </a:p>
        </p:txBody>
      </p:sp>
      <p:pic>
        <p:nvPicPr>
          <p:cNvPr id="10" name="Рисунок 9" descr="Гарри, Рон и Гермиона.jpg"/>
          <p:cNvPicPr>
            <a:picLocks noChangeAspect="1"/>
          </p:cNvPicPr>
          <p:nvPr/>
        </p:nvPicPr>
        <p:blipFill>
          <a:blip r:embed="rId4" cstate="print"/>
          <a:stretch>
            <a:fillRect/>
          </a:stretch>
        </p:blipFill>
        <p:spPr>
          <a:xfrm>
            <a:off x="4767450" y="404663"/>
            <a:ext cx="3692982" cy="287231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Содержимое 7" descr="180px-Quidditch_cup.jpg"/>
          <p:cNvPicPr>
            <a:picLocks noGrp="1" noChangeAspect="1"/>
          </p:cNvPicPr>
          <p:nvPr>
            <p:ph sz="quarter" idx="2"/>
          </p:nvPr>
        </p:nvPicPr>
        <p:blipFill>
          <a:blip r:embed="rId2" cstate="print"/>
          <a:stretch>
            <a:fillRect/>
          </a:stretch>
        </p:blipFill>
        <p:spPr>
          <a:xfrm>
            <a:off x="611560" y="620688"/>
            <a:ext cx="3992179" cy="53007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Содержимое 5"/>
          <p:cNvSpPr>
            <a:spLocks noGrp="1"/>
          </p:cNvSpPr>
          <p:nvPr>
            <p:ph sz="quarter" idx="4"/>
          </p:nvPr>
        </p:nvSpPr>
        <p:spPr>
          <a:xfrm>
            <a:off x="4572000" y="620688"/>
            <a:ext cx="4320479" cy="5505475"/>
          </a:xfrm>
        </p:spPr>
        <p:txBody>
          <a:bodyPr>
            <a:normAutofit/>
          </a:bodyPr>
          <a:lstStyle/>
          <a:p>
            <a:r>
              <a:rPr lang="en-US" sz="3200" dirty="0" smtClean="0">
                <a:solidFill>
                  <a:schemeClr val="accent1">
                    <a:lumMod val="40000"/>
                    <a:lumOff val="60000"/>
                  </a:schemeClr>
                </a:solidFill>
                <a:latin typeface="Comic Sans MS" pitchFamily="66" charset="0"/>
              </a:rPr>
              <a:t>He became the youngest Seeker in over a century and eventually captain of his house’s </a:t>
            </a:r>
            <a:r>
              <a:rPr lang="en-US" sz="3200" dirty="0" err="1" smtClean="0">
                <a:solidFill>
                  <a:schemeClr val="accent1">
                    <a:lumMod val="40000"/>
                    <a:lumOff val="60000"/>
                  </a:schemeClr>
                </a:solidFill>
                <a:latin typeface="Comic Sans MS" pitchFamily="66" charset="0"/>
              </a:rPr>
              <a:t>Quidditch</a:t>
            </a:r>
            <a:r>
              <a:rPr lang="en-US" sz="3200" dirty="0" smtClean="0">
                <a:solidFill>
                  <a:schemeClr val="accent1">
                    <a:lumMod val="40000"/>
                    <a:lumOff val="60000"/>
                  </a:schemeClr>
                </a:solidFill>
                <a:latin typeface="Comic Sans MS" pitchFamily="66" charset="0"/>
              </a:rPr>
              <a:t> team, winning two </a:t>
            </a:r>
            <a:r>
              <a:rPr lang="en-US" sz="3200" dirty="0" err="1" smtClean="0">
                <a:solidFill>
                  <a:schemeClr val="accent1">
                    <a:lumMod val="40000"/>
                    <a:lumOff val="60000"/>
                  </a:schemeClr>
                </a:solidFill>
                <a:latin typeface="Comic Sans MS" pitchFamily="66" charset="0"/>
              </a:rPr>
              <a:t>Quidditch</a:t>
            </a:r>
            <a:r>
              <a:rPr lang="en-US" sz="3200" dirty="0" smtClean="0">
                <a:solidFill>
                  <a:schemeClr val="accent1">
                    <a:lumMod val="40000"/>
                    <a:lumOff val="60000"/>
                  </a:schemeClr>
                </a:solidFill>
                <a:latin typeface="Comic Sans MS" pitchFamily="66" charset="0"/>
              </a:rPr>
              <a:t> Cups as part of the team. </a:t>
            </a:r>
            <a:endParaRPr lang="ru-RU" sz="3200" dirty="0">
              <a:solidFill>
                <a:schemeClr val="accent1">
                  <a:lumMod val="40000"/>
                  <a:lumOff val="60000"/>
                </a:schemeClr>
              </a:solidFill>
              <a:latin typeface="Comic Sans MS" pitchFamily="66"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73050"/>
            <a:ext cx="8219256" cy="2363862"/>
          </a:xfrm>
        </p:spPr>
        <p:txBody>
          <a:bodyPr>
            <a:noAutofit/>
          </a:bodyPr>
          <a:lstStyle/>
          <a:p>
            <a:r>
              <a:rPr lang="en-US" sz="3200" dirty="0" smtClean="0"/>
              <a:t>He became even better known in his early years for protecting the Philosopher’s Stone from </a:t>
            </a:r>
            <a:r>
              <a:rPr lang="en-US" sz="3200" dirty="0" err="1" smtClean="0"/>
              <a:t>Voldemort</a:t>
            </a:r>
            <a:r>
              <a:rPr lang="en-US" sz="3200" dirty="0" smtClean="0"/>
              <a:t> and saving Ginny </a:t>
            </a:r>
            <a:r>
              <a:rPr lang="en-US" sz="3200" dirty="0" err="1" smtClean="0"/>
              <a:t>Weasley</a:t>
            </a:r>
            <a:r>
              <a:rPr lang="en-US" sz="3200" dirty="0" smtClean="0"/>
              <a:t> from the Chamber of Secrets. </a:t>
            </a:r>
            <a:endParaRPr lang="ru-RU" sz="3200" dirty="0"/>
          </a:p>
        </p:txBody>
      </p:sp>
      <p:sp>
        <p:nvSpPr>
          <p:cNvPr id="3" name="Текст 2"/>
          <p:cNvSpPr>
            <a:spLocks noGrp="1"/>
          </p:cNvSpPr>
          <p:nvPr>
            <p:ph type="body" idx="1"/>
          </p:nvPr>
        </p:nvSpPr>
        <p:spPr>
          <a:xfrm>
            <a:off x="467544" y="5589240"/>
            <a:ext cx="4040188" cy="750887"/>
          </a:xfrm>
        </p:spPr>
        <p:txBody>
          <a:bodyPr/>
          <a:lstStyle/>
          <a:p>
            <a:pPr algn="ctr"/>
            <a:r>
              <a:rPr lang="en-US" dirty="0" smtClean="0">
                <a:solidFill>
                  <a:schemeClr val="accent1">
                    <a:lumMod val="40000"/>
                    <a:lumOff val="60000"/>
                  </a:schemeClr>
                </a:solidFill>
              </a:rPr>
              <a:t>Philosopher’s Stone </a:t>
            </a:r>
            <a:endParaRPr lang="ru-RU" dirty="0">
              <a:solidFill>
                <a:schemeClr val="accent1">
                  <a:lumMod val="40000"/>
                  <a:lumOff val="60000"/>
                </a:schemeClr>
              </a:solidFill>
            </a:endParaRPr>
          </a:p>
        </p:txBody>
      </p:sp>
      <p:sp>
        <p:nvSpPr>
          <p:cNvPr id="4" name="Текст 3"/>
          <p:cNvSpPr>
            <a:spLocks noGrp="1"/>
          </p:cNvSpPr>
          <p:nvPr>
            <p:ph type="body" sz="half" idx="3"/>
          </p:nvPr>
        </p:nvSpPr>
        <p:spPr>
          <a:xfrm>
            <a:off x="4644008" y="5589240"/>
            <a:ext cx="4041775" cy="750887"/>
          </a:xfrm>
        </p:spPr>
        <p:txBody>
          <a:bodyPr>
            <a:normAutofit/>
          </a:bodyPr>
          <a:lstStyle/>
          <a:p>
            <a:pPr algn="ctr"/>
            <a:r>
              <a:rPr lang="en-US" dirty="0" smtClean="0">
                <a:solidFill>
                  <a:schemeClr val="accent1">
                    <a:lumMod val="40000"/>
                    <a:lumOff val="60000"/>
                  </a:schemeClr>
                </a:solidFill>
              </a:rPr>
              <a:t>Chamber of Secrets</a:t>
            </a:r>
            <a:endParaRPr lang="ru-RU" dirty="0">
              <a:solidFill>
                <a:schemeClr val="accent1">
                  <a:lumMod val="40000"/>
                  <a:lumOff val="60000"/>
                </a:schemeClr>
              </a:solidFill>
            </a:endParaRPr>
          </a:p>
        </p:txBody>
      </p:sp>
      <p:pic>
        <p:nvPicPr>
          <p:cNvPr id="7" name="Содержимое 6" descr="'s_Stone.jpg"/>
          <p:cNvPicPr>
            <a:picLocks noGrp="1" noChangeAspect="1"/>
          </p:cNvPicPr>
          <p:nvPr>
            <p:ph sz="quarter" idx="2"/>
          </p:nvPr>
        </p:nvPicPr>
        <p:blipFill>
          <a:blip r:embed="rId2" cstate="print"/>
          <a:stretch>
            <a:fillRect/>
          </a:stretch>
        </p:blipFill>
        <p:spPr>
          <a:xfrm>
            <a:off x="1187624" y="2924944"/>
            <a:ext cx="2266776" cy="236678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2" name="Содержимое 11" descr="спасение.jpeg"/>
          <p:cNvPicPr>
            <a:picLocks noGrp="1" noChangeAspect="1"/>
          </p:cNvPicPr>
          <p:nvPr>
            <p:ph sz="quarter" idx="4"/>
          </p:nvPr>
        </p:nvPicPr>
        <p:blipFill>
          <a:blip r:embed="rId3" cstate="print"/>
          <a:stretch>
            <a:fillRect/>
          </a:stretch>
        </p:blipFill>
        <p:spPr>
          <a:xfrm>
            <a:off x="5004048" y="2852936"/>
            <a:ext cx="3240360" cy="243027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пекс">
  <a:themeElements>
    <a:clrScheme name="Апекс">
      <a:dk1>
        <a:sysClr val="windowText" lastClr="40404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93</TotalTime>
  <Words>626</Words>
  <Application>Microsoft Office PowerPoint</Application>
  <PresentationFormat>Экран (4:3)</PresentationFormat>
  <Paragraphs>42</Paragraphs>
  <Slides>18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18</vt:i4>
      </vt:variant>
    </vt:vector>
  </HeadingPairs>
  <TitlesOfParts>
    <vt:vector size="19" baseType="lpstr">
      <vt:lpstr>Апекс</vt:lpstr>
      <vt:lpstr>    Harry       Potter</vt:lpstr>
      <vt:lpstr>Harry James Potter (b. 31 July 1980) was a half – blood wizard, the only child and son of James Potter and Lily Potter, and one of the most famous wizards of modern times. </vt:lpstr>
      <vt:lpstr>In an attempt to circumvent a prophecy that a boy born at the end of July 1980 would be able to defeat him, Lord Voldemort tried to murder him when he was a toddler, and did murder Harry’s parents when they tried to protect him. </vt:lpstr>
      <vt:lpstr>This early attempt to vanquish Harry led to Voldemort’s first defeat and the end of the First Wizarding War. </vt:lpstr>
      <vt:lpstr>Слайд 5</vt:lpstr>
      <vt:lpstr>Слайд 6</vt:lpstr>
      <vt:lpstr>Слайд 7</vt:lpstr>
      <vt:lpstr>Слайд 8</vt:lpstr>
      <vt:lpstr>He became even better known in his early years for protecting the Philosopher’s Stone from Voldemort and saving Ginny Weasley from the Chamber of Secrets. </vt:lpstr>
      <vt:lpstr>In his fourth year, Harry won the Triwizard Tournament, although the competition ended in tragedy with the death of Cedric Diggory and the return of Lord Voldemort. </vt:lpstr>
      <vt:lpstr>Слайд 11</vt:lpstr>
      <vt:lpstr>Harry played a significant role in many other battles of the Second Wizarding War and hunted down and destroyed Voldemort’s Hoocruxes with Hermione Granger and Ron Weasley. </vt:lpstr>
      <vt:lpstr>Слайд 13</vt:lpstr>
      <vt:lpstr>. He encountered Voldemort and sacrificed himself, knowing that that was the only way to destroy the piece of Voldemort’s soul that was inside him. In Harry’s near-death experience after Voldemort cursed him in the forest clearing, Albus Dumbledore gave Harry advice and background information on Voldemort. Harry chose to live, and after he awoke, he dueled Voldemort one last time, and defeated him. </vt:lpstr>
      <vt:lpstr>After the war, Harry became an Auror and married his best friend Ron’s younger sister, Ginny Weasley, with whom he had three children: James Sirius, Albus Severus, and Lily Luna. </vt:lpstr>
      <vt:lpstr>Harry also was named the godfather of Teddy Remus Lupin. He had felt the effects of the Cruciatus Curse and the Imperius Curse, but  survived. Harry is also notable for being the only known Master of Death, having united the three Deathly Hallows. </vt:lpstr>
      <vt:lpstr>Источник:</vt:lpstr>
      <vt:lpstr>Thank you very much.</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Harry       Potter</dc:title>
  <dc:creator>Аня</dc:creator>
  <cp:lastModifiedBy>Аня</cp:lastModifiedBy>
  <cp:revision>10</cp:revision>
  <dcterms:created xsi:type="dcterms:W3CDTF">2011-11-20T07:33:34Z</dcterms:created>
  <dcterms:modified xsi:type="dcterms:W3CDTF">2011-11-20T09:07:33Z</dcterms:modified>
</cp:coreProperties>
</file>