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10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1"/>
      </p:bgRef>
    </p:bg>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286000" y="3124200"/>
            <a:ext cx="6172200" cy="1894362"/>
          </a:xfrm>
        </p:spPr>
        <p:txBody>
          <a:bodyPr/>
          <a:lstStyle>
            <a:lvl1pPr>
              <a:defRPr b="1"/>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bwMode="auto">
          <a:xfrm rot="5400000">
            <a:off x="7764621" y="1174097"/>
            <a:ext cx="2286000" cy="381000"/>
          </a:xfrm>
        </p:spPr>
        <p:txBody>
          <a:bodyPr/>
          <a:lstStyle/>
          <a:p>
            <a:fld id="{5B559873-353C-4F05-A41D-7E04308CC5D6}" type="datetimeFigureOut">
              <a:rPr lang="ru-RU" smtClean="0"/>
              <a:pPr/>
              <a:t>20.11.2011</a:t>
            </a:fld>
            <a:endParaRPr lang="ru-RU"/>
          </a:p>
        </p:txBody>
      </p:sp>
      <p:sp>
        <p:nvSpPr>
          <p:cNvPr id="17" name="Нижний колонтитул 16"/>
          <p:cNvSpPr>
            <a:spLocks noGrp="1"/>
          </p:cNvSpPr>
          <p:nvPr>
            <p:ph type="ftr" sz="quarter" idx="11"/>
          </p:nvPr>
        </p:nvSpPr>
        <p:spPr bwMode="auto">
          <a:xfrm rot="5400000">
            <a:off x="7077269" y="4181669"/>
            <a:ext cx="3657600" cy="384048"/>
          </a:xfrm>
        </p:spPr>
        <p:txBody>
          <a:bodyPr/>
          <a:lstStyle/>
          <a:p>
            <a:endParaRPr lang="ru-RU"/>
          </a:p>
        </p:txBody>
      </p:sp>
      <p:sp>
        <p:nvSpPr>
          <p:cNvPr id="10" name="Прямоугольник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Прямоугольник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ая соединительная линия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Прямая соединительная линия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Прямая соединительная линия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Прямоугольник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Овал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Овал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Овал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Номер слайда 28"/>
          <p:cNvSpPr>
            <a:spLocks noGrp="1"/>
          </p:cNvSpPr>
          <p:nvPr>
            <p:ph type="sldNum" sz="quarter" idx="12"/>
          </p:nvPr>
        </p:nvSpPr>
        <p:spPr bwMode="auto">
          <a:xfrm>
            <a:off x="1325544" y="4928702"/>
            <a:ext cx="609600" cy="517524"/>
          </a:xfrm>
        </p:spPr>
        <p:txBody>
          <a:bodyPr/>
          <a:lstStyle/>
          <a:p>
            <a:fld id="{1DD0A8EC-1542-4314-B30A-DBA096960AF7}"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559873-353C-4F05-A41D-7E04308CC5D6}" type="datetimeFigureOut">
              <a:rPr lang="ru-RU" smtClean="0"/>
              <a:pPr/>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D0A8EC-1542-4314-B30A-DBA096960AF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676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559873-353C-4F05-A41D-7E04308CC5D6}" type="datetimeFigureOut">
              <a:rPr lang="ru-RU" smtClean="0"/>
              <a:pPr/>
              <a:t>20.11.2011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1DD0A8EC-1542-4314-B30A-DBA096960AF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8" name="Содержимое 7"/>
          <p:cNvSpPr>
            <a:spLocks noGrp="1"/>
          </p:cNvSpPr>
          <p:nvPr>
            <p:ph sz="quarter" idx="1"/>
          </p:nvPr>
        </p:nvSpPr>
        <p:spPr>
          <a:xfrm>
            <a:off x="457200" y="1600200"/>
            <a:ext cx="7467600" cy="487375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4"/>
          </p:nvPr>
        </p:nvSpPr>
        <p:spPr/>
        <p:txBody>
          <a:bodyPr rtlCol="0"/>
          <a:lstStyle/>
          <a:p>
            <a:fld id="{5B559873-353C-4F05-A41D-7E04308CC5D6}" type="datetimeFigureOut">
              <a:rPr lang="ru-RU" smtClean="0"/>
              <a:pPr/>
              <a:t>20.11.2011</a:t>
            </a:fld>
            <a:endParaRPr lang="ru-RU"/>
          </a:p>
        </p:txBody>
      </p:sp>
      <p:sp>
        <p:nvSpPr>
          <p:cNvPr id="9" name="Номер слайда 8"/>
          <p:cNvSpPr>
            <a:spLocks noGrp="1"/>
          </p:cNvSpPr>
          <p:nvPr>
            <p:ph type="sldNum" sz="quarter" idx="15"/>
          </p:nvPr>
        </p:nvSpPr>
        <p:spPr/>
        <p:txBody>
          <a:bodyPr rtlCol="0"/>
          <a:lstStyle/>
          <a:p>
            <a:fld id="{1DD0A8EC-1542-4314-B30A-DBA096960AF7}" type="slidenum">
              <a:rPr lang="ru-RU" smtClean="0"/>
              <a:pPr/>
              <a:t>‹#›</a:t>
            </a:fld>
            <a:endParaRPr lang="ru-RU"/>
          </a:p>
        </p:txBody>
      </p:sp>
      <p:sp>
        <p:nvSpPr>
          <p:cNvPr id="10" name="Нижний колонтитул 9"/>
          <p:cNvSpPr>
            <a:spLocks noGrp="1"/>
          </p:cNvSpPr>
          <p:nvPr>
            <p:ph type="ftr" sz="quarter" idx="16"/>
          </p:nvPr>
        </p:nvSpPr>
        <p:spPr/>
        <p:txBody>
          <a:bodyPr rtlCol="0"/>
          <a:lstStyle/>
          <a:p>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0" y="2895600"/>
            <a:ext cx="6172200" cy="2053590"/>
          </a:xfrm>
        </p:spPr>
        <p:txBody>
          <a:bodyPr/>
          <a:lstStyle>
            <a:lvl1pPr algn="l">
              <a:buNone/>
              <a:defRPr sz="3000" b="1" cap="small"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bwMode="auto">
          <a:xfrm rot="5400000">
            <a:off x="7763256" y="1170432"/>
            <a:ext cx="2286000" cy="381000"/>
          </a:xfrm>
        </p:spPr>
        <p:txBody>
          <a:bodyPr/>
          <a:lstStyle/>
          <a:p>
            <a:fld id="{5B559873-353C-4F05-A41D-7E04308CC5D6}" type="datetimeFigureOut">
              <a:rPr lang="ru-RU" smtClean="0"/>
              <a:pPr/>
              <a:t>20.11.2011</a:t>
            </a:fld>
            <a:endParaRPr lang="ru-RU"/>
          </a:p>
        </p:txBody>
      </p:sp>
      <p:sp>
        <p:nvSpPr>
          <p:cNvPr id="5" name="Нижний колонтитул 4"/>
          <p:cNvSpPr>
            <a:spLocks noGrp="1"/>
          </p:cNvSpPr>
          <p:nvPr>
            <p:ph type="ftr" sz="quarter" idx="11"/>
          </p:nvPr>
        </p:nvSpPr>
        <p:spPr bwMode="auto">
          <a:xfrm rot="5400000">
            <a:off x="7077456" y="4178808"/>
            <a:ext cx="3657600" cy="384048"/>
          </a:xfrm>
        </p:spPr>
        <p:txBody>
          <a:bodyPr/>
          <a:lstStyle/>
          <a:p>
            <a:endParaRPr lang="ru-RU"/>
          </a:p>
        </p:txBody>
      </p:sp>
      <p:sp>
        <p:nvSpPr>
          <p:cNvPr id="9" name="Прямоугольник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Прямая соединительная линия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Прямая соединительная линия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Прямая соединительная линия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Прямая соединительная линия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Прямоугольник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Овал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Овал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Овал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Овал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Овал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Прямая соединительная линия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Номер слайда 5"/>
          <p:cNvSpPr>
            <a:spLocks noGrp="1"/>
          </p:cNvSpPr>
          <p:nvPr>
            <p:ph type="sldNum" sz="quarter" idx="12"/>
          </p:nvPr>
        </p:nvSpPr>
        <p:spPr bwMode="auto">
          <a:xfrm>
            <a:off x="1340616" y="4928702"/>
            <a:ext cx="609600" cy="517524"/>
          </a:xfrm>
        </p:spPr>
        <p:txBody>
          <a:bodyPr/>
          <a:lstStyle/>
          <a:p>
            <a:fld id="{1DD0A8EC-1542-4314-B30A-DBA096960AF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559873-353C-4F05-A41D-7E04308CC5D6}" type="datetimeFigureOut">
              <a:rPr lang="ru-RU" smtClean="0"/>
              <a:pPr/>
              <a:t>20.11.2011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1DD0A8EC-1542-4314-B30A-DBA096960AF7}" type="slidenum">
              <a:rPr lang="ru-RU" smtClean="0"/>
              <a:pPr/>
              <a:t>‹#›</a:t>
            </a:fld>
            <a:endParaRPr lang="ru-RU"/>
          </a:p>
        </p:txBody>
      </p:sp>
      <p:sp>
        <p:nvSpPr>
          <p:cNvPr id="9" name="Содержимое 8"/>
          <p:cNvSpPr>
            <a:spLocks noGrp="1"/>
          </p:cNvSpPr>
          <p:nvPr>
            <p:ph sz="quarter" idx="1"/>
          </p:nvPr>
        </p:nvSpPr>
        <p:spPr>
          <a:xfrm>
            <a:off x="457200"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270248" y="1600200"/>
            <a:ext cx="3657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7543800" cy="1143000"/>
          </a:xfrm>
        </p:spPr>
        <p:txBody>
          <a:bodyPr anchor="b"/>
          <a:lstStyle>
            <a:lvl1pPr>
              <a:defRPr/>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5B559873-353C-4F05-A41D-7E04308CC5D6}" type="datetimeFigureOut">
              <a:rPr lang="ru-RU" smtClean="0"/>
              <a:pPr/>
              <a:t>20.11.2011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1DD0A8EC-1542-4314-B30A-DBA096960AF7}" type="slidenum">
              <a:rPr lang="ru-RU" smtClean="0"/>
              <a:pPr/>
              <a:t>‹#›</a:t>
            </a:fld>
            <a:endParaRPr lang="ru-RU"/>
          </a:p>
        </p:txBody>
      </p:sp>
      <p:sp>
        <p:nvSpPr>
          <p:cNvPr id="11" name="Содержимое 10"/>
          <p:cNvSpPr>
            <a:spLocks noGrp="1"/>
          </p:cNvSpPr>
          <p:nvPr>
            <p:ph sz="quarter" idx="2"/>
          </p:nvPr>
        </p:nvSpPr>
        <p:spPr>
          <a:xfrm>
            <a:off x="457200"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quarter" idx="4"/>
          </p:nvPr>
        </p:nvSpPr>
        <p:spPr>
          <a:xfrm>
            <a:off x="4371975" y="2362200"/>
            <a:ext cx="3657600" cy="38862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2" name="Текст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
        <p:nvSpPr>
          <p:cNvPr id="14" name="Текст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ru-RU" smtClean="0"/>
              <a:t>Образец текста</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6" name="Дата 5"/>
          <p:cNvSpPr>
            <a:spLocks noGrp="1"/>
          </p:cNvSpPr>
          <p:nvPr>
            <p:ph type="dt" sz="half" idx="10"/>
          </p:nvPr>
        </p:nvSpPr>
        <p:spPr/>
        <p:txBody>
          <a:bodyPr rtlCol="0"/>
          <a:lstStyle/>
          <a:p>
            <a:fld id="{5B559873-353C-4F05-A41D-7E04308CC5D6}" type="datetimeFigureOut">
              <a:rPr lang="ru-RU" smtClean="0"/>
              <a:pPr/>
              <a:t>20.11.2011</a:t>
            </a:fld>
            <a:endParaRPr lang="ru-RU"/>
          </a:p>
        </p:txBody>
      </p:sp>
      <p:sp>
        <p:nvSpPr>
          <p:cNvPr id="7" name="Номер слайда 6"/>
          <p:cNvSpPr>
            <a:spLocks noGrp="1"/>
          </p:cNvSpPr>
          <p:nvPr>
            <p:ph type="sldNum" sz="quarter" idx="11"/>
          </p:nvPr>
        </p:nvSpPr>
        <p:spPr/>
        <p:txBody>
          <a:bodyPr rtlCol="0"/>
          <a:lstStyle/>
          <a:p>
            <a:fld id="{1DD0A8EC-1542-4314-B30A-DBA096960AF7}" type="slidenum">
              <a:rPr lang="ru-RU" smtClean="0"/>
              <a:pPr/>
              <a:t>‹#›</a:t>
            </a:fld>
            <a:endParaRPr lang="ru-RU"/>
          </a:p>
        </p:txBody>
      </p:sp>
      <p:sp>
        <p:nvSpPr>
          <p:cNvPr id="8" name="Нижний колонтитул 7"/>
          <p:cNvSpPr>
            <a:spLocks noGrp="1"/>
          </p:cNvSpPr>
          <p:nvPr>
            <p:ph type="ftr" sz="quarter" idx="12"/>
          </p:nvPr>
        </p:nvSpPr>
        <p:spPr/>
        <p:txBody>
          <a:bodyPr rtlCol="0"/>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559873-353C-4F05-A41D-7E04308CC5D6}" type="datetimeFigureOut">
              <a:rPr lang="ru-RU" smtClean="0"/>
              <a:pPr/>
              <a:t>20.11.2011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1DD0A8EC-1542-4314-B30A-DBA096960AF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1"/>
      </p:bgRef>
    </p:bg>
    <p:spTree>
      <p:nvGrpSpPr>
        <p:cNvPr id="1" name=""/>
        <p:cNvGrpSpPr/>
        <p:nvPr/>
      </p:nvGrpSpPr>
      <p:grpSpPr>
        <a:xfrm>
          <a:off x="0" y="0"/>
          <a:ext cx="0" cy="0"/>
          <a:chOff x="0" y="0"/>
          <a:chExt cx="0" cy="0"/>
        </a:xfrm>
      </p:grpSpPr>
      <p:sp>
        <p:nvSpPr>
          <p:cNvPr id="10" name="Прямая соединительная линия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ru-RU" smtClean="0"/>
              <a:t>Образец заголовка</a:t>
            </a:r>
            <a:endParaRPr kumimoji="0" lang="en-US"/>
          </a:p>
        </p:txBody>
      </p:sp>
      <p:sp>
        <p:nvSpPr>
          <p:cNvPr id="3" name="Текст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8" name="Прямая соединительная линия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Прямая соединительная линия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Прямая соединительная линия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оугольник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ая соединительная линия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Овал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Содержимое 17"/>
          <p:cNvSpPr>
            <a:spLocks noGrp="1"/>
          </p:cNvSpPr>
          <p:nvPr>
            <p:ph sz="quarter" idx="1"/>
          </p:nvPr>
        </p:nvSpPr>
        <p:spPr>
          <a:xfrm>
            <a:off x="304800" y="274320"/>
            <a:ext cx="5638800" cy="6327648"/>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4"/>
          </p:nvPr>
        </p:nvSpPr>
        <p:spPr/>
        <p:txBody>
          <a:bodyPr rtlCol="0"/>
          <a:lstStyle/>
          <a:p>
            <a:fld id="{5B559873-353C-4F05-A41D-7E04308CC5D6}" type="datetimeFigureOut">
              <a:rPr lang="ru-RU" smtClean="0"/>
              <a:pPr/>
              <a:t>20.11.2011</a:t>
            </a:fld>
            <a:endParaRPr lang="ru-RU"/>
          </a:p>
        </p:txBody>
      </p:sp>
      <p:sp>
        <p:nvSpPr>
          <p:cNvPr id="22" name="Номер слайда 21"/>
          <p:cNvSpPr>
            <a:spLocks noGrp="1"/>
          </p:cNvSpPr>
          <p:nvPr>
            <p:ph type="sldNum" sz="quarter" idx="15"/>
          </p:nvPr>
        </p:nvSpPr>
        <p:spPr/>
        <p:txBody>
          <a:bodyPr rtlCol="0"/>
          <a:lstStyle/>
          <a:p>
            <a:fld id="{1DD0A8EC-1542-4314-B30A-DBA096960AF7}" type="slidenum">
              <a:rPr lang="ru-RU" smtClean="0"/>
              <a:pPr/>
              <a:t>‹#›</a:t>
            </a:fld>
            <a:endParaRPr lang="ru-RU"/>
          </a:p>
        </p:txBody>
      </p:sp>
      <p:sp>
        <p:nvSpPr>
          <p:cNvPr id="23" name="Нижний колонтитул 22"/>
          <p:cNvSpPr>
            <a:spLocks noGrp="1"/>
          </p:cNvSpPr>
          <p:nvPr>
            <p:ph type="ftr" sz="quarter" idx="16"/>
          </p:nvPr>
        </p:nvSpPr>
        <p:spPr/>
        <p:txBody>
          <a:bodyPr rtlCol="0"/>
          <a:lstStyle/>
          <a:p>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ая соединительная линия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Овал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Заголовок 1"/>
          <p:cNvSpPr>
            <a:spLocks noGrp="1"/>
          </p:cNvSpPr>
          <p:nvPr>
            <p:ph type="title"/>
          </p:nvPr>
        </p:nvSpPr>
        <p:spPr>
          <a:xfrm rot="5400000">
            <a:off x="3350133" y="3200400"/>
            <a:ext cx="6309360" cy="457200"/>
          </a:xfrm>
        </p:spPr>
        <p:txBody>
          <a:bodyPr anchor="b"/>
          <a:lstStyle>
            <a:lvl1pPr algn="l">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ru-RU" smtClean="0"/>
              <a:t>Вставка рисунка</a:t>
            </a:r>
            <a:endParaRPr kumimoji="0" lang="en-US" dirty="0"/>
          </a:p>
        </p:txBody>
      </p:sp>
      <p:sp>
        <p:nvSpPr>
          <p:cNvPr id="4" name="Текст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10" name="Прямая соединительная линия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Прямоугольник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ая соединительная линия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Прямая соединительная линия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Прямая соединительная линия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Дата 16"/>
          <p:cNvSpPr>
            <a:spLocks noGrp="1"/>
          </p:cNvSpPr>
          <p:nvPr>
            <p:ph type="dt" sz="half" idx="10"/>
          </p:nvPr>
        </p:nvSpPr>
        <p:spPr/>
        <p:txBody>
          <a:bodyPr rtlCol="0"/>
          <a:lstStyle/>
          <a:p>
            <a:fld id="{5B559873-353C-4F05-A41D-7E04308CC5D6}" type="datetimeFigureOut">
              <a:rPr lang="ru-RU" smtClean="0"/>
              <a:pPr/>
              <a:t>20.11.2011</a:t>
            </a:fld>
            <a:endParaRPr lang="ru-RU"/>
          </a:p>
        </p:txBody>
      </p:sp>
      <p:sp>
        <p:nvSpPr>
          <p:cNvPr id="18" name="Номер слайда 17"/>
          <p:cNvSpPr>
            <a:spLocks noGrp="1"/>
          </p:cNvSpPr>
          <p:nvPr>
            <p:ph type="sldNum" sz="quarter" idx="11"/>
          </p:nvPr>
        </p:nvSpPr>
        <p:spPr/>
        <p:txBody>
          <a:bodyPr rtlCol="0"/>
          <a:lstStyle/>
          <a:p>
            <a:fld id="{1DD0A8EC-1542-4314-B30A-DBA096960AF7}" type="slidenum">
              <a:rPr lang="ru-RU" smtClean="0"/>
              <a:pPr/>
              <a:t>‹#›</a:t>
            </a:fld>
            <a:endParaRPr lang="ru-RU"/>
          </a:p>
        </p:txBody>
      </p:sp>
      <p:sp>
        <p:nvSpPr>
          <p:cNvPr id="21" name="Нижний колонтитул 20"/>
          <p:cNvSpPr>
            <a:spLocks noGrp="1"/>
          </p:cNvSpPr>
          <p:nvPr>
            <p:ph type="ftr" sz="quarter" idx="12"/>
          </p:nvPr>
        </p:nvSpPr>
        <p:spPr/>
        <p:txBody>
          <a:bodyPr rtlCol="0"/>
          <a:lstStyle/>
          <a:p>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Прямая соединительная линия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Заголовок 21"/>
          <p:cNvSpPr>
            <a:spLocks noGrp="1"/>
          </p:cNvSpPr>
          <p:nvPr>
            <p:ph type="title"/>
          </p:nvPr>
        </p:nvSpPr>
        <p:spPr>
          <a:xfrm>
            <a:off x="457200" y="274638"/>
            <a:ext cx="7467600" cy="1143000"/>
          </a:xfrm>
          <a:prstGeom prst="rect">
            <a:avLst/>
          </a:prstGeom>
        </p:spPr>
        <p:txBody>
          <a:bodyPr vert="horz" anchor="b">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5B559873-353C-4F05-A41D-7E04308CC5D6}" type="datetimeFigureOut">
              <a:rPr lang="ru-RU" smtClean="0"/>
              <a:pPr/>
              <a:t>20.11.2011</a:t>
            </a:fld>
            <a:endParaRPr lang="ru-RU"/>
          </a:p>
        </p:txBody>
      </p:sp>
      <p:sp>
        <p:nvSpPr>
          <p:cNvPr id="3" name="Нижний колонтитул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ru-RU"/>
          </a:p>
        </p:txBody>
      </p:sp>
      <p:sp>
        <p:nvSpPr>
          <p:cNvPr id="7" name="Прямая соединительная линия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Прямая соединительная линия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Прямоугольник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ая соединительная линия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Овал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Номер слайда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1DD0A8EC-1542-4314-B30A-DBA096960AF7}"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4.xml"/><Relationship Id="rId5" Type="http://schemas.openxmlformats.org/officeDocument/2006/relationships/image" Target="../media/image15.jpe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4.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4.xml"/><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gif"/><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95736" y="476672"/>
            <a:ext cx="6244208" cy="2614442"/>
          </a:xfrm>
          <a:effectLst>
            <a:glow rad="228600">
              <a:schemeClr val="accent6">
                <a:satMod val="175000"/>
                <a:alpha val="40000"/>
              </a:schemeClr>
            </a:glow>
          </a:effectLst>
        </p:spPr>
        <p:txBody>
          <a:bodyPr>
            <a:normAutofit fontScale="90000"/>
          </a:bodyPr>
          <a:lstStyle/>
          <a:p>
            <a:pPr algn="ctr"/>
            <a:r>
              <a:rPr lang="en-US" sz="7200" dirty="0" smtClean="0">
                <a:solidFill>
                  <a:schemeClr val="accent6">
                    <a:lumMod val="75000"/>
                  </a:schemeClr>
                </a:solidFill>
                <a:effectLst>
                  <a:glow rad="228600">
                    <a:schemeClr val="accent1">
                      <a:satMod val="175000"/>
                      <a:alpha val="40000"/>
                    </a:schemeClr>
                  </a:glow>
                </a:effectLst>
                <a:latin typeface="Acadian" pitchFamily="2" charset="0"/>
              </a:rPr>
              <a:t>HOLIDAYS IN GREAT BRITAIN</a:t>
            </a:r>
            <a:r>
              <a:rPr lang="ru-RU" dirty="0" smtClean="0">
                <a:effectLst>
                  <a:glow rad="228600">
                    <a:schemeClr val="accent1">
                      <a:satMod val="175000"/>
                      <a:alpha val="40000"/>
                    </a:schemeClr>
                  </a:glow>
                </a:effectLst>
              </a:rPr>
              <a:t/>
            </a:r>
            <a:br>
              <a:rPr lang="ru-RU" dirty="0" smtClean="0">
                <a:effectLst>
                  <a:glow rad="228600">
                    <a:schemeClr val="accent1">
                      <a:satMod val="175000"/>
                      <a:alpha val="40000"/>
                    </a:schemeClr>
                  </a:glow>
                </a:effectLst>
              </a:rPr>
            </a:br>
            <a:endParaRPr lang="ru-RU" dirty="0">
              <a:effectLst>
                <a:glow rad="228600">
                  <a:schemeClr val="accent1">
                    <a:satMod val="175000"/>
                    <a:alpha val="40000"/>
                  </a:schemeClr>
                </a:glow>
              </a:effectLst>
            </a:endParaRPr>
          </a:p>
        </p:txBody>
      </p:sp>
      <p:sp>
        <p:nvSpPr>
          <p:cNvPr id="3" name="Подзаголовок 2"/>
          <p:cNvSpPr>
            <a:spLocks noGrp="1"/>
          </p:cNvSpPr>
          <p:nvPr>
            <p:ph type="subTitle" idx="1"/>
          </p:nvPr>
        </p:nvSpPr>
        <p:spPr>
          <a:xfrm>
            <a:off x="3059832" y="4149080"/>
            <a:ext cx="4534272" cy="2225842"/>
          </a:xfrm>
        </p:spPr>
        <p:txBody>
          <a:bodyPr/>
          <a:lstStyle/>
          <a:p>
            <a:pPr algn="ctr"/>
            <a:r>
              <a:rPr lang="ru-RU" dirty="0" smtClean="0">
                <a:solidFill>
                  <a:schemeClr val="accent6">
                    <a:lumMod val="75000"/>
                  </a:schemeClr>
                </a:solidFill>
              </a:rPr>
              <a:t>Разработала:</a:t>
            </a:r>
          </a:p>
          <a:p>
            <a:pPr algn="ctr"/>
            <a:r>
              <a:rPr lang="ru-RU" dirty="0" smtClean="0">
                <a:solidFill>
                  <a:schemeClr val="accent6">
                    <a:lumMod val="75000"/>
                  </a:schemeClr>
                </a:solidFill>
              </a:rPr>
              <a:t>Давыдова Анна Викторовна</a:t>
            </a:r>
          </a:p>
          <a:p>
            <a:pPr algn="ctr"/>
            <a:r>
              <a:rPr lang="ru-RU" dirty="0" smtClean="0">
                <a:solidFill>
                  <a:schemeClr val="accent6">
                    <a:lumMod val="75000"/>
                  </a:schemeClr>
                </a:solidFill>
              </a:rPr>
              <a:t>Учитель английского языка</a:t>
            </a:r>
          </a:p>
          <a:p>
            <a:pPr algn="ctr"/>
            <a:r>
              <a:rPr lang="ru-RU" dirty="0" smtClean="0">
                <a:solidFill>
                  <a:schemeClr val="accent6">
                    <a:lumMod val="75000"/>
                  </a:schemeClr>
                </a:solidFill>
              </a:rPr>
              <a:t>МОУ </a:t>
            </a:r>
            <a:r>
              <a:rPr lang="ru-RU" dirty="0" err="1" smtClean="0">
                <a:solidFill>
                  <a:schemeClr val="accent6">
                    <a:lumMod val="75000"/>
                  </a:schemeClr>
                </a:solidFill>
              </a:rPr>
              <a:t>Тимоновской</a:t>
            </a:r>
            <a:r>
              <a:rPr lang="ru-RU" dirty="0" smtClean="0">
                <a:solidFill>
                  <a:schemeClr val="accent6">
                    <a:lumMod val="75000"/>
                  </a:schemeClr>
                </a:solidFill>
              </a:rPr>
              <a:t> </a:t>
            </a:r>
            <a:r>
              <a:rPr lang="ru-RU" dirty="0" smtClean="0">
                <a:solidFill>
                  <a:schemeClr val="accent6">
                    <a:lumMod val="75000"/>
                  </a:schemeClr>
                </a:solidFill>
              </a:rPr>
              <a:t>СОШ</a:t>
            </a:r>
          </a:p>
          <a:p>
            <a:pPr algn="ctr"/>
            <a:r>
              <a:rPr lang="ru-RU" dirty="0" smtClean="0">
                <a:solidFill>
                  <a:schemeClr val="accent6">
                    <a:lumMod val="75000"/>
                  </a:schemeClr>
                </a:solidFill>
              </a:rPr>
              <a:t>Города Солнечногорска-7</a:t>
            </a:r>
          </a:p>
          <a:p>
            <a:pPr algn="ctr"/>
            <a:r>
              <a:rPr lang="ru-RU" dirty="0" smtClean="0">
                <a:solidFill>
                  <a:schemeClr val="accent6">
                    <a:lumMod val="75000"/>
                  </a:schemeClr>
                </a:solidFill>
              </a:rPr>
              <a:t>Московской области</a:t>
            </a:r>
            <a:endParaRPr lang="ru-RU" dirty="0">
              <a:solidFill>
                <a:schemeClr val="accent6">
                  <a:lumMod val="7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2656"/>
            <a:ext cx="7128792" cy="6912768"/>
          </a:xfrm>
        </p:spPr>
        <p:txBody>
          <a:bodyPr>
            <a:normAutofit fontScale="90000"/>
          </a:bodyPr>
          <a:lstStyle/>
          <a:p>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en-US" sz="2200" dirty="0" smtClean="0">
                <a:solidFill>
                  <a:schemeClr val="accent6">
                    <a:lumMod val="75000"/>
                  </a:schemeClr>
                </a:solidFill>
                <a:latin typeface="Comic Sans MS" pitchFamily="66" charset="0"/>
              </a:rPr>
              <a:t>There are also smaller, local festivals in Britain.</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QUESTIONS:</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1. Are there many holidays in Great Britain?</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2. What is a "bank holiday"? </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3. What is the most popular holiday in Britain?</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4.  When is Christmas celebrated?</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5.  What are traditional Christmas songs called in Britain?</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6.  What do children leave at the end of their beds and why?</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7.  What do the British do on Boxing Day?</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8.  What is the name of New Year's Eve in Scotland?</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9.  When is Guy Fawkes Night celebrated?</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10. What do you know about Guy Fawkes?</a:t>
            </a:r>
            <a:r>
              <a:rPr lang="ru-RU" sz="2200" dirty="0" smtClean="0">
                <a:solidFill>
                  <a:schemeClr val="accent6">
                    <a:lumMod val="75000"/>
                  </a:schemeClr>
                </a:solidFill>
                <a:latin typeface="Comic Sans MS" pitchFamily="66" charset="0"/>
              </a:rPr>
              <a:t/>
            </a:r>
            <a:br>
              <a:rPr lang="ru-RU" sz="2200" dirty="0" smtClean="0">
                <a:solidFill>
                  <a:schemeClr val="accent6">
                    <a:lumMod val="75000"/>
                  </a:schemeClr>
                </a:solidFill>
                <a:latin typeface="Comic Sans MS" pitchFamily="66" charset="0"/>
              </a:rPr>
            </a:br>
            <a:r>
              <a:rPr lang="en-US" sz="2200" dirty="0" smtClean="0">
                <a:solidFill>
                  <a:schemeClr val="accent6">
                    <a:lumMod val="75000"/>
                  </a:schemeClr>
                </a:solidFill>
                <a:latin typeface="Comic Sans MS" pitchFamily="66" charset="0"/>
              </a:rPr>
              <a:t> </a:t>
            </a:r>
            <a:r>
              <a:rPr lang="ru-RU" dirty="0" smtClean="0"/>
              <a:t/>
            </a:r>
            <a:br>
              <a:rPr lang="ru-RU" dirty="0" smtClean="0"/>
            </a:br>
            <a:r>
              <a:rPr lang="en-US" dirty="0" smtClean="0"/>
              <a:t> </a:t>
            </a:r>
            <a:r>
              <a:rPr lang="ru-RU" dirty="0" smtClean="0"/>
              <a:t/>
            </a:r>
            <a:br>
              <a:rPr lang="ru-RU" dirty="0" smtClean="0"/>
            </a:br>
            <a:r>
              <a:rPr lang="ru-RU" dirty="0" smtClean="0">
                <a:latin typeface="Comic Sans MS" pitchFamily="66" charset="0"/>
              </a:rPr>
              <a:t/>
            </a:r>
            <a:br>
              <a:rPr lang="ru-RU" dirty="0" smtClean="0">
                <a:latin typeface="Comic Sans MS" pitchFamily="66" charset="0"/>
              </a:rPr>
            </a:br>
            <a:r>
              <a:rPr lang="ru-RU" dirty="0" smtClean="0"/>
              <a:t/>
            </a:r>
            <a:br>
              <a:rPr lang="ru-RU" dirty="0" smtClean="0"/>
            </a:br>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7457256" cy="2218258"/>
          </a:xfrm>
        </p:spPr>
        <p:txBody>
          <a:bodyPr>
            <a:normAutofit/>
          </a:bodyPr>
          <a:lstStyle/>
          <a:p>
            <a:pPr algn="ctr"/>
            <a:r>
              <a:rPr lang="ru-RU" dirty="0" smtClean="0">
                <a:solidFill>
                  <a:schemeClr val="accent6">
                    <a:lumMod val="75000"/>
                  </a:schemeClr>
                </a:solidFill>
              </a:rPr>
              <a:t>ИСТОЧНИК:</a:t>
            </a:r>
            <a:br>
              <a:rPr lang="ru-RU" dirty="0" smtClean="0">
                <a:solidFill>
                  <a:schemeClr val="accent6">
                    <a:lumMod val="75000"/>
                  </a:schemeClr>
                </a:solidFill>
              </a:rPr>
            </a:br>
            <a:r>
              <a:rPr lang="ru-RU" b="1" dirty="0" smtClean="0">
                <a:solidFill>
                  <a:schemeClr val="accent6">
                    <a:lumMod val="75000"/>
                  </a:schemeClr>
                </a:solidFill>
              </a:rPr>
              <a:t>http://med.siteedit.ru/page24</a:t>
            </a:r>
            <a:r>
              <a:rPr lang="ru-RU" dirty="0" smtClean="0">
                <a:solidFill>
                  <a:schemeClr val="accent6">
                    <a:lumMod val="75000"/>
                  </a:schemeClr>
                </a:solidFill>
              </a:rPr>
              <a:t/>
            </a:r>
            <a:br>
              <a:rPr lang="ru-RU" dirty="0" smtClean="0">
                <a:solidFill>
                  <a:schemeClr val="accent6">
                    <a:lumMod val="75000"/>
                  </a:schemeClr>
                </a:solidFill>
              </a:rPr>
            </a:br>
            <a:r>
              <a:rPr lang="en-US" dirty="0" smtClean="0">
                <a:solidFill>
                  <a:schemeClr val="accent6">
                    <a:lumMod val="75000"/>
                  </a:schemeClr>
                </a:solidFill>
              </a:rPr>
              <a:t>http://tekayte7.blogspot.com/</a:t>
            </a:r>
            <a:endParaRPr lang="ru-RU" dirty="0">
              <a:solidFill>
                <a:schemeClr val="accent6">
                  <a:lumMod val="75000"/>
                </a:schemeClr>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274638"/>
            <a:ext cx="7313240" cy="3154362"/>
          </a:xfrm>
        </p:spPr>
        <p:txBody>
          <a:bodyPr>
            <a:normAutofit/>
          </a:bodyPr>
          <a:lstStyle/>
          <a:p>
            <a:pPr algn="ctr"/>
            <a:r>
              <a:rPr lang="en-US" sz="4000" b="1" dirty="0" smtClean="0">
                <a:solidFill>
                  <a:schemeClr val="accent6">
                    <a:lumMod val="75000"/>
                  </a:schemeClr>
                </a:solidFill>
              </a:rPr>
              <a:t>THANK YOU VERY MUCH!</a:t>
            </a:r>
            <a:endParaRPr lang="ru-RU" sz="4000" b="1" dirty="0">
              <a:solidFill>
                <a:schemeClr val="accent6">
                  <a:lumMod val="75000"/>
                </a:schemeClr>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5328592" cy="3874442"/>
          </a:xfrm>
        </p:spPr>
        <p:txBody>
          <a:bodyPr>
            <a:normAutofit fontScale="90000"/>
          </a:bodyPr>
          <a:lstStyle/>
          <a:p>
            <a:r>
              <a:rPr lang="en-US" sz="2200" i="1" dirty="0" smtClean="0">
                <a:solidFill>
                  <a:schemeClr val="accent6">
                    <a:lumMod val="75000"/>
                  </a:schemeClr>
                </a:solidFill>
                <a:latin typeface="Comic Sans MS" pitchFamily="66" charset="0"/>
              </a:rPr>
              <a:t>There are fewer public holidays in Great Britain than in other European countries. They are: Christmas Day, Boxing Day, New Year's Day, Good Friday, Easter Monday, May Day, Spring Bank Holiday and Summer Bank Holiday. Public holidays in Britain are called bank holidays, because the banks as well as most of the offices and shops are closed.</a:t>
            </a:r>
            <a:r>
              <a:rPr lang="ru-RU" dirty="0" smtClean="0"/>
              <a:t/>
            </a:r>
            <a:br>
              <a:rPr lang="ru-RU" dirty="0" smtClean="0"/>
            </a:br>
            <a:endParaRPr lang="ru-RU" dirty="0"/>
          </a:p>
        </p:txBody>
      </p:sp>
      <p:pic>
        <p:nvPicPr>
          <p:cNvPr id="4" name="Содержимое 3" descr="boxing-day.jpg"/>
          <p:cNvPicPr>
            <a:picLocks noGrp="1" noChangeAspect="1"/>
          </p:cNvPicPr>
          <p:nvPr>
            <p:ph sz="quarter" idx="1"/>
          </p:nvPr>
        </p:nvPicPr>
        <p:blipFill>
          <a:blip r:embed="rId2" cstate="print"/>
          <a:stretch>
            <a:fillRect/>
          </a:stretch>
        </p:blipFill>
        <p:spPr>
          <a:xfrm>
            <a:off x="323528" y="3573016"/>
            <a:ext cx="1800200" cy="20136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easter Monday.jpg"/>
          <p:cNvPicPr>
            <a:picLocks noChangeAspect="1"/>
          </p:cNvPicPr>
          <p:nvPr/>
        </p:nvPicPr>
        <p:blipFill>
          <a:blip r:embed="rId3" cstate="print"/>
          <a:stretch>
            <a:fillRect/>
          </a:stretch>
        </p:blipFill>
        <p:spPr>
          <a:xfrm>
            <a:off x="1763688" y="4941168"/>
            <a:ext cx="2051720" cy="153879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goodfriday.jpg"/>
          <p:cNvPicPr>
            <a:picLocks noChangeAspect="1"/>
          </p:cNvPicPr>
          <p:nvPr/>
        </p:nvPicPr>
        <p:blipFill>
          <a:blip r:embed="rId4" cstate="print"/>
          <a:stretch>
            <a:fillRect/>
          </a:stretch>
        </p:blipFill>
        <p:spPr>
          <a:xfrm>
            <a:off x="2771800" y="3573016"/>
            <a:ext cx="2635370" cy="1912045"/>
          </a:xfrm>
          <a:prstGeom prst="rect">
            <a:avLst/>
          </a:prstGeom>
          <a:ln>
            <a:noFill/>
          </a:ln>
          <a:effectLst>
            <a:softEdge rad="112500"/>
          </a:effectLst>
        </p:spPr>
      </p:pic>
      <p:pic>
        <p:nvPicPr>
          <p:cNvPr id="7" name="Рисунок 6" descr="may-day.jpg"/>
          <p:cNvPicPr>
            <a:picLocks noChangeAspect="1"/>
          </p:cNvPicPr>
          <p:nvPr/>
        </p:nvPicPr>
        <p:blipFill>
          <a:blip r:embed="rId5" cstate="print"/>
          <a:stretch>
            <a:fillRect/>
          </a:stretch>
        </p:blipFill>
        <p:spPr>
          <a:xfrm>
            <a:off x="4716016" y="4869160"/>
            <a:ext cx="1944216" cy="1730352"/>
          </a:xfrm>
          <a:prstGeom prst="rect">
            <a:avLst/>
          </a:prstGeom>
          <a:ln>
            <a:noFill/>
          </a:ln>
          <a:effectLst>
            <a:softEdge rad="112500"/>
          </a:effectLst>
        </p:spPr>
      </p:pic>
      <p:pic>
        <p:nvPicPr>
          <p:cNvPr id="8" name="Рисунок 7" descr="Рождество.jpg"/>
          <p:cNvPicPr>
            <a:picLocks noChangeAspect="1"/>
          </p:cNvPicPr>
          <p:nvPr/>
        </p:nvPicPr>
        <p:blipFill>
          <a:blip r:embed="rId6" cstate="print"/>
          <a:stretch>
            <a:fillRect/>
          </a:stretch>
        </p:blipFill>
        <p:spPr>
          <a:xfrm>
            <a:off x="6156176" y="3789040"/>
            <a:ext cx="2304255" cy="1728192"/>
          </a:xfrm>
          <a:prstGeom prst="rect">
            <a:avLst/>
          </a:prstGeom>
          <a:ln>
            <a:noFill/>
          </a:ln>
          <a:effectLst>
            <a:softEdge rad="112500"/>
          </a:effectLst>
        </p:spPr>
      </p:pic>
      <p:pic>
        <p:nvPicPr>
          <p:cNvPr id="9" name="Рисунок 8" descr="spring-bank-holiday_201.jpg"/>
          <p:cNvPicPr>
            <a:picLocks noChangeAspect="1"/>
          </p:cNvPicPr>
          <p:nvPr/>
        </p:nvPicPr>
        <p:blipFill>
          <a:blip r:embed="rId7" cstate="print"/>
          <a:stretch>
            <a:fillRect/>
          </a:stretch>
        </p:blipFill>
        <p:spPr>
          <a:xfrm>
            <a:off x="5940151" y="332656"/>
            <a:ext cx="2640293" cy="1584176"/>
          </a:xfrm>
          <a:prstGeom prst="rect">
            <a:avLst/>
          </a:prstGeom>
          <a:ln>
            <a:noFill/>
          </a:ln>
          <a:effectLst>
            <a:softEdge rad="112500"/>
          </a:effectLst>
        </p:spPr>
      </p:pic>
      <p:pic>
        <p:nvPicPr>
          <p:cNvPr id="10" name="Рисунок 9" descr="summer-bank-holiday.jpg"/>
          <p:cNvPicPr>
            <a:picLocks noChangeAspect="1"/>
          </p:cNvPicPr>
          <p:nvPr/>
        </p:nvPicPr>
        <p:blipFill>
          <a:blip r:embed="rId8" cstate="print"/>
          <a:stretch>
            <a:fillRect/>
          </a:stretch>
        </p:blipFill>
        <p:spPr>
          <a:xfrm>
            <a:off x="7092280" y="1628800"/>
            <a:ext cx="1573337" cy="2346204"/>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395536" y="260648"/>
            <a:ext cx="3719264" cy="5911552"/>
          </a:xfrm>
        </p:spPr>
        <p:txBody>
          <a:bodyPr>
            <a:normAutofit/>
          </a:bodyPr>
          <a:lstStyle/>
          <a:p>
            <a:r>
              <a:rPr lang="en-US" sz="2800" dirty="0" smtClean="0">
                <a:solidFill>
                  <a:schemeClr val="accent6">
                    <a:lumMod val="75000"/>
                  </a:schemeClr>
                </a:solidFill>
                <a:latin typeface="Comic Sans MS" pitchFamily="66" charset="0"/>
              </a:rPr>
              <a:t>The most popular holiday is Christmas. Every year the people of Norway give the city of London a present. It's a big Christmas tree and it stands in Trafalgar Square. Central streets are beautifully decorated.</a:t>
            </a:r>
            <a:endParaRPr lang="ru-RU" sz="2800" dirty="0">
              <a:solidFill>
                <a:schemeClr val="accent6">
                  <a:lumMod val="75000"/>
                </a:schemeClr>
              </a:solidFill>
              <a:latin typeface="Comic Sans MS" pitchFamily="66" charset="0"/>
            </a:endParaRPr>
          </a:p>
        </p:txBody>
      </p:sp>
      <p:pic>
        <p:nvPicPr>
          <p:cNvPr id="5" name="Содержимое 4" descr="елка на площади.jpg"/>
          <p:cNvPicPr>
            <a:picLocks noGrp="1" noChangeAspect="1"/>
          </p:cNvPicPr>
          <p:nvPr>
            <p:ph sz="quarter" idx="2"/>
          </p:nvPr>
        </p:nvPicPr>
        <p:blipFill>
          <a:blip r:embed="rId2" cstate="print"/>
          <a:stretch>
            <a:fillRect/>
          </a:stretch>
        </p:blipFill>
        <p:spPr>
          <a:xfrm>
            <a:off x="4355976" y="404664"/>
            <a:ext cx="3841868" cy="243601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улицы.jpg"/>
          <p:cNvPicPr>
            <a:picLocks noChangeAspect="1"/>
          </p:cNvPicPr>
          <p:nvPr/>
        </p:nvPicPr>
        <p:blipFill>
          <a:blip r:embed="rId3" cstate="print"/>
          <a:stretch>
            <a:fillRect/>
          </a:stretch>
        </p:blipFill>
        <p:spPr>
          <a:xfrm>
            <a:off x="4427984" y="3573016"/>
            <a:ext cx="3888432" cy="18452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427984" y="260648"/>
            <a:ext cx="3816424" cy="6106690"/>
          </a:xfrm>
        </p:spPr>
        <p:txBody>
          <a:bodyPr>
            <a:normAutofit fontScale="90000"/>
          </a:bodyPr>
          <a:lstStyle/>
          <a:p>
            <a:r>
              <a:rPr lang="en-US" sz="3100" dirty="0" smtClean="0">
                <a:solidFill>
                  <a:schemeClr val="accent6">
                    <a:lumMod val="75000"/>
                  </a:schemeClr>
                </a:solidFill>
                <a:latin typeface="Comic Sans MS" pitchFamily="66" charset="0"/>
              </a:rPr>
              <a:t>Before Christmas, groups of singers go from house to house. They collect money for charity and sing carols, traditional Christmas songs. Many churches hold a carol service on the Sunday before Christmas.</a:t>
            </a:r>
            <a:r>
              <a:rPr lang="ru-RU" dirty="0" smtClean="0"/>
              <a:t/>
            </a:r>
            <a:br>
              <a:rPr lang="ru-RU" dirty="0" smtClean="0"/>
            </a:br>
            <a:endParaRPr lang="ru-RU" dirty="0"/>
          </a:p>
        </p:txBody>
      </p:sp>
      <p:pic>
        <p:nvPicPr>
          <p:cNvPr id="5" name="Содержимое 4" descr="рождество1.jpg"/>
          <p:cNvPicPr>
            <a:picLocks noGrp="1" noChangeAspect="1"/>
          </p:cNvPicPr>
          <p:nvPr>
            <p:ph sz="quarter" idx="2"/>
          </p:nvPr>
        </p:nvPicPr>
        <p:blipFill>
          <a:blip r:embed="rId2" cstate="print"/>
          <a:stretch>
            <a:fillRect/>
          </a:stretch>
        </p:blipFill>
        <p:spPr>
          <a:xfrm>
            <a:off x="683568" y="764704"/>
            <a:ext cx="3584575" cy="268245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italian-christmas-presepe.jpg"/>
          <p:cNvPicPr>
            <a:picLocks noChangeAspect="1"/>
          </p:cNvPicPr>
          <p:nvPr/>
        </p:nvPicPr>
        <p:blipFill>
          <a:blip r:embed="rId3" cstate="print"/>
          <a:stretch>
            <a:fillRect/>
          </a:stretch>
        </p:blipFill>
        <p:spPr>
          <a:xfrm>
            <a:off x="683568" y="3645024"/>
            <a:ext cx="3580620" cy="26892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1560" y="476672"/>
            <a:ext cx="7313240" cy="2952328"/>
          </a:xfrm>
        </p:spPr>
        <p:txBody>
          <a:bodyPr>
            <a:normAutofit/>
          </a:bodyPr>
          <a:lstStyle/>
          <a:p>
            <a:r>
              <a:rPr lang="en-US" sz="2000" dirty="0" smtClean="0">
                <a:solidFill>
                  <a:schemeClr val="accent6">
                    <a:lumMod val="75000"/>
                  </a:schemeClr>
                </a:solidFill>
                <a:latin typeface="Comic Sans MS" pitchFamily="66" charset="0"/>
              </a:rPr>
              <a:t>The fun starts the night before, on the 24th of December. Traditionally this is the day when people decorate their trees. Children had stockings at the end of their beds, hoping that Father Christmas will come down the chimney during the night and fill them with toys and sweets.</a:t>
            </a:r>
            <a:r>
              <a:rPr lang="ru-RU" sz="2000" dirty="0" smtClean="0">
                <a:solidFill>
                  <a:schemeClr val="accent6">
                    <a:lumMod val="75000"/>
                  </a:schemeClr>
                </a:solidFill>
                <a:latin typeface="Comic Sans MS" pitchFamily="66" charset="0"/>
              </a:rPr>
              <a:t/>
            </a:r>
            <a:br>
              <a:rPr lang="ru-RU" sz="2000" dirty="0" smtClean="0">
                <a:solidFill>
                  <a:schemeClr val="accent6">
                    <a:lumMod val="75000"/>
                  </a:schemeClr>
                </a:solidFill>
                <a:latin typeface="Comic Sans MS" pitchFamily="66" charset="0"/>
              </a:rPr>
            </a:br>
            <a:r>
              <a:rPr lang="en-US" sz="2000" dirty="0" smtClean="0">
                <a:solidFill>
                  <a:schemeClr val="accent6">
                    <a:lumMod val="75000"/>
                  </a:schemeClr>
                </a:solidFill>
                <a:latin typeface="Comic Sans MS" pitchFamily="66" charset="0"/>
              </a:rPr>
              <a:t>Christmas is a family holiday. Relatives usually meet for the big Christmas dinner of turkey and Christmas pudding. And everyone gives and receives presents. </a:t>
            </a:r>
            <a:endParaRPr lang="ru-RU" sz="2000" dirty="0">
              <a:solidFill>
                <a:schemeClr val="accent6">
                  <a:lumMod val="75000"/>
                </a:schemeClr>
              </a:solidFill>
              <a:latin typeface="Comic Sans MS" pitchFamily="66" charset="0"/>
            </a:endParaRPr>
          </a:p>
        </p:txBody>
      </p:sp>
      <p:pic>
        <p:nvPicPr>
          <p:cNvPr id="5" name="Содержимое 4" descr="родже.jpg"/>
          <p:cNvPicPr>
            <a:picLocks noGrp="1" noChangeAspect="1"/>
          </p:cNvPicPr>
          <p:nvPr>
            <p:ph sz="quarter" idx="2"/>
          </p:nvPr>
        </p:nvPicPr>
        <p:blipFill>
          <a:blip r:embed="rId2" cstate="print"/>
          <a:stretch>
            <a:fillRect/>
          </a:stretch>
        </p:blipFill>
        <p:spPr>
          <a:xfrm>
            <a:off x="323528" y="3501008"/>
            <a:ext cx="2520280" cy="1890210"/>
          </a:xfrm>
          <a:prstGeom prst="rect">
            <a:avLst/>
          </a:prstGeom>
          <a:ln>
            <a:noFill/>
          </a:ln>
          <a:effectLst>
            <a:softEdge rad="112500"/>
          </a:effectLst>
        </p:spPr>
      </p:pic>
      <p:pic>
        <p:nvPicPr>
          <p:cNvPr id="6" name="Рисунок 5" descr="рожд.jpg"/>
          <p:cNvPicPr>
            <a:picLocks noChangeAspect="1"/>
          </p:cNvPicPr>
          <p:nvPr/>
        </p:nvPicPr>
        <p:blipFill>
          <a:blip r:embed="rId3" cstate="print"/>
          <a:stretch>
            <a:fillRect/>
          </a:stretch>
        </p:blipFill>
        <p:spPr>
          <a:xfrm>
            <a:off x="2483768" y="4725144"/>
            <a:ext cx="2304256" cy="1728192"/>
          </a:xfrm>
          <a:prstGeom prst="rect">
            <a:avLst/>
          </a:prstGeom>
          <a:ln>
            <a:noFill/>
          </a:ln>
          <a:effectLst>
            <a:softEdge rad="112500"/>
          </a:effectLst>
        </p:spPr>
      </p:pic>
      <p:pic>
        <p:nvPicPr>
          <p:cNvPr id="7" name="Рисунок 6" descr="Рождество.jpg"/>
          <p:cNvPicPr>
            <a:picLocks noChangeAspect="1"/>
          </p:cNvPicPr>
          <p:nvPr/>
        </p:nvPicPr>
        <p:blipFill>
          <a:blip r:embed="rId4" cstate="print"/>
          <a:stretch>
            <a:fillRect/>
          </a:stretch>
        </p:blipFill>
        <p:spPr>
          <a:xfrm>
            <a:off x="4572000" y="3501008"/>
            <a:ext cx="2183904" cy="1637928"/>
          </a:xfrm>
          <a:prstGeom prst="rect">
            <a:avLst/>
          </a:prstGeom>
          <a:ln>
            <a:noFill/>
          </a:ln>
          <a:effectLst>
            <a:softEdge rad="112500"/>
          </a:effectLst>
        </p:spPr>
      </p:pic>
      <p:pic>
        <p:nvPicPr>
          <p:cNvPr id="8" name="Рисунок 7" descr="turkeycarving_468x475.jpg"/>
          <p:cNvPicPr>
            <a:picLocks noChangeAspect="1"/>
          </p:cNvPicPr>
          <p:nvPr/>
        </p:nvPicPr>
        <p:blipFill>
          <a:blip r:embed="rId5" cstate="print"/>
          <a:stretch>
            <a:fillRect/>
          </a:stretch>
        </p:blipFill>
        <p:spPr>
          <a:xfrm>
            <a:off x="6372200" y="4650982"/>
            <a:ext cx="1944216" cy="1973296"/>
          </a:xfrm>
          <a:prstGeom prst="rect">
            <a:avLst/>
          </a:prstGeom>
          <a:ln>
            <a:noFill/>
          </a:ln>
          <a:effectLst>
            <a:softEdge rad="112500"/>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429000"/>
            <a:ext cx="7499176" cy="3082354"/>
          </a:xfrm>
        </p:spPr>
        <p:txBody>
          <a:bodyPr/>
          <a:lstStyle/>
          <a:p>
            <a:r>
              <a:rPr lang="en-US" sz="3200" i="1" dirty="0" smtClean="0">
                <a:solidFill>
                  <a:schemeClr val="accent6">
                    <a:lumMod val="75000"/>
                  </a:schemeClr>
                </a:solidFill>
                <a:latin typeface="AGPresquire" pitchFamily="2" charset="0"/>
              </a:rPr>
              <a:t>The 26th of December, Boxing Day, is an extra holiday after Christmas Day. This is the time to visit friends and relatives.</a:t>
            </a:r>
            <a:r>
              <a:rPr lang="ru-RU" dirty="0" smtClean="0"/>
              <a:t/>
            </a:r>
            <a:br>
              <a:rPr lang="ru-RU" dirty="0" smtClean="0"/>
            </a:br>
            <a:endParaRPr lang="ru-RU" dirty="0"/>
          </a:p>
        </p:txBody>
      </p:sp>
      <p:pic>
        <p:nvPicPr>
          <p:cNvPr id="5" name="Содержимое 4" descr="boxing-day.jpg"/>
          <p:cNvPicPr>
            <a:picLocks noGrp="1" noChangeAspect="1"/>
          </p:cNvPicPr>
          <p:nvPr>
            <p:ph sz="quarter" idx="1"/>
          </p:nvPr>
        </p:nvPicPr>
        <p:blipFill>
          <a:blip r:embed="rId2" cstate="print"/>
          <a:stretch>
            <a:fillRect/>
          </a:stretch>
        </p:blipFill>
        <p:spPr>
          <a:xfrm>
            <a:off x="467544" y="188640"/>
            <a:ext cx="2736304" cy="3060743"/>
          </a:xfrm>
          <a:prstGeom prst="rect">
            <a:avLst/>
          </a:prstGeom>
          <a:ln>
            <a:noFill/>
          </a:ln>
          <a:effectLst>
            <a:softEdge rad="112500"/>
          </a:effectLst>
        </p:spPr>
      </p:pic>
      <p:pic>
        <p:nvPicPr>
          <p:cNvPr id="6" name="Рисунок 5" descr="box.jpg"/>
          <p:cNvPicPr>
            <a:picLocks noChangeAspect="1"/>
          </p:cNvPicPr>
          <p:nvPr/>
        </p:nvPicPr>
        <p:blipFill>
          <a:blip r:embed="rId3" cstate="print"/>
          <a:stretch>
            <a:fillRect/>
          </a:stretch>
        </p:blipFill>
        <p:spPr>
          <a:xfrm>
            <a:off x="4211960" y="332656"/>
            <a:ext cx="3563888" cy="26729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74638"/>
            <a:ext cx="7457256" cy="2578298"/>
          </a:xfrm>
        </p:spPr>
        <p:txBody>
          <a:bodyPr>
            <a:normAutofit/>
          </a:bodyPr>
          <a:lstStyle/>
          <a:p>
            <a:r>
              <a:rPr lang="en-US" dirty="0" smtClean="0">
                <a:solidFill>
                  <a:schemeClr val="accent6">
                    <a:lumMod val="75000"/>
                  </a:schemeClr>
                </a:solidFill>
                <a:latin typeface="Comic Sans MS" pitchFamily="66" charset="0"/>
              </a:rPr>
              <a:t>New Year's Day is less popular in Britain than Christmas. But in Scotland, </a:t>
            </a:r>
            <a:r>
              <a:rPr lang="en-US" dirty="0" err="1" smtClean="0">
                <a:solidFill>
                  <a:schemeClr val="accent6">
                    <a:lumMod val="75000"/>
                  </a:schemeClr>
                </a:solidFill>
                <a:latin typeface="Comic Sans MS" pitchFamily="66" charset="0"/>
              </a:rPr>
              <a:t>Hogmanay</a:t>
            </a:r>
            <a:r>
              <a:rPr lang="en-US" dirty="0" smtClean="0">
                <a:solidFill>
                  <a:schemeClr val="accent6">
                    <a:lumMod val="75000"/>
                  </a:schemeClr>
                </a:solidFill>
                <a:latin typeface="Comic Sans MS" pitchFamily="66" charset="0"/>
              </a:rPr>
              <a:t> is the biggest festival of the year.</a:t>
            </a:r>
            <a:r>
              <a:rPr lang="ru-RU" dirty="0" smtClean="0"/>
              <a:t/>
            </a:r>
            <a:br>
              <a:rPr lang="ru-RU" dirty="0" smtClean="0"/>
            </a:br>
            <a:endParaRPr lang="ru-RU" dirty="0"/>
          </a:p>
        </p:txBody>
      </p:sp>
      <p:pic>
        <p:nvPicPr>
          <p:cNvPr id="5" name="Содержимое 4" descr="новый год.jpg"/>
          <p:cNvPicPr>
            <a:picLocks noGrp="1" noChangeAspect="1"/>
          </p:cNvPicPr>
          <p:nvPr>
            <p:ph sz="quarter" idx="1"/>
          </p:nvPr>
        </p:nvPicPr>
        <p:blipFill>
          <a:blip r:embed="rId2" cstate="print"/>
          <a:stretch>
            <a:fillRect/>
          </a:stretch>
        </p:blipFill>
        <p:spPr>
          <a:xfrm>
            <a:off x="467545" y="2636913"/>
            <a:ext cx="3006650" cy="20162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Содержимое 5" descr="hogmanay_2.jpg"/>
          <p:cNvPicPr>
            <a:picLocks noGrp="1" noChangeAspect="1"/>
          </p:cNvPicPr>
          <p:nvPr>
            <p:ph sz="quarter" idx="2"/>
          </p:nvPr>
        </p:nvPicPr>
        <p:blipFill>
          <a:blip r:embed="rId3" cstate="print"/>
          <a:stretch>
            <a:fillRect/>
          </a:stretch>
        </p:blipFill>
        <p:spPr>
          <a:xfrm>
            <a:off x="2843808" y="4293096"/>
            <a:ext cx="2867793" cy="173214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hogmanay.jpg"/>
          <p:cNvPicPr>
            <a:picLocks noChangeAspect="1"/>
          </p:cNvPicPr>
          <p:nvPr/>
        </p:nvPicPr>
        <p:blipFill>
          <a:blip r:embed="rId4" cstate="print"/>
          <a:stretch>
            <a:fillRect/>
          </a:stretch>
        </p:blipFill>
        <p:spPr>
          <a:xfrm>
            <a:off x="5004048" y="2564904"/>
            <a:ext cx="3240360" cy="206340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79733050_2913765_guy_fawkes.jpg"/>
          <p:cNvPicPr>
            <a:picLocks noGrp="1" noChangeAspect="1"/>
          </p:cNvPicPr>
          <p:nvPr>
            <p:ph sz="quarter" idx="2"/>
          </p:nvPr>
        </p:nvPicPr>
        <p:blipFill>
          <a:blip r:embed="rId2" cstate="print"/>
          <a:stretch>
            <a:fillRect/>
          </a:stretch>
        </p:blipFill>
        <p:spPr>
          <a:xfrm>
            <a:off x="4211960" y="332656"/>
            <a:ext cx="2060004" cy="306839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Заголовок 1"/>
          <p:cNvSpPr>
            <a:spLocks noGrp="1"/>
          </p:cNvSpPr>
          <p:nvPr>
            <p:ph sz="quarter" idx="1"/>
          </p:nvPr>
        </p:nvSpPr>
        <p:spPr>
          <a:xfrm>
            <a:off x="539750" y="333375"/>
            <a:ext cx="3575050" cy="5838825"/>
          </a:xfrm>
        </p:spPr>
        <p:txBody>
          <a:bodyPr>
            <a:normAutofit fontScale="70000" lnSpcReduction="20000"/>
          </a:bodyPr>
          <a:lstStyle/>
          <a:p>
            <a:r>
              <a:rPr lang="en-US" dirty="0" smtClean="0">
                <a:solidFill>
                  <a:schemeClr val="accent6">
                    <a:lumMod val="75000"/>
                  </a:schemeClr>
                </a:solidFill>
                <a:latin typeface="Comic Sans MS" pitchFamily="66" charset="0"/>
              </a:rPr>
              <a:t>Besides public holidays there are some special festivals in Great Britain. One of them takes place on the 5 of November. On that day, in 1605, Guy Fawkes tried to blow up the Houses of Parliament and kill King James I. He didn't succeed The King's men found the bomb, took Guy Fawkes to the Tower and cut off his head.</a:t>
            </a:r>
            <a:endParaRPr lang="ru-RU" dirty="0" smtClean="0">
              <a:solidFill>
                <a:schemeClr val="accent6">
                  <a:lumMod val="75000"/>
                </a:schemeClr>
              </a:solidFill>
              <a:latin typeface="Comic Sans MS" pitchFamily="66" charset="0"/>
            </a:endParaRPr>
          </a:p>
          <a:p>
            <a:r>
              <a:rPr lang="en-US" dirty="0" smtClean="0">
                <a:solidFill>
                  <a:schemeClr val="accent6">
                    <a:lumMod val="75000"/>
                  </a:schemeClr>
                </a:solidFill>
                <a:latin typeface="Comic Sans MS" pitchFamily="66" charset="0"/>
              </a:rPr>
              <a:t>Since that day the British celebrate the 5th of November. They burn a dummy, made of straw and old clothes, on a bonfire and let off fireworks. This dummy is called a "guy" (like Guy Fawkes) and children can often be seen in the streets before the 5 of November saying, "Penny for the guy". If they collect enough money they can buy some fireworks.</a:t>
            </a:r>
            <a:endParaRPr lang="ru-RU" dirty="0" smtClean="0">
              <a:solidFill>
                <a:schemeClr val="accent6">
                  <a:lumMod val="75000"/>
                </a:schemeClr>
              </a:solidFill>
              <a:latin typeface="Comic Sans MS" pitchFamily="66" charset="0"/>
            </a:endParaRPr>
          </a:p>
          <a:p>
            <a:endParaRPr lang="ru-RU" dirty="0"/>
          </a:p>
        </p:txBody>
      </p:sp>
      <p:pic>
        <p:nvPicPr>
          <p:cNvPr id="7" name="Рисунок 6" descr="burningguy.jpg"/>
          <p:cNvPicPr>
            <a:picLocks noChangeAspect="1"/>
          </p:cNvPicPr>
          <p:nvPr/>
        </p:nvPicPr>
        <p:blipFill>
          <a:blip r:embed="rId3" cstate="print"/>
          <a:stretch>
            <a:fillRect/>
          </a:stretch>
        </p:blipFill>
        <p:spPr>
          <a:xfrm>
            <a:off x="6228184" y="1412776"/>
            <a:ext cx="2016224" cy="311739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Lewes_Bonfire,_Martyrs_Crosses_02_detail.jpg"/>
          <p:cNvPicPr>
            <a:picLocks noChangeAspect="1"/>
          </p:cNvPicPr>
          <p:nvPr/>
        </p:nvPicPr>
        <p:blipFill>
          <a:blip r:embed="rId4" cstate="print"/>
          <a:stretch>
            <a:fillRect/>
          </a:stretch>
        </p:blipFill>
        <p:spPr>
          <a:xfrm>
            <a:off x="4211960" y="3717032"/>
            <a:ext cx="2880320" cy="24374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0"/>
            <a:ext cx="8208912" cy="3573016"/>
          </a:xfrm>
        </p:spPr>
        <p:txBody>
          <a:bodyPr>
            <a:noAutofit/>
          </a:bodyPr>
          <a:lstStyle/>
          <a:p>
            <a:r>
              <a:rPr lang="en-US" sz="2400" dirty="0" err="1" smtClean="0">
                <a:solidFill>
                  <a:schemeClr val="accent6">
                    <a:lumMod val="75000"/>
                  </a:schemeClr>
                </a:solidFill>
                <a:latin typeface="Comic Sans MS" pitchFamily="66" charset="0"/>
              </a:rPr>
              <a:t>Helloween</a:t>
            </a:r>
            <a:r>
              <a:rPr lang="en-US" sz="2400" dirty="0" smtClean="0">
                <a:solidFill>
                  <a:schemeClr val="accent6">
                    <a:lumMod val="75000"/>
                  </a:schemeClr>
                </a:solidFill>
                <a:latin typeface="Comic Sans MS" pitchFamily="66" charset="0"/>
              </a:rPr>
              <a:t>, or </a:t>
            </a:r>
            <a:r>
              <a:rPr lang="en-US" sz="2400" dirty="0" err="1" smtClean="0">
                <a:solidFill>
                  <a:schemeClr val="accent6">
                    <a:lumMod val="75000"/>
                  </a:schemeClr>
                </a:solidFill>
                <a:latin typeface="Comic Sans MS" pitchFamily="66" charset="0"/>
              </a:rPr>
              <a:t>Hallowe'en</a:t>
            </a:r>
            <a:r>
              <a:rPr lang="en-US" sz="2400" dirty="0" smtClean="0">
                <a:solidFill>
                  <a:schemeClr val="accent6">
                    <a:lumMod val="75000"/>
                  </a:schemeClr>
                </a:solidFill>
                <a:latin typeface="Comic Sans MS" pitchFamily="66" charset="0"/>
              </a:rPr>
              <a:t>, is a tradition celebrated on the night of October 31, most notably by children dressing in costumes and going door-to-door collecting sweets, fruit, and other gifts, called most commonly trick-or-treating. Some other traditional activities include costume parties, watching horror films, going to "haunted" houses, and traditional autumn activities such as hayrides, some of which may even be "haunted".</a:t>
            </a:r>
            <a:endParaRPr lang="ru-RU" sz="2400" dirty="0">
              <a:solidFill>
                <a:schemeClr val="accent6">
                  <a:lumMod val="75000"/>
                </a:schemeClr>
              </a:solidFill>
              <a:latin typeface="Comic Sans MS" pitchFamily="66" charset="0"/>
            </a:endParaRPr>
          </a:p>
        </p:txBody>
      </p:sp>
      <p:pic>
        <p:nvPicPr>
          <p:cNvPr id="5" name="Содержимое 4" descr="helloween.gif"/>
          <p:cNvPicPr>
            <a:picLocks noGrp="1" noChangeAspect="1"/>
          </p:cNvPicPr>
          <p:nvPr>
            <p:ph sz="quarter" idx="2"/>
          </p:nvPr>
        </p:nvPicPr>
        <p:blipFill>
          <a:blip r:embed="rId2" cstate="print"/>
          <a:stretch>
            <a:fillRect/>
          </a:stretch>
        </p:blipFill>
        <p:spPr>
          <a:xfrm>
            <a:off x="539552" y="3786933"/>
            <a:ext cx="3816424" cy="2385265"/>
          </a:xfrm>
          <a:prstGeom prst="rect">
            <a:avLst/>
          </a:prstGeom>
          <a:ln>
            <a:noFill/>
          </a:ln>
          <a:effectLst>
            <a:outerShdw blurRad="190500" algn="tl" rotWithShape="0">
              <a:srgbClr val="000000">
                <a:alpha val="70000"/>
              </a:srgbClr>
            </a:outerShdw>
          </a:effectLst>
        </p:spPr>
      </p:pic>
      <p:pic>
        <p:nvPicPr>
          <p:cNvPr id="6" name="Рисунок 5" descr="halloween.jpg"/>
          <p:cNvPicPr>
            <a:picLocks noChangeAspect="1"/>
          </p:cNvPicPr>
          <p:nvPr/>
        </p:nvPicPr>
        <p:blipFill>
          <a:blip r:embed="rId3" cstate="print"/>
          <a:stretch>
            <a:fillRect/>
          </a:stretch>
        </p:blipFill>
        <p:spPr>
          <a:xfrm>
            <a:off x="5004048" y="3645024"/>
            <a:ext cx="3103439" cy="2671540"/>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Эркер">
  <a:themeElements>
    <a:clrScheme name="Метро">
      <a:dk1>
        <a:sysClr val="windowText" lastClr="40404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Эркер">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63</TotalTime>
  <Words>495</Words>
  <Application>Microsoft Office PowerPoint</Application>
  <PresentationFormat>Экран (4:3)</PresentationFormat>
  <Paragraphs>19</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Эркер</vt:lpstr>
      <vt:lpstr>HOLIDAYS IN GREAT BRITAIN </vt:lpstr>
      <vt:lpstr>There are fewer public holidays in Great Britain than in other European countries. They are: Christmas Day, Boxing Day, New Year's Day, Good Friday, Easter Monday, May Day, Spring Bank Holiday and Summer Bank Holiday. Public holidays in Britain are called bank holidays, because the banks as well as most of the offices and shops are closed. </vt:lpstr>
      <vt:lpstr>Слайд 3</vt:lpstr>
      <vt:lpstr>Before Christmas, groups of singers go from house to house. They collect money for charity and sing carols, traditional Christmas songs. Many churches hold a carol service on the Sunday before Christmas. </vt:lpstr>
      <vt:lpstr>The fun starts the night before, on the 24th of December. Traditionally this is the day when people decorate their trees. Children had stockings at the end of their beds, hoping that Father Christmas will come down the chimney during the night and fill them with toys and sweets. Christmas is a family holiday. Relatives usually meet for the big Christmas dinner of turkey and Christmas pudding. And everyone gives and receives presents. </vt:lpstr>
      <vt:lpstr>The 26th of December, Boxing Day, is an extra holiday after Christmas Day. This is the time to visit friends and relatives. </vt:lpstr>
      <vt:lpstr>New Year's Day is less popular in Britain than Christmas. But in Scotland, Hogmanay is the biggest festival of the year. </vt:lpstr>
      <vt:lpstr>Слайд 8</vt:lpstr>
      <vt:lpstr>Helloween, or Hallowe'en, is a tradition celebrated on the night of October 31, most notably by children dressing in costumes and going door-to-door collecting sweets, fruit, and other gifts, called most commonly trick-or-treating. Some other traditional activities include costume parties, watching horror films, going to "haunted" houses, and traditional autumn activities such as hayrides, some of which may even be "haunted".</vt:lpstr>
      <vt:lpstr>    There are also smaller, local festivals in Britain.  QUESTIONS: 1. Are there many holidays in Great Britain? 2. What is a "bank holiday"?  3. What is the most popular holiday in Britain? 4.  When is Christmas celebrated? 5.  What are traditional Christmas songs called in Britain? 6.  What do children leave at the end of their beds and why? 7.  What do the British do on Boxing Day? 8.  What is the name of New Year's Eve in Scotland? 9.  When is Guy Fawkes Night celebrated? 10. What do you know about Guy Fawkes?       </vt:lpstr>
      <vt:lpstr>ИСТОЧНИК: http://med.siteedit.ru/page24 http://tekayte7.blogspot.com/</vt:lpstr>
      <vt:lpstr>THANK YOU VERY MUCH!</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HOLIDAYS IN GREAT BRITAIN</dc:title>
  <dc:creator>Аня</dc:creator>
  <cp:lastModifiedBy>Аня</cp:lastModifiedBy>
  <cp:revision>9</cp:revision>
  <dcterms:created xsi:type="dcterms:W3CDTF">2011-11-20T09:30:17Z</dcterms:created>
  <dcterms:modified xsi:type="dcterms:W3CDTF">2011-11-20T10:46:34Z</dcterms:modified>
</cp:coreProperties>
</file>