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5" r:id="rId4"/>
    <p:sldId id="267" r:id="rId5"/>
    <p:sldId id="266" r:id="rId6"/>
    <p:sldId id="268" r:id="rId7"/>
    <p:sldId id="269" r:id="rId8"/>
    <p:sldId id="270" r:id="rId9"/>
    <p:sldId id="271" r:id="rId10"/>
    <p:sldId id="272" r:id="rId11"/>
    <p:sldId id="273" r:id="rId12"/>
    <p:sldId id="274" r:id="rId13"/>
    <p:sldId id="275" r:id="rId14"/>
    <p:sldId id="276" r:id="rId15"/>
    <p:sldId id="258" r:id="rId16"/>
    <p:sldId id="259" r:id="rId17"/>
    <p:sldId id="260" r:id="rId18"/>
    <p:sldId id="261" r:id="rId19"/>
    <p:sldId id="262" r:id="rId20"/>
    <p:sldId id="264" r:id="rId21"/>
    <p:sldId id="277" r:id="rId22"/>
    <p:sldId id="278" r:id="rId23"/>
    <p:sldId id="279" r:id="rId24"/>
    <p:sldId id="280" r:id="rId25"/>
    <p:sldId id="281" r:id="rId26"/>
    <p:sldId id="282" r:id="rId27"/>
    <p:sldId id="283" r:id="rId28"/>
    <p:sldId id="284" r:id="rId29"/>
    <p:sldId id="285" r:id="rId30"/>
    <p:sldId id="286" r:id="rId31"/>
    <p:sldId id="287"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10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FFC9409D-4830-4F20-A559-D0B3FE94D9E7}" type="datetimeFigureOut">
              <a:rPr lang="ru-RU" smtClean="0"/>
              <a:t>07.12.2011</a:t>
            </a:fld>
            <a:endParaRPr lang="ru-RU"/>
          </a:p>
        </p:txBody>
      </p:sp>
      <p:sp>
        <p:nvSpPr>
          <p:cNvPr id="16" name="Номер слайда 15"/>
          <p:cNvSpPr>
            <a:spLocks noGrp="1"/>
          </p:cNvSpPr>
          <p:nvPr>
            <p:ph type="sldNum" sz="quarter" idx="11"/>
          </p:nvPr>
        </p:nvSpPr>
        <p:spPr/>
        <p:txBody>
          <a:bodyPr/>
          <a:lstStyle/>
          <a:p>
            <a:fld id="{D8E7C400-E300-4FB6-91CB-345901BF477F}" type="slidenum">
              <a:rPr lang="ru-RU" smtClean="0"/>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FC9409D-4830-4F20-A559-D0B3FE94D9E7}" type="datetimeFigureOut">
              <a:rPr lang="ru-RU" smtClean="0"/>
              <a:t>07.12.2011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8E7C400-E300-4FB6-91CB-345901BF477F}"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FC9409D-4830-4F20-A559-D0B3FE94D9E7}" type="datetimeFigureOut">
              <a:rPr lang="ru-RU" smtClean="0"/>
              <a:t>07.12.2011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8E7C400-E300-4FB6-91CB-345901BF477F}"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FFC9409D-4830-4F20-A559-D0B3FE94D9E7}" type="datetimeFigureOut">
              <a:rPr lang="ru-RU" smtClean="0"/>
              <a:t>07.12.2011</a:t>
            </a:fld>
            <a:endParaRPr lang="ru-RU"/>
          </a:p>
        </p:txBody>
      </p:sp>
      <p:sp>
        <p:nvSpPr>
          <p:cNvPr id="15" name="Номер слайда 14"/>
          <p:cNvSpPr>
            <a:spLocks noGrp="1"/>
          </p:cNvSpPr>
          <p:nvPr>
            <p:ph type="sldNum" sz="quarter" idx="15"/>
          </p:nvPr>
        </p:nvSpPr>
        <p:spPr/>
        <p:txBody>
          <a:bodyPr/>
          <a:lstStyle>
            <a:lvl1pPr algn="ctr">
              <a:defRPr/>
            </a:lvl1pPr>
          </a:lstStyle>
          <a:p>
            <a:fld id="{D8E7C400-E300-4FB6-91CB-345901BF477F}" type="slidenum">
              <a:rPr lang="ru-RU" smtClean="0"/>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FFC9409D-4830-4F20-A559-D0B3FE94D9E7}" type="datetimeFigureOut">
              <a:rPr lang="ru-RU" smtClean="0"/>
              <a:t>07.12.2011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8E7C400-E300-4FB6-91CB-345901BF477F}" type="slidenum">
              <a:rPr lang="ru-RU" smtClean="0"/>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FFC9409D-4830-4F20-A559-D0B3FE94D9E7}" type="datetimeFigureOut">
              <a:rPr lang="ru-RU" smtClean="0"/>
              <a:t>07.12.2011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8E7C400-E300-4FB6-91CB-345901BF477F}"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D8E7C400-E300-4FB6-91CB-345901BF477F}" type="slidenum">
              <a:rPr lang="ru-RU" smtClean="0"/>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FFC9409D-4830-4F20-A559-D0B3FE94D9E7}" type="datetimeFigureOut">
              <a:rPr lang="ru-RU" smtClean="0"/>
              <a:t>07.12.2011</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FFC9409D-4830-4F20-A559-D0B3FE94D9E7}" type="datetimeFigureOut">
              <a:rPr lang="ru-RU" smtClean="0"/>
              <a:t>07.12.2011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8E7C400-E300-4FB6-91CB-345901BF477F}"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FC9409D-4830-4F20-A559-D0B3FE94D9E7}" type="datetimeFigureOut">
              <a:rPr lang="ru-RU" smtClean="0"/>
              <a:t>07.12.2011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8E7C400-E300-4FB6-91CB-345901BF477F}"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FFC9409D-4830-4F20-A559-D0B3FE94D9E7}" type="datetimeFigureOut">
              <a:rPr lang="ru-RU" smtClean="0"/>
              <a:t>07.12.2011</a:t>
            </a:fld>
            <a:endParaRPr lang="ru-RU"/>
          </a:p>
        </p:txBody>
      </p:sp>
      <p:sp>
        <p:nvSpPr>
          <p:cNvPr id="9" name="Номер слайда 8"/>
          <p:cNvSpPr>
            <a:spLocks noGrp="1"/>
          </p:cNvSpPr>
          <p:nvPr>
            <p:ph type="sldNum" sz="quarter" idx="15"/>
          </p:nvPr>
        </p:nvSpPr>
        <p:spPr/>
        <p:txBody>
          <a:bodyPr/>
          <a:lstStyle/>
          <a:p>
            <a:fld id="{D8E7C400-E300-4FB6-91CB-345901BF477F}" type="slidenum">
              <a:rPr lang="ru-RU" smtClean="0"/>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FFC9409D-4830-4F20-A559-D0B3FE94D9E7}" type="datetimeFigureOut">
              <a:rPr lang="ru-RU" smtClean="0"/>
              <a:t>07.12.2011</a:t>
            </a:fld>
            <a:endParaRPr lang="ru-RU"/>
          </a:p>
        </p:txBody>
      </p:sp>
      <p:sp>
        <p:nvSpPr>
          <p:cNvPr id="9" name="Номер слайда 8"/>
          <p:cNvSpPr>
            <a:spLocks noGrp="1"/>
          </p:cNvSpPr>
          <p:nvPr>
            <p:ph type="sldNum" sz="quarter" idx="11"/>
          </p:nvPr>
        </p:nvSpPr>
        <p:spPr/>
        <p:txBody>
          <a:bodyPr/>
          <a:lstStyle/>
          <a:p>
            <a:fld id="{D8E7C400-E300-4FB6-91CB-345901BF477F}" type="slidenum">
              <a:rPr lang="ru-RU" smtClean="0"/>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FFC9409D-4830-4F20-A559-D0B3FE94D9E7}" type="datetimeFigureOut">
              <a:rPr lang="ru-RU" smtClean="0"/>
              <a:t>07.12.2011</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D8E7C400-E300-4FB6-91CB-345901BF477F}" type="slidenum">
              <a:rPr lang="ru-RU" smtClean="0"/>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 Id="rId4" Type="http://schemas.openxmlformats.org/officeDocument/2006/relationships/image" Target="../media/image46.gif"/></Relationships>
</file>

<file path=ppt/slides/_rels/slide1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4.xml"/><Relationship Id="rId4" Type="http://schemas.openxmlformats.org/officeDocument/2006/relationships/image" Target="../media/image49.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50.jpeg"/><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1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4.xml"/><Relationship Id="rId4" Type="http://schemas.openxmlformats.org/officeDocument/2006/relationships/image" Target="../media/image55.jpeg"/></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 Id="rId4" Type="http://schemas.openxmlformats.org/officeDocument/2006/relationships/image" Target="../media/image58.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2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25.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10.jpeg"/><Relationship Id="rId7" Type="http://schemas.openxmlformats.org/officeDocument/2006/relationships/image" Target="../media/image74.jpeg"/><Relationship Id="rId2" Type="http://schemas.openxmlformats.org/officeDocument/2006/relationships/image" Target="../media/image70.jpeg"/><Relationship Id="rId1" Type="http://schemas.openxmlformats.org/officeDocument/2006/relationships/slideLayout" Target="../slideLayouts/slideLayout2.xml"/><Relationship Id="rId6" Type="http://schemas.openxmlformats.org/officeDocument/2006/relationships/image" Target="../media/image73.jpeg"/><Relationship Id="rId11" Type="http://schemas.openxmlformats.org/officeDocument/2006/relationships/image" Target="../media/image78.jpeg"/><Relationship Id="rId5" Type="http://schemas.openxmlformats.org/officeDocument/2006/relationships/image" Target="../media/image72.jpeg"/><Relationship Id="rId10" Type="http://schemas.openxmlformats.org/officeDocument/2006/relationships/image" Target="../media/image77.jpeg"/><Relationship Id="rId4" Type="http://schemas.openxmlformats.org/officeDocument/2006/relationships/image" Target="../media/image71.jpeg"/><Relationship Id="rId9" Type="http://schemas.openxmlformats.org/officeDocument/2006/relationships/image" Target="../media/image76.jpeg"/></Relationships>
</file>

<file path=ppt/slides/_rels/slide26.xml.rels><?xml version="1.0" encoding="UTF-8" standalone="yes"?>
<Relationships xmlns="http://schemas.openxmlformats.org/package/2006/relationships"><Relationship Id="rId8" Type="http://schemas.openxmlformats.org/officeDocument/2006/relationships/hyperlink" Target="http://www.fotoplex.ru/photos/pink-panther/ZOO/i-62526.jpg" TargetMode="External"/><Relationship Id="rId13" Type="http://schemas.openxmlformats.org/officeDocument/2006/relationships/hyperlink" Target="http://www.fotoplex.ru/photos/pink-panther/ZOO/i-30853.jpg" TargetMode="External"/><Relationship Id="rId18" Type="http://schemas.openxmlformats.org/officeDocument/2006/relationships/hyperlink" Target="http://www.fotoplex.ru/photos/pink-panther/ZOO/i-30823.jpg" TargetMode="External"/><Relationship Id="rId3" Type="http://schemas.openxmlformats.org/officeDocument/2006/relationships/hyperlink" Target="http://www.fotoplex.ru/photos/pink-panther/ZOO/i-62532.jpg" TargetMode="External"/><Relationship Id="rId7" Type="http://schemas.openxmlformats.org/officeDocument/2006/relationships/hyperlink" Target="http://www.fotoplex.ru/photos/pink-panther/ZOO/i-62527.jpg" TargetMode="External"/><Relationship Id="rId12" Type="http://schemas.openxmlformats.org/officeDocument/2006/relationships/hyperlink" Target="http://www.fotoplex.ru/photos/pink-panther/ZOO/i-30854.jpg" TargetMode="External"/><Relationship Id="rId17" Type="http://schemas.openxmlformats.org/officeDocument/2006/relationships/hyperlink" Target="http://www.fotoplex.ru/photos/pink-panther/ZOO/i-30839.jpg" TargetMode="External"/><Relationship Id="rId2" Type="http://schemas.openxmlformats.org/officeDocument/2006/relationships/hyperlink" Target="http://www.moscow-hotels-russia.com/zoo.htm" TargetMode="External"/><Relationship Id="rId16" Type="http://schemas.openxmlformats.org/officeDocument/2006/relationships/hyperlink" Target="http://www.fotoplex.ru/photos/pink-panther/ZOO/i-30844.jpg" TargetMode="External"/><Relationship Id="rId20" Type="http://schemas.openxmlformats.org/officeDocument/2006/relationships/hyperlink" Target="http://www.fotoplex.ru/photos/pink-panther/ZOO/i-30811.jpg" TargetMode="External"/><Relationship Id="rId1" Type="http://schemas.openxmlformats.org/officeDocument/2006/relationships/slideLayout" Target="../slideLayouts/slideLayout2.xml"/><Relationship Id="rId6" Type="http://schemas.openxmlformats.org/officeDocument/2006/relationships/hyperlink" Target="http://www.fotoplex.ru/photos/pink-panther/ZOO/i-62528.jpg" TargetMode="External"/><Relationship Id="rId11" Type="http://schemas.openxmlformats.org/officeDocument/2006/relationships/hyperlink" Target="http://www.fotoplex.ru/photos/pink-panther/ZOO/i-30857.jpg" TargetMode="External"/><Relationship Id="rId5" Type="http://schemas.openxmlformats.org/officeDocument/2006/relationships/hyperlink" Target="http://www.fotoplex.ru/photos/pink-panther/ZOO/i-62530.jpg" TargetMode="External"/><Relationship Id="rId15" Type="http://schemas.openxmlformats.org/officeDocument/2006/relationships/hyperlink" Target="http://www.fotoplex.ru/photos/pink-panther/ZOO/i-30846.jpg" TargetMode="External"/><Relationship Id="rId10" Type="http://schemas.openxmlformats.org/officeDocument/2006/relationships/hyperlink" Target="http://www.fotoplex.ru/photos/pink-panther/ZOO/i-30860.jpg" TargetMode="External"/><Relationship Id="rId19" Type="http://schemas.openxmlformats.org/officeDocument/2006/relationships/hyperlink" Target="http://www.fotoplex.ru/photos/pink-panther/ZOO/i-30813.jpg" TargetMode="External"/><Relationship Id="rId4" Type="http://schemas.openxmlformats.org/officeDocument/2006/relationships/hyperlink" Target="http://www.fotoplex.ru/photos/pink-panther/ZOO/i-62531.jpg" TargetMode="External"/><Relationship Id="rId9" Type="http://schemas.openxmlformats.org/officeDocument/2006/relationships/hyperlink" Target="http://www.fotoplex.ru/photos/pink-panther/ZOO/i-30862.jpg" TargetMode="External"/><Relationship Id="rId14" Type="http://schemas.openxmlformats.org/officeDocument/2006/relationships/hyperlink" Target="http://www.fotoplex.ru/photos/pink-panther/ZOO/i-30849.jpg"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www.moscowzoo.ru/images/A94_01b.jpg" TargetMode="External"/><Relationship Id="rId13" Type="http://schemas.openxmlformats.org/officeDocument/2006/relationships/hyperlink" Target="http://www.moscowzoo.ru/images/A42_01b.jpg" TargetMode="External"/><Relationship Id="rId18" Type="http://schemas.openxmlformats.org/officeDocument/2006/relationships/hyperlink" Target="http://www.moscowzoo.ru/images/A28_01b.jpg" TargetMode="External"/><Relationship Id="rId3" Type="http://schemas.openxmlformats.org/officeDocument/2006/relationships/hyperlink" Target="http://www.moscowzoo.ru/images/A27_01b.jpg" TargetMode="External"/><Relationship Id="rId7" Type="http://schemas.openxmlformats.org/officeDocument/2006/relationships/hyperlink" Target="http://www.moscowzoo.ru/images/A10_01b.jpg" TargetMode="External"/><Relationship Id="rId12" Type="http://schemas.openxmlformats.org/officeDocument/2006/relationships/hyperlink" Target="http://www.moscowzoo.ru/images/A95_01b.jpg" TargetMode="External"/><Relationship Id="rId17" Type="http://schemas.openxmlformats.org/officeDocument/2006/relationships/hyperlink" Target="http://www.moscowzoo.ru/images/A53_01b.jpg" TargetMode="External"/><Relationship Id="rId2" Type="http://schemas.openxmlformats.org/officeDocument/2006/relationships/hyperlink" Target="http://www.moscowzoo.ru/images/A85_01b.jpg" TargetMode="External"/><Relationship Id="rId16" Type="http://schemas.openxmlformats.org/officeDocument/2006/relationships/hyperlink" Target="http://www.moscowzoo.ru/images/A96_01b.jpg" TargetMode="External"/><Relationship Id="rId1" Type="http://schemas.openxmlformats.org/officeDocument/2006/relationships/slideLayout" Target="../slideLayouts/slideLayout2.xml"/><Relationship Id="rId6" Type="http://schemas.openxmlformats.org/officeDocument/2006/relationships/hyperlink" Target="http://www.moscowzoo.ru/images/A73_01b.jpg" TargetMode="External"/><Relationship Id="rId11" Type="http://schemas.openxmlformats.org/officeDocument/2006/relationships/hyperlink" Target="http://www.moscowzoo.ru/images/A63_01b.jpg" TargetMode="External"/><Relationship Id="rId5" Type="http://schemas.openxmlformats.org/officeDocument/2006/relationships/hyperlink" Target="http://www.moscowzoo.ru/images/A31_01b.jpg" TargetMode="External"/><Relationship Id="rId15" Type="http://schemas.openxmlformats.org/officeDocument/2006/relationships/hyperlink" Target="http://www.moscowzoo.ru/images/A35_01b.jpg" TargetMode="External"/><Relationship Id="rId10" Type="http://schemas.openxmlformats.org/officeDocument/2006/relationships/hyperlink" Target="http://www.moscowzoo.ru/images/A59_01b.jpg" TargetMode="External"/><Relationship Id="rId4" Type="http://schemas.openxmlformats.org/officeDocument/2006/relationships/hyperlink" Target="http://www.moscowzoo.ru/images/A57_01b.jpg" TargetMode="External"/><Relationship Id="rId9" Type="http://schemas.openxmlformats.org/officeDocument/2006/relationships/hyperlink" Target="http://www.moscowzoo.ru/images/A54_01b.jpg" TargetMode="External"/><Relationship Id="rId14" Type="http://schemas.openxmlformats.org/officeDocument/2006/relationships/hyperlink" Target="http://www.moscowzoo.ru/images/A58_01b.jpg"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www.moscowzoo.ru/images/A64_01b.jpg" TargetMode="External"/><Relationship Id="rId13" Type="http://schemas.openxmlformats.org/officeDocument/2006/relationships/hyperlink" Target="http://www.moscowzoo.ru/images/A72_01b.jpg" TargetMode="External"/><Relationship Id="rId18" Type="http://schemas.openxmlformats.org/officeDocument/2006/relationships/hyperlink" Target="http://www.moscowzoo.ru/images/A83_01b.jpg" TargetMode="External"/><Relationship Id="rId3" Type="http://schemas.openxmlformats.org/officeDocument/2006/relationships/hyperlink" Target="http://www.moscowzoo.ru/images/A1_01b.jpg" TargetMode="External"/><Relationship Id="rId7" Type="http://schemas.openxmlformats.org/officeDocument/2006/relationships/hyperlink" Target="http://www.moscowzoo.ru/images/A69_01b.jpg" TargetMode="External"/><Relationship Id="rId12" Type="http://schemas.openxmlformats.org/officeDocument/2006/relationships/hyperlink" Target="http://www.moscowzoo.ru/images/A98_01b.jpg" TargetMode="External"/><Relationship Id="rId17" Type="http://schemas.openxmlformats.org/officeDocument/2006/relationships/hyperlink" Target="http://www.moscowzoo.ru/images/A82_01b.jpg" TargetMode="External"/><Relationship Id="rId2" Type="http://schemas.openxmlformats.org/officeDocument/2006/relationships/hyperlink" Target="http://www.moscowzoo.ru/images/A66_01b.jpg" TargetMode="External"/><Relationship Id="rId16" Type="http://schemas.openxmlformats.org/officeDocument/2006/relationships/hyperlink" Target="http://www.moscowzoo.ru/images/A29_01b.jpg" TargetMode="External"/><Relationship Id="rId1" Type="http://schemas.openxmlformats.org/officeDocument/2006/relationships/slideLayout" Target="../slideLayouts/slideLayout2.xml"/><Relationship Id="rId6" Type="http://schemas.openxmlformats.org/officeDocument/2006/relationships/hyperlink" Target="http://www.moscowzoo.ru/images/A86_01b.jpg" TargetMode="External"/><Relationship Id="rId11" Type="http://schemas.openxmlformats.org/officeDocument/2006/relationships/hyperlink" Target="http://www.moscowzoo.ru/images/A68_01b.jpg" TargetMode="External"/><Relationship Id="rId5" Type="http://schemas.openxmlformats.org/officeDocument/2006/relationships/hyperlink" Target="http://www.moscowzoo.ru/images/A92_01b.jpg" TargetMode="External"/><Relationship Id="rId15" Type="http://schemas.openxmlformats.org/officeDocument/2006/relationships/hyperlink" Target="http://www.moscowzoo.ru/images/A67_01b.jpg" TargetMode="External"/><Relationship Id="rId10" Type="http://schemas.openxmlformats.org/officeDocument/2006/relationships/hyperlink" Target="http://www.moscowzoo.ru/images/A78_01b.jpg" TargetMode="External"/><Relationship Id="rId4" Type="http://schemas.openxmlformats.org/officeDocument/2006/relationships/hyperlink" Target="http://www.moscowzoo.ru/images/A97_01b.jpg" TargetMode="External"/><Relationship Id="rId9" Type="http://schemas.openxmlformats.org/officeDocument/2006/relationships/hyperlink" Target="http://www.moscowzoo.ru/images/A56_01b.jpg" TargetMode="External"/><Relationship Id="rId14" Type="http://schemas.openxmlformats.org/officeDocument/2006/relationships/hyperlink" Target="http://www.moscowzoo.ru/images/A55_01b.jpg"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www.nakanune.ru/images/pictures/image_big_16047.jpg" TargetMode="External"/><Relationship Id="rId13" Type="http://schemas.openxmlformats.org/officeDocument/2006/relationships/hyperlink" Target="http://img.beta.rian.ru/images/25126/37/251263786.jpg" TargetMode="External"/><Relationship Id="rId3" Type="http://schemas.openxmlformats.org/officeDocument/2006/relationships/hyperlink" Target="http://www.moscowzoo.ru/images/A23_01b.jpg" TargetMode="External"/><Relationship Id="rId7" Type="http://schemas.openxmlformats.org/officeDocument/2006/relationships/hyperlink" Target="http://www.moscowzoo.ru/images/A62_01b.jpg" TargetMode="External"/><Relationship Id="rId12" Type="http://schemas.openxmlformats.org/officeDocument/2006/relationships/hyperlink" Target="http://forum.exler.ru/arc/uploads/post-77-1115739304.jpg" TargetMode="External"/><Relationship Id="rId2" Type="http://schemas.openxmlformats.org/officeDocument/2006/relationships/hyperlink" Target="http://www.moscowzoo.ru/images/A90_01b.jpg" TargetMode="External"/><Relationship Id="rId1" Type="http://schemas.openxmlformats.org/officeDocument/2006/relationships/slideLayout" Target="../slideLayouts/slideLayout2.xml"/><Relationship Id="rId6" Type="http://schemas.openxmlformats.org/officeDocument/2006/relationships/hyperlink" Target="http://www.moscowzoo.ru/images/A36_01b.jpg" TargetMode="External"/><Relationship Id="rId11" Type="http://schemas.openxmlformats.org/officeDocument/2006/relationships/hyperlink" Target="http://dic.academic.ru/pictures/wiki/files/83/Sea_lions_pool_%28Moscow_Zoo%29.jpg" TargetMode="External"/><Relationship Id="rId5" Type="http://schemas.openxmlformats.org/officeDocument/2006/relationships/hyperlink" Target="http://www.moscowzoo.ru/images/A25_01b.jpg" TargetMode="External"/><Relationship Id="rId15" Type="http://schemas.openxmlformats.org/officeDocument/2006/relationships/hyperlink" Target="http://www.myworldshots.com/p1/m/Russia/Moscow/Moscow-Zoo-1825.jpg" TargetMode="External"/><Relationship Id="rId10" Type="http://schemas.openxmlformats.org/officeDocument/2006/relationships/hyperlink" Target="http://img.beta.rian.ru/images/25126/34/251263408.jpg" TargetMode="External"/><Relationship Id="rId4" Type="http://schemas.openxmlformats.org/officeDocument/2006/relationships/hyperlink" Target="http://www.moscowzoo.ru/images/A71_01b.jpg" TargetMode="External"/><Relationship Id="rId9" Type="http://schemas.openxmlformats.org/officeDocument/2006/relationships/hyperlink" Target="http://m001.bcm.ru/1984/b9baef7b-c6da-4d4b-9021-def902542987.jpg" TargetMode="External"/><Relationship Id="rId14" Type="http://schemas.openxmlformats.org/officeDocument/2006/relationships/hyperlink" Target="http://static.zebra.lt/files/200912/OA52xPLo.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hyperlink" Target="http://www.moscowzoo.ru/images/A5_01b.jpg" TargetMode="External"/><Relationship Id="rId13" Type="http://schemas.openxmlformats.org/officeDocument/2006/relationships/hyperlink" Target="http://entomology.ru/archiv_exhibition/exotarium-img.jpg" TargetMode="External"/><Relationship Id="rId3" Type="http://schemas.openxmlformats.org/officeDocument/2006/relationships/hyperlink" Target="http://loaf.ucoz.ru/44/69bce9420b.gif" TargetMode="External"/><Relationship Id="rId7" Type="http://schemas.openxmlformats.org/officeDocument/2006/relationships/hyperlink" Target="http://img1.liveinternet.ru/images/attach/c/2/70/565/70565255_zoo001_3.jpg" TargetMode="External"/><Relationship Id="rId12" Type="http://schemas.openxmlformats.org/officeDocument/2006/relationships/hyperlink" Target="http://www.zoo.ru/moscow/images/f_00011.jpg" TargetMode="External"/><Relationship Id="rId2" Type="http://schemas.openxmlformats.org/officeDocument/2006/relationships/hyperlink" Target="http://img-fotki.yandex.ru/get/5305/20709677.2/0_4ffa4_d9541cfb_XL" TargetMode="External"/><Relationship Id="rId1" Type="http://schemas.openxmlformats.org/officeDocument/2006/relationships/slideLayout" Target="../slideLayouts/slideLayout2.xml"/><Relationship Id="rId6" Type="http://schemas.openxmlformats.org/officeDocument/2006/relationships/hyperlink" Target="http://img1.worldpoi.info/upload/pics/thumb/fs520x520px-4888372004ccabd29718f1730775347.jpg" TargetMode="External"/><Relationship Id="rId11" Type="http://schemas.openxmlformats.org/officeDocument/2006/relationships/hyperlink" Target="http://www.zoo.ru/moscow/pic/_e_0_1.jpg" TargetMode="External"/><Relationship Id="rId5" Type="http://schemas.openxmlformats.org/officeDocument/2006/relationships/hyperlink" Target="http://img1.liveinternet.ru/images/attach/c/2/70/563/70563126_1.jpg" TargetMode="External"/><Relationship Id="rId15" Type="http://schemas.openxmlformats.org/officeDocument/2006/relationships/hyperlink" Target="http://www.tandalasafaris.co.ke/Tandala_Tours_and_Services/kudu_slwp-0010_blog.jpg" TargetMode="External"/><Relationship Id="rId10" Type="http://schemas.openxmlformats.org/officeDocument/2006/relationships/hyperlink" Target="http://www.moscowzoo.ru/images/A15_01b.jpg" TargetMode="External"/><Relationship Id="rId4" Type="http://schemas.openxmlformats.org/officeDocument/2006/relationships/hyperlink" Target="http://y.delfi.ee/norm/80041/7470085_bNU65n.jpeg" TargetMode="External"/><Relationship Id="rId9" Type="http://schemas.openxmlformats.org/officeDocument/2006/relationships/hyperlink" Target="http://www.moscowzoo.ru/images/A21_01b.jpg" TargetMode="External"/><Relationship Id="rId14" Type="http://schemas.openxmlformats.org/officeDocument/2006/relationships/hyperlink" Target="http://www.arkconnect.ru/img/p7.jpg"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67544" y="3699804"/>
            <a:ext cx="8295456" cy="3158196"/>
          </a:xfrm>
        </p:spPr>
        <p:txBody>
          <a:bodyPr/>
          <a:lstStyle/>
          <a:p>
            <a:pPr algn="l"/>
            <a:r>
              <a:rPr lang="ru-RU" dirty="0" smtClean="0">
                <a:solidFill>
                  <a:schemeClr val="accent1">
                    <a:lumMod val="75000"/>
                  </a:schemeClr>
                </a:solidFill>
              </a:rPr>
              <a:t>Разработала:</a:t>
            </a:r>
          </a:p>
          <a:p>
            <a:pPr algn="l"/>
            <a:r>
              <a:rPr lang="ru-RU" dirty="0" smtClean="0">
                <a:solidFill>
                  <a:schemeClr val="accent1">
                    <a:lumMod val="75000"/>
                  </a:schemeClr>
                </a:solidFill>
              </a:rPr>
              <a:t>Давыдова Анна Викторовна</a:t>
            </a:r>
          </a:p>
          <a:p>
            <a:pPr algn="l"/>
            <a:r>
              <a:rPr lang="ru-RU" dirty="0" smtClean="0">
                <a:solidFill>
                  <a:schemeClr val="accent1">
                    <a:lumMod val="75000"/>
                  </a:schemeClr>
                </a:solidFill>
              </a:rPr>
              <a:t>Учитель английского языка</a:t>
            </a:r>
          </a:p>
          <a:p>
            <a:pPr algn="l"/>
            <a:r>
              <a:rPr lang="ru-RU" dirty="0" smtClean="0">
                <a:solidFill>
                  <a:schemeClr val="accent1">
                    <a:lumMod val="75000"/>
                  </a:schemeClr>
                </a:solidFill>
              </a:rPr>
              <a:t>МОУ </a:t>
            </a:r>
            <a:r>
              <a:rPr lang="ru-RU" dirty="0" err="1" smtClean="0">
                <a:solidFill>
                  <a:schemeClr val="accent1">
                    <a:lumMod val="75000"/>
                  </a:schemeClr>
                </a:solidFill>
              </a:rPr>
              <a:t>Тимоновская</a:t>
            </a:r>
            <a:r>
              <a:rPr lang="ru-RU" dirty="0" smtClean="0">
                <a:solidFill>
                  <a:schemeClr val="accent1">
                    <a:lumMod val="75000"/>
                  </a:schemeClr>
                </a:solidFill>
              </a:rPr>
              <a:t> СОШ с</a:t>
            </a:r>
          </a:p>
          <a:p>
            <a:pPr algn="l"/>
            <a:r>
              <a:rPr lang="ru-RU" dirty="0" smtClean="0">
                <a:solidFill>
                  <a:schemeClr val="accent1">
                    <a:lumMod val="75000"/>
                  </a:schemeClr>
                </a:solidFill>
              </a:rPr>
              <a:t>углубленным изучением отдельных предметов</a:t>
            </a:r>
          </a:p>
          <a:p>
            <a:pPr algn="l"/>
            <a:r>
              <a:rPr lang="ru-RU" dirty="0" smtClean="0">
                <a:solidFill>
                  <a:schemeClr val="accent1">
                    <a:lumMod val="75000"/>
                  </a:schemeClr>
                </a:solidFill>
              </a:rPr>
              <a:t>Город Солнечногорск-7</a:t>
            </a:r>
          </a:p>
          <a:p>
            <a:pPr algn="l"/>
            <a:r>
              <a:rPr lang="ru-RU" dirty="0" smtClean="0">
                <a:solidFill>
                  <a:schemeClr val="accent1">
                    <a:lumMod val="75000"/>
                  </a:schemeClr>
                </a:solidFill>
              </a:rPr>
              <a:t>Московская область</a:t>
            </a:r>
            <a:endParaRPr lang="ru-RU" dirty="0">
              <a:solidFill>
                <a:schemeClr val="accent1">
                  <a:lumMod val="75000"/>
                </a:schemeClr>
              </a:solidFill>
            </a:endParaRPr>
          </a:p>
        </p:txBody>
      </p:sp>
      <p:sp>
        <p:nvSpPr>
          <p:cNvPr id="2" name="Заголовок 1"/>
          <p:cNvSpPr>
            <a:spLocks noGrp="1"/>
          </p:cNvSpPr>
          <p:nvPr>
            <p:ph type="ctrTitle"/>
          </p:nvPr>
        </p:nvSpPr>
        <p:spPr/>
        <p:txBody>
          <a:bodyPr/>
          <a:lstStyle/>
          <a:p>
            <a:pPr algn="l"/>
            <a:r>
              <a:rPr lang="en-US" sz="6600" dirty="0" smtClean="0">
                <a:solidFill>
                  <a:schemeClr val="accent1">
                    <a:lumMod val="50000"/>
                  </a:schemeClr>
                </a:solidFill>
                <a:effectLst>
                  <a:outerShdw blurRad="38100" dist="38100" dir="2700000" algn="tl">
                    <a:srgbClr val="000000">
                      <a:alpha val="43137"/>
                    </a:srgbClr>
                  </a:outerShdw>
                </a:effectLst>
                <a:latin typeface="Adobe Caslon Pro Bold" pitchFamily="18" charset="0"/>
              </a:rPr>
              <a:t>MOSCOW ZOO</a:t>
            </a:r>
            <a:endParaRPr lang="ru-RU" sz="6600" dirty="0">
              <a:solidFill>
                <a:schemeClr val="accent1">
                  <a:lumMod val="50000"/>
                </a:schemeClr>
              </a:solidFill>
              <a:effectLst>
                <a:outerShdw blurRad="38100" dist="38100" dir="2700000" algn="tl">
                  <a:srgbClr val="000000">
                    <a:alpha val="43137"/>
                  </a:srgbClr>
                </a:outerShdw>
              </a:effectLst>
            </a:endParaRPr>
          </a:p>
        </p:txBody>
      </p:sp>
      <p:pic>
        <p:nvPicPr>
          <p:cNvPr id="4" name="Рисунок 3" descr="70565255_zoo001_3.jpg"/>
          <p:cNvPicPr>
            <a:picLocks noChangeAspect="1"/>
          </p:cNvPicPr>
          <p:nvPr/>
        </p:nvPicPr>
        <p:blipFill>
          <a:blip r:embed="rId2" cstate="print"/>
          <a:stretch>
            <a:fillRect/>
          </a:stretch>
        </p:blipFill>
        <p:spPr>
          <a:xfrm>
            <a:off x="4427984" y="332656"/>
            <a:ext cx="2562994" cy="1926226"/>
          </a:xfrm>
          <a:prstGeom prst="rect">
            <a:avLst/>
          </a:prstGeom>
          <a:ln>
            <a:noFill/>
          </a:ln>
          <a:effectLst>
            <a:softEdge rad="112500"/>
          </a:effectLst>
        </p:spPr>
      </p:pic>
      <p:pic>
        <p:nvPicPr>
          <p:cNvPr id="5" name="Рисунок 4" descr="московский зоопарк.jpg"/>
          <p:cNvPicPr>
            <a:picLocks noChangeAspect="1"/>
          </p:cNvPicPr>
          <p:nvPr/>
        </p:nvPicPr>
        <p:blipFill>
          <a:blip r:embed="rId3" cstate="print"/>
          <a:stretch>
            <a:fillRect/>
          </a:stretch>
        </p:blipFill>
        <p:spPr>
          <a:xfrm>
            <a:off x="6444208" y="692696"/>
            <a:ext cx="2523645" cy="1800200"/>
          </a:xfrm>
          <a:prstGeom prst="rect">
            <a:avLst/>
          </a:prstGeom>
          <a:ln>
            <a:noFill/>
          </a:ln>
          <a:effectLst>
            <a:softEdge rad="112500"/>
          </a:effectLst>
        </p:spPr>
      </p:pic>
      <p:pic>
        <p:nvPicPr>
          <p:cNvPr id="6" name="Рисунок 5" descr="московский зоопарк1.jpg"/>
          <p:cNvPicPr>
            <a:picLocks noChangeAspect="1"/>
          </p:cNvPicPr>
          <p:nvPr/>
        </p:nvPicPr>
        <p:blipFill>
          <a:blip r:embed="rId4" cstate="print"/>
          <a:stretch>
            <a:fillRect/>
          </a:stretch>
        </p:blipFill>
        <p:spPr>
          <a:xfrm>
            <a:off x="6300192" y="3356992"/>
            <a:ext cx="2459765" cy="1844824"/>
          </a:xfrm>
          <a:prstGeom prst="rect">
            <a:avLst/>
          </a:prstGeom>
          <a:ln>
            <a:noFill/>
          </a:ln>
          <a:effectLst>
            <a:softEdge rad="1125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репепаха.jpg"/>
          <p:cNvPicPr>
            <a:picLocks noGrp="1" noChangeAspect="1"/>
          </p:cNvPicPr>
          <p:nvPr>
            <p:ph idx="1"/>
          </p:nvPr>
        </p:nvPicPr>
        <p:blipFill>
          <a:blip r:embed="rId2" cstate="print"/>
          <a:stretch>
            <a:fillRect/>
          </a:stretch>
        </p:blipFill>
        <p:spPr>
          <a:xfrm>
            <a:off x="467544" y="1268760"/>
            <a:ext cx="2732021" cy="20490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Заголовок 2"/>
          <p:cNvSpPr>
            <a:spLocks noGrp="1"/>
          </p:cNvSpPr>
          <p:nvPr>
            <p:ph type="title"/>
          </p:nvPr>
        </p:nvSpPr>
        <p:spPr/>
        <p:txBody>
          <a:bodyPr/>
          <a:lstStyle/>
          <a:p>
            <a:pPr algn="ctr"/>
            <a:r>
              <a:rPr lang="en-US" dirty="0" smtClean="0">
                <a:solidFill>
                  <a:schemeClr val="accent1">
                    <a:lumMod val="75000"/>
                  </a:schemeClr>
                </a:solidFill>
              </a:rPr>
              <a:t>WHAT’S THIS?</a:t>
            </a:r>
            <a:endParaRPr lang="ru-RU" dirty="0">
              <a:solidFill>
                <a:schemeClr val="accent1">
                  <a:lumMod val="75000"/>
                </a:schemeClr>
              </a:solidFill>
            </a:endParaRPr>
          </a:p>
        </p:txBody>
      </p:sp>
      <p:pic>
        <p:nvPicPr>
          <p:cNvPr id="5" name="Рисунок 4" descr="ежик.jpg"/>
          <p:cNvPicPr>
            <a:picLocks noChangeAspect="1"/>
          </p:cNvPicPr>
          <p:nvPr/>
        </p:nvPicPr>
        <p:blipFill>
          <a:blip r:embed="rId3" cstate="print"/>
          <a:stretch>
            <a:fillRect/>
          </a:stretch>
        </p:blipFill>
        <p:spPr>
          <a:xfrm>
            <a:off x="3131840" y="1988840"/>
            <a:ext cx="2764904" cy="20736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лев.jpg"/>
          <p:cNvPicPr>
            <a:picLocks noChangeAspect="1"/>
          </p:cNvPicPr>
          <p:nvPr/>
        </p:nvPicPr>
        <p:blipFill>
          <a:blip r:embed="rId4" cstate="print"/>
          <a:stretch>
            <a:fillRect/>
          </a:stretch>
        </p:blipFill>
        <p:spPr>
          <a:xfrm>
            <a:off x="5724128" y="1340768"/>
            <a:ext cx="2592288"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жаба.jpg"/>
          <p:cNvPicPr>
            <a:picLocks noChangeAspect="1"/>
          </p:cNvPicPr>
          <p:nvPr/>
        </p:nvPicPr>
        <p:blipFill>
          <a:blip r:embed="rId5" cstate="print"/>
          <a:stretch>
            <a:fillRect/>
          </a:stretch>
        </p:blipFill>
        <p:spPr>
          <a:xfrm>
            <a:off x="467544" y="4149080"/>
            <a:ext cx="2843808" cy="21328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енот.jpg"/>
          <p:cNvPicPr>
            <a:picLocks noChangeAspect="1"/>
          </p:cNvPicPr>
          <p:nvPr/>
        </p:nvPicPr>
        <p:blipFill>
          <a:blip r:embed="rId6" cstate="print"/>
          <a:stretch>
            <a:fillRect/>
          </a:stretch>
        </p:blipFill>
        <p:spPr>
          <a:xfrm>
            <a:off x="3059832" y="4517740"/>
            <a:ext cx="2808312" cy="21062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descr="зебра.jpg"/>
          <p:cNvPicPr>
            <a:picLocks noChangeAspect="1"/>
          </p:cNvPicPr>
          <p:nvPr/>
        </p:nvPicPr>
        <p:blipFill>
          <a:blip r:embed="rId7" cstate="print"/>
          <a:stretch>
            <a:fillRect/>
          </a:stretch>
        </p:blipFill>
        <p:spPr>
          <a:xfrm>
            <a:off x="5724128" y="4077072"/>
            <a:ext cx="2736304" cy="20522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en-US" sz="3600" dirty="0" smtClean="0">
                <a:solidFill>
                  <a:schemeClr val="accent1">
                    <a:lumMod val="75000"/>
                  </a:schemeClr>
                </a:solidFill>
              </a:rPr>
              <a:t>Leopard  </a:t>
            </a:r>
            <a:r>
              <a:rPr lang="en-US" sz="3600" dirty="0" smtClean="0">
                <a:solidFill>
                  <a:schemeClr val="accent1">
                    <a:lumMod val="75000"/>
                  </a:schemeClr>
                </a:solidFill>
              </a:rPr>
              <a:t>['</a:t>
            </a:r>
            <a:r>
              <a:rPr lang="en-US" sz="3600" dirty="0" err="1" smtClean="0">
                <a:solidFill>
                  <a:schemeClr val="accent1">
                    <a:lumMod val="75000"/>
                  </a:schemeClr>
                </a:solidFill>
              </a:rPr>
              <a:t>lepəd</a:t>
            </a:r>
            <a:r>
              <a:rPr lang="en-US" sz="3600" dirty="0" smtClean="0">
                <a:solidFill>
                  <a:schemeClr val="accent1">
                    <a:lumMod val="75000"/>
                  </a:schemeClr>
                </a:solidFill>
              </a:rPr>
              <a:t>] </a:t>
            </a:r>
            <a:r>
              <a:rPr lang="ru-RU" sz="3600" dirty="0" smtClean="0">
                <a:solidFill>
                  <a:schemeClr val="accent1">
                    <a:lumMod val="75000"/>
                  </a:schemeClr>
                </a:solidFill>
              </a:rPr>
              <a:t>леопард</a:t>
            </a:r>
            <a:endParaRPr lang="en-US" sz="3600" dirty="0" smtClean="0">
              <a:solidFill>
                <a:schemeClr val="accent1">
                  <a:lumMod val="75000"/>
                </a:schemeClr>
              </a:solidFill>
            </a:endParaRPr>
          </a:p>
          <a:p>
            <a:r>
              <a:rPr lang="en-US" sz="3600" dirty="0" smtClean="0">
                <a:solidFill>
                  <a:schemeClr val="accent1">
                    <a:lumMod val="75000"/>
                  </a:schemeClr>
                </a:solidFill>
              </a:rPr>
              <a:t>Gorilla</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gə'rɪlə</a:t>
            </a:r>
            <a:r>
              <a:rPr lang="en-US" sz="3600" dirty="0" smtClean="0">
                <a:solidFill>
                  <a:schemeClr val="accent1">
                    <a:lumMod val="75000"/>
                  </a:schemeClr>
                </a:solidFill>
              </a:rPr>
              <a:t>]</a:t>
            </a:r>
            <a:r>
              <a:rPr lang="ru-RU" sz="3600" dirty="0" smtClean="0">
                <a:solidFill>
                  <a:schemeClr val="accent1">
                    <a:lumMod val="75000"/>
                  </a:schemeClr>
                </a:solidFill>
              </a:rPr>
              <a:t>  горилла</a:t>
            </a:r>
            <a:endParaRPr lang="en-US" sz="3600" dirty="0" smtClean="0">
              <a:solidFill>
                <a:schemeClr val="accent1">
                  <a:lumMod val="75000"/>
                </a:schemeClr>
              </a:solidFill>
            </a:endParaRPr>
          </a:p>
          <a:p>
            <a:r>
              <a:rPr lang="en-US" sz="3600" dirty="0" smtClean="0">
                <a:solidFill>
                  <a:schemeClr val="accent1">
                    <a:lumMod val="75000"/>
                  </a:schemeClr>
                </a:solidFill>
              </a:rPr>
              <a:t>Cheetah</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ʧiːtə</a:t>
            </a:r>
            <a:r>
              <a:rPr lang="en-US" sz="3600" dirty="0" smtClean="0">
                <a:solidFill>
                  <a:schemeClr val="accent1">
                    <a:lumMod val="75000"/>
                  </a:schemeClr>
                </a:solidFill>
              </a:rPr>
              <a:t>]</a:t>
            </a:r>
            <a:r>
              <a:rPr lang="ru-RU" sz="3600" dirty="0" smtClean="0">
                <a:solidFill>
                  <a:schemeClr val="accent1">
                    <a:lumMod val="75000"/>
                  </a:schemeClr>
                </a:solidFill>
              </a:rPr>
              <a:t>  гепард</a:t>
            </a:r>
            <a:endParaRPr lang="en-US" sz="3600" dirty="0" smtClean="0">
              <a:solidFill>
                <a:schemeClr val="accent1">
                  <a:lumMod val="75000"/>
                </a:schemeClr>
              </a:solidFill>
            </a:endParaRPr>
          </a:p>
          <a:p>
            <a:r>
              <a:rPr lang="en-US" sz="3600" dirty="0" smtClean="0">
                <a:solidFill>
                  <a:schemeClr val="accent1">
                    <a:lumMod val="75000"/>
                  </a:schemeClr>
                </a:solidFill>
              </a:rPr>
              <a:t>Goat</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gəut</a:t>
            </a:r>
            <a:r>
              <a:rPr lang="en-US" sz="3600" dirty="0" smtClean="0">
                <a:solidFill>
                  <a:schemeClr val="accent1">
                    <a:lumMod val="75000"/>
                  </a:schemeClr>
                </a:solidFill>
              </a:rPr>
              <a:t>]  </a:t>
            </a:r>
            <a:r>
              <a:rPr lang="ru-RU" sz="3600" dirty="0" smtClean="0">
                <a:solidFill>
                  <a:schemeClr val="accent1">
                    <a:lumMod val="75000"/>
                  </a:schemeClr>
                </a:solidFill>
              </a:rPr>
              <a:t>козел</a:t>
            </a:r>
            <a:endParaRPr lang="en-US" sz="3600" dirty="0" smtClean="0">
              <a:solidFill>
                <a:schemeClr val="accent1">
                  <a:lumMod val="75000"/>
                </a:schemeClr>
              </a:solidFill>
            </a:endParaRPr>
          </a:p>
          <a:p>
            <a:r>
              <a:rPr lang="en-US" sz="3600" dirty="0" smtClean="0">
                <a:solidFill>
                  <a:schemeClr val="accent1">
                    <a:lumMod val="75000"/>
                  </a:schemeClr>
                </a:solidFill>
              </a:rPr>
              <a:t>Bear</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bɛə</a:t>
            </a:r>
            <a:r>
              <a:rPr lang="en-US" sz="3600" dirty="0" smtClean="0">
                <a:solidFill>
                  <a:schemeClr val="accent1">
                    <a:lumMod val="75000"/>
                  </a:schemeClr>
                </a:solidFill>
              </a:rPr>
              <a:t>]  </a:t>
            </a:r>
            <a:r>
              <a:rPr lang="ru-RU" sz="3600" dirty="0" smtClean="0">
                <a:solidFill>
                  <a:schemeClr val="accent1">
                    <a:lumMod val="75000"/>
                  </a:schemeClr>
                </a:solidFill>
              </a:rPr>
              <a:t>медведь</a:t>
            </a:r>
            <a:endParaRPr lang="en-US" sz="3600" dirty="0" smtClean="0">
              <a:solidFill>
                <a:schemeClr val="accent1">
                  <a:lumMod val="75000"/>
                </a:schemeClr>
              </a:solidFill>
            </a:endParaRPr>
          </a:p>
          <a:p>
            <a:r>
              <a:rPr lang="en-US" sz="3600" dirty="0" smtClean="0">
                <a:solidFill>
                  <a:schemeClr val="accent1">
                    <a:lumMod val="75000"/>
                  </a:schemeClr>
                </a:solidFill>
              </a:rPr>
              <a:t>Gnu</a:t>
            </a:r>
            <a:r>
              <a:rPr lang="ru-RU" sz="3600" dirty="0" smtClean="0">
                <a:solidFill>
                  <a:schemeClr val="accent1">
                    <a:lumMod val="75000"/>
                  </a:schemeClr>
                </a:solidFill>
              </a:rPr>
              <a:t>  </a:t>
            </a:r>
            <a:r>
              <a:rPr lang="en-US" sz="3600" dirty="0" smtClean="0">
                <a:solidFill>
                  <a:schemeClr val="accent1">
                    <a:lumMod val="75000"/>
                  </a:schemeClr>
                </a:solidFill>
              </a:rPr>
              <a:t>[nuː] </a:t>
            </a:r>
            <a:r>
              <a:rPr lang="ru-RU" sz="3600" dirty="0" smtClean="0">
                <a:solidFill>
                  <a:schemeClr val="accent1">
                    <a:lumMod val="75000"/>
                  </a:schemeClr>
                </a:solidFill>
              </a:rPr>
              <a:t>гну</a:t>
            </a:r>
            <a:endParaRPr lang="en-US" sz="3600" dirty="0" smtClean="0">
              <a:solidFill>
                <a:schemeClr val="accent1">
                  <a:lumMod val="75000"/>
                </a:schemeClr>
              </a:solidFill>
            </a:endParaRPr>
          </a:p>
          <a:p>
            <a:pPr>
              <a:buNone/>
            </a:pPr>
            <a:endParaRPr lang="ru-RU" dirty="0"/>
          </a:p>
        </p:txBody>
      </p:sp>
      <p:sp>
        <p:nvSpPr>
          <p:cNvPr id="3" name="Заголовок 2"/>
          <p:cNvSpPr>
            <a:spLocks noGrp="1"/>
          </p:cNvSpPr>
          <p:nvPr>
            <p:ph type="title"/>
          </p:nvPr>
        </p:nvSpPr>
        <p:spPr/>
        <p:txBody>
          <a:bodyPr/>
          <a:lstStyle/>
          <a:p>
            <a:pPr algn="ctr"/>
            <a:r>
              <a:rPr lang="en-US" dirty="0" smtClean="0">
                <a:solidFill>
                  <a:schemeClr val="accent1">
                    <a:lumMod val="75000"/>
                  </a:schemeClr>
                </a:solidFill>
              </a:rPr>
              <a:t>ANIMALS:</a:t>
            </a:r>
            <a:endParaRPr lang="ru-RU" dirty="0">
              <a:solidFill>
                <a:schemeClr val="accent1">
                  <a:lumMod val="75000"/>
                </a:scheme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en-US" sz="3600" dirty="0" smtClean="0">
                <a:solidFill>
                  <a:schemeClr val="accent1">
                    <a:lumMod val="75000"/>
                  </a:schemeClr>
                </a:solidFill>
              </a:rPr>
              <a:t>Squirrel</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skwɪr</a:t>
            </a:r>
            <a:r>
              <a:rPr lang="en-US" sz="3600" dirty="0" smtClean="0">
                <a:solidFill>
                  <a:schemeClr val="accent1">
                    <a:lumMod val="75000"/>
                  </a:schemeClr>
                </a:solidFill>
              </a:rPr>
              <a:t>(ə)l</a:t>
            </a:r>
            <a:r>
              <a:rPr lang="en-US" sz="3600" dirty="0" smtClean="0">
                <a:solidFill>
                  <a:schemeClr val="accent1">
                    <a:lumMod val="75000"/>
                  </a:schemeClr>
                </a:solidFill>
              </a:rPr>
              <a:t>]</a:t>
            </a:r>
            <a:r>
              <a:rPr lang="ru-RU" sz="3600" dirty="0" smtClean="0">
                <a:solidFill>
                  <a:schemeClr val="accent1">
                    <a:lumMod val="75000"/>
                  </a:schemeClr>
                </a:solidFill>
              </a:rPr>
              <a:t>  белка</a:t>
            </a:r>
          </a:p>
          <a:p>
            <a:r>
              <a:rPr lang="en-US" sz="3600" dirty="0" smtClean="0">
                <a:solidFill>
                  <a:schemeClr val="accent1">
                    <a:lumMod val="75000"/>
                  </a:schemeClr>
                </a:solidFill>
              </a:rPr>
              <a:t>Owl</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aul</a:t>
            </a:r>
            <a:r>
              <a:rPr lang="en-US" sz="3600" dirty="0" smtClean="0">
                <a:solidFill>
                  <a:schemeClr val="accent1">
                    <a:lumMod val="75000"/>
                  </a:schemeClr>
                </a:solidFill>
              </a:rPr>
              <a:t>]</a:t>
            </a:r>
            <a:r>
              <a:rPr lang="ru-RU" sz="3600" dirty="0" smtClean="0">
                <a:solidFill>
                  <a:schemeClr val="accent1">
                    <a:lumMod val="75000"/>
                  </a:schemeClr>
                </a:solidFill>
              </a:rPr>
              <a:t>  сова</a:t>
            </a:r>
          </a:p>
          <a:p>
            <a:r>
              <a:rPr lang="en-US" sz="3600" dirty="0" smtClean="0">
                <a:solidFill>
                  <a:schemeClr val="accent1">
                    <a:lumMod val="75000"/>
                  </a:schemeClr>
                </a:solidFill>
              </a:rPr>
              <a:t>Clown fish</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klaun</a:t>
            </a:r>
            <a:r>
              <a:rPr lang="ru-RU" sz="3600" dirty="0" smtClean="0">
                <a:solidFill>
                  <a:schemeClr val="accent1">
                    <a:lumMod val="75000"/>
                  </a:schemeClr>
                </a:solidFill>
              </a:rPr>
              <a:t> </a:t>
            </a:r>
            <a:r>
              <a:rPr lang="en-US" sz="3600" dirty="0" err="1" smtClean="0">
                <a:solidFill>
                  <a:schemeClr val="accent1">
                    <a:lumMod val="75000"/>
                  </a:schemeClr>
                </a:solidFill>
              </a:rPr>
              <a:t>fɪʃ</a:t>
            </a:r>
            <a:r>
              <a:rPr lang="en-US" sz="3600" dirty="0" smtClean="0">
                <a:solidFill>
                  <a:schemeClr val="accent1">
                    <a:lumMod val="75000"/>
                  </a:schemeClr>
                </a:solidFill>
              </a:rPr>
              <a:t>]</a:t>
            </a:r>
            <a:r>
              <a:rPr lang="en-US" sz="3600" dirty="0" smtClean="0">
                <a:solidFill>
                  <a:schemeClr val="accent1">
                    <a:lumMod val="75000"/>
                  </a:schemeClr>
                </a:solidFill>
              </a:rPr>
              <a:t> </a:t>
            </a:r>
            <a:r>
              <a:rPr lang="ru-RU" sz="3600" dirty="0" smtClean="0">
                <a:solidFill>
                  <a:schemeClr val="accent1">
                    <a:lumMod val="75000"/>
                  </a:schemeClr>
                </a:solidFill>
              </a:rPr>
              <a:t>рыба клоун</a:t>
            </a:r>
          </a:p>
          <a:p>
            <a:r>
              <a:rPr lang="en-US" sz="3600" dirty="0" smtClean="0">
                <a:solidFill>
                  <a:schemeClr val="accent1">
                    <a:lumMod val="75000"/>
                  </a:schemeClr>
                </a:solidFill>
              </a:rPr>
              <a:t>Tiger</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taɪgə</a:t>
            </a:r>
            <a:r>
              <a:rPr lang="en-US" sz="3600" dirty="0" smtClean="0">
                <a:solidFill>
                  <a:schemeClr val="accent1">
                    <a:lumMod val="75000"/>
                  </a:schemeClr>
                </a:solidFill>
              </a:rPr>
              <a:t>]  </a:t>
            </a:r>
            <a:r>
              <a:rPr lang="ru-RU" sz="3600" dirty="0" smtClean="0">
                <a:solidFill>
                  <a:schemeClr val="accent1">
                    <a:lumMod val="75000"/>
                  </a:schemeClr>
                </a:solidFill>
              </a:rPr>
              <a:t>тигр</a:t>
            </a:r>
          </a:p>
          <a:p>
            <a:r>
              <a:rPr lang="en-US" sz="3600" dirty="0" smtClean="0">
                <a:solidFill>
                  <a:schemeClr val="accent1">
                    <a:lumMod val="75000"/>
                  </a:schemeClr>
                </a:solidFill>
              </a:rPr>
              <a:t>Elephant</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elɪfənt</a:t>
            </a:r>
            <a:r>
              <a:rPr lang="en-US" sz="3600" dirty="0" smtClean="0">
                <a:solidFill>
                  <a:schemeClr val="accent1">
                    <a:lumMod val="75000"/>
                  </a:schemeClr>
                </a:solidFill>
              </a:rPr>
              <a:t>]</a:t>
            </a:r>
            <a:r>
              <a:rPr lang="ru-RU" sz="3600" dirty="0" smtClean="0">
                <a:solidFill>
                  <a:schemeClr val="accent1">
                    <a:lumMod val="75000"/>
                  </a:schemeClr>
                </a:solidFill>
              </a:rPr>
              <a:t> слон</a:t>
            </a:r>
          </a:p>
          <a:p>
            <a:r>
              <a:rPr lang="en-US" sz="3600" dirty="0" smtClean="0">
                <a:solidFill>
                  <a:schemeClr val="accent1">
                    <a:lumMod val="75000"/>
                  </a:schemeClr>
                </a:solidFill>
              </a:rPr>
              <a:t>white </a:t>
            </a:r>
            <a:r>
              <a:rPr lang="en-US" sz="3600" dirty="0" smtClean="0">
                <a:solidFill>
                  <a:schemeClr val="accent1">
                    <a:lumMod val="75000"/>
                  </a:schemeClr>
                </a:solidFill>
              </a:rPr>
              <a:t>whale</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waɪt</a:t>
            </a:r>
            <a:r>
              <a:rPr lang="ru-RU" sz="3600" dirty="0" smtClean="0">
                <a:solidFill>
                  <a:schemeClr val="accent1">
                    <a:lumMod val="75000"/>
                  </a:schemeClr>
                </a:solidFill>
              </a:rPr>
              <a:t> </a:t>
            </a:r>
            <a:r>
              <a:rPr lang="en-US" sz="3600" dirty="0" err="1" smtClean="0">
                <a:solidFill>
                  <a:schemeClr val="accent1">
                    <a:lumMod val="75000"/>
                  </a:schemeClr>
                </a:solidFill>
              </a:rPr>
              <a:t>weɪl</a:t>
            </a:r>
            <a:r>
              <a:rPr lang="en-US" sz="3600" dirty="0" smtClean="0">
                <a:solidFill>
                  <a:schemeClr val="accent1">
                    <a:lumMod val="75000"/>
                  </a:schemeClr>
                </a:solidFill>
              </a:rPr>
              <a:t>] </a:t>
            </a:r>
            <a:r>
              <a:rPr lang="ru-RU" sz="3600" dirty="0" smtClean="0">
                <a:solidFill>
                  <a:schemeClr val="accent1">
                    <a:lumMod val="75000"/>
                  </a:schemeClr>
                </a:solidFill>
              </a:rPr>
              <a:t>белуха</a:t>
            </a:r>
          </a:p>
          <a:p>
            <a:pPr>
              <a:buNone/>
            </a:pPr>
            <a:endParaRPr lang="ru-RU" sz="3600" dirty="0">
              <a:solidFill>
                <a:schemeClr val="accent1">
                  <a:lumMod val="75000"/>
                </a:schemeClr>
              </a:solidFill>
            </a:endParaRPr>
          </a:p>
        </p:txBody>
      </p:sp>
      <p:sp>
        <p:nvSpPr>
          <p:cNvPr id="3" name="Заголовок 2"/>
          <p:cNvSpPr>
            <a:spLocks noGrp="1"/>
          </p:cNvSpPr>
          <p:nvPr>
            <p:ph type="title"/>
          </p:nvPr>
        </p:nvSpPr>
        <p:spPr/>
        <p:txBody>
          <a:bodyPr/>
          <a:lstStyle/>
          <a:p>
            <a:pPr algn="ctr"/>
            <a:r>
              <a:rPr lang="en-US" dirty="0" smtClean="0">
                <a:solidFill>
                  <a:schemeClr val="accent1">
                    <a:lumMod val="75000"/>
                  </a:schemeClr>
                </a:solidFill>
              </a:rPr>
              <a:t>ANIMALS:</a:t>
            </a:r>
            <a:endParaRPr lang="ru-RU" dirty="0">
              <a:solidFill>
                <a:schemeClr val="accent1">
                  <a:lumMod val="75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леопард.jpg"/>
          <p:cNvPicPr>
            <a:picLocks noGrp="1" noChangeAspect="1"/>
          </p:cNvPicPr>
          <p:nvPr>
            <p:ph idx="1"/>
          </p:nvPr>
        </p:nvPicPr>
        <p:blipFill>
          <a:blip r:embed="rId2" cstate="print"/>
          <a:stretch>
            <a:fillRect/>
          </a:stretch>
        </p:blipFill>
        <p:spPr>
          <a:xfrm>
            <a:off x="899592" y="1340768"/>
            <a:ext cx="2615952" cy="19619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Заголовок 2"/>
          <p:cNvSpPr>
            <a:spLocks noGrp="1"/>
          </p:cNvSpPr>
          <p:nvPr>
            <p:ph type="title"/>
          </p:nvPr>
        </p:nvSpPr>
        <p:spPr/>
        <p:txBody>
          <a:bodyPr/>
          <a:lstStyle/>
          <a:p>
            <a:pPr algn="ctr"/>
            <a:r>
              <a:rPr lang="en-US" dirty="0" smtClean="0">
                <a:solidFill>
                  <a:schemeClr val="accent1">
                    <a:lumMod val="75000"/>
                  </a:schemeClr>
                </a:solidFill>
              </a:rPr>
              <a:t>WHAT’S THIS?</a:t>
            </a:r>
            <a:endParaRPr lang="ru-RU" dirty="0">
              <a:solidFill>
                <a:schemeClr val="accent1">
                  <a:lumMod val="75000"/>
                </a:schemeClr>
              </a:solidFill>
            </a:endParaRPr>
          </a:p>
        </p:txBody>
      </p:sp>
      <p:pic>
        <p:nvPicPr>
          <p:cNvPr id="5" name="Рисунок 4" descr="гну.jpg"/>
          <p:cNvPicPr>
            <a:picLocks noChangeAspect="1"/>
          </p:cNvPicPr>
          <p:nvPr/>
        </p:nvPicPr>
        <p:blipFill>
          <a:blip r:embed="rId3" cstate="print"/>
          <a:stretch>
            <a:fillRect/>
          </a:stretch>
        </p:blipFill>
        <p:spPr>
          <a:xfrm>
            <a:off x="3352800" y="2514600"/>
            <a:ext cx="2438400"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медведь1.jpg"/>
          <p:cNvPicPr>
            <a:picLocks noChangeAspect="1"/>
          </p:cNvPicPr>
          <p:nvPr/>
        </p:nvPicPr>
        <p:blipFill>
          <a:blip r:embed="rId4" cstate="print"/>
          <a:stretch>
            <a:fillRect/>
          </a:stretch>
        </p:blipFill>
        <p:spPr>
          <a:xfrm>
            <a:off x="5652120" y="1484784"/>
            <a:ext cx="2483768" cy="1862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гепард.jpg"/>
          <p:cNvPicPr>
            <a:picLocks noChangeAspect="1"/>
          </p:cNvPicPr>
          <p:nvPr/>
        </p:nvPicPr>
        <p:blipFill>
          <a:blip r:embed="rId5" cstate="print"/>
          <a:stretch>
            <a:fillRect/>
          </a:stretch>
        </p:blipFill>
        <p:spPr>
          <a:xfrm>
            <a:off x="899592" y="4149080"/>
            <a:ext cx="2664296" cy="19982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козел.jpg"/>
          <p:cNvPicPr>
            <a:picLocks noChangeAspect="1"/>
          </p:cNvPicPr>
          <p:nvPr/>
        </p:nvPicPr>
        <p:blipFill>
          <a:blip r:embed="rId6" cstate="print"/>
          <a:stretch>
            <a:fillRect/>
          </a:stretch>
        </p:blipFill>
        <p:spPr>
          <a:xfrm>
            <a:off x="3275856" y="4797152"/>
            <a:ext cx="2438400"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descr="горилла.jpg"/>
          <p:cNvPicPr>
            <a:picLocks noChangeAspect="1"/>
          </p:cNvPicPr>
          <p:nvPr/>
        </p:nvPicPr>
        <p:blipFill>
          <a:blip r:embed="rId7" cstate="print"/>
          <a:stretch>
            <a:fillRect/>
          </a:stretch>
        </p:blipFill>
        <p:spPr>
          <a:xfrm>
            <a:off x="5652120" y="4005064"/>
            <a:ext cx="2520280" cy="18902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ctr"/>
            <a:r>
              <a:rPr lang="en-US" dirty="0" smtClean="0">
                <a:solidFill>
                  <a:schemeClr val="accent1">
                    <a:lumMod val="75000"/>
                  </a:schemeClr>
                </a:solidFill>
              </a:rPr>
              <a:t>WHAT’S THIS?</a:t>
            </a:r>
            <a:endParaRPr lang="ru-RU" dirty="0">
              <a:solidFill>
                <a:schemeClr val="accent1">
                  <a:lumMod val="75000"/>
                </a:schemeClr>
              </a:solidFill>
            </a:endParaRPr>
          </a:p>
        </p:txBody>
      </p:sp>
      <p:pic>
        <p:nvPicPr>
          <p:cNvPr id="11" name="Содержимое 10" descr="белуха.jpg"/>
          <p:cNvPicPr>
            <a:picLocks noGrp="1" noChangeAspect="1"/>
          </p:cNvPicPr>
          <p:nvPr>
            <p:ph idx="1"/>
          </p:nvPr>
        </p:nvPicPr>
        <p:blipFill>
          <a:blip r:embed="rId2" cstate="print"/>
          <a:stretch>
            <a:fillRect/>
          </a:stretch>
        </p:blipFill>
        <p:spPr>
          <a:xfrm>
            <a:off x="539552" y="1268760"/>
            <a:ext cx="2859287"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Рисунок 11" descr="слон.jpg"/>
          <p:cNvPicPr>
            <a:picLocks noChangeAspect="1"/>
          </p:cNvPicPr>
          <p:nvPr/>
        </p:nvPicPr>
        <p:blipFill>
          <a:blip r:embed="rId3" cstate="print"/>
          <a:stretch>
            <a:fillRect/>
          </a:stretch>
        </p:blipFill>
        <p:spPr>
          <a:xfrm>
            <a:off x="3059832" y="2276872"/>
            <a:ext cx="2736304" cy="20522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Рисунок 12" descr="рыбки клоун.jpg"/>
          <p:cNvPicPr>
            <a:picLocks noChangeAspect="1"/>
          </p:cNvPicPr>
          <p:nvPr/>
        </p:nvPicPr>
        <p:blipFill>
          <a:blip r:embed="rId4" cstate="print"/>
          <a:stretch>
            <a:fillRect/>
          </a:stretch>
        </p:blipFill>
        <p:spPr>
          <a:xfrm>
            <a:off x="5580112" y="1340768"/>
            <a:ext cx="2520280" cy="18902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Рисунок 13" descr="тигр.jpg"/>
          <p:cNvPicPr>
            <a:picLocks noChangeAspect="1"/>
          </p:cNvPicPr>
          <p:nvPr/>
        </p:nvPicPr>
        <p:blipFill>
          <a:blip r:embed="rId5" cstate="print"/>
          <a:stretch>
            <a:fillRect/>
          </a:stretch>
        </p:blipFill>
        <p:spPr>
          <a:xfrm>
            <a:off x="611560" y="3933056"/>
            <a:ext cx="2784309"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Рисунок 14" descr="сова.jpg"/>
          <p:cNvPicPr>
            <a:picLocks noChangeAspect="1"/>
          </p:cNvPicPr>
          <p:nvPr/>
        </p:nvPicPr>
        <p:blipFill>
          <a:blip r:embed="rId6" cstate="print"/>
          <a:stretch>
            <a:fillRect/>
          </a:stretch>
        </p:blipFill>
        <p:spPr>
          <a:xfrm>
            <a:off x="3203848" y="4653136"/>
            <a:ext cx="2731368" cy="20485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Рисунок 15" descr="белка.jpg"/>
          <p:cNvPicPr>
            <a:picLocks noChangeAspect="1"/>
          </p:cNvPicPr>
          <p:nvPr/>
        </p:nvPicPr>
        <p:blipFill>
          <a:blip r:embed="rId7" cstate="print"/>
          <a:stretch>
            <a:fillRect/>
          </a:stretch>
        </p:blipFill>
        <p:spPr>
          <a:xfrm>
            <a:off x="5652120" y="3861048"/>
            <a:ext cx="2483768" cy="1862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67544" y="476672"/>
            <a:ext cx="4392488" cy="5619328"/>
          </a:xfrm>
        </p:spPr>
        <p:txBody>
          <a:bodyPr>
            <a:normAutofit lnSpcReduction="10000"/>
          </a:bodyPr>
          <a:lstStyle/>
          <a:p>
            <a:r>
              <a:rPr lang="en-US" sz="3200" dirty="0" smtClean="0">
                <a:solidFill>
                  <a:schemeClr val="accent1">
                    <a:lumMod val="75000"/>
                  </a:schemeClr>
                </a:solidFill>
                <a:effectLst>
                  <a:outerShdw blurRad="38100" dist="38100" dir="2700000" algn="tl">
                    <a:srgbClr val="000000">
                      <a:alpha val="43137"/>
                    </a:srgbClr>
                  </a:outerShdw>
                </a:effectLst>
              </a:rPr>
              <a:t>From the first days of its existence the Zoo became extremely popular with the citizens. It was financed by the entrance fees and supported by generous charitable gifts, including contributions by the Royal family. </a:t>
            </a:r>
            <a:endParaRPr lang="ru-RU" sz="3200" dirty="0" smtClean="0">
              <a:solidFill>
                <a:schemeClr val="accent1">
                  <a:lumMod val="75000"/>
                </a:schemeClr>
              </a:solidFill>
              <a:effectLst>
                <a:outerShdw blurRad="38100" dist="38100" dir="2700000" algn="tl">
                  <a:srgbClr val="000000">
                    <a:alpha val="43137"/>
                  </a:srgbClr>
                </a:outerShdw>
              </a:effectLst>
            </a:endParaRPr>
          </a:p>
          <a:p>
            <a:endParaRPr lang="ru-RU" dirty="0"/>
          </a:p>
        </p:txBody>
      </p:sp>
      <p:pic>
        <p:nvPicPr>
          <p:cNvPr id="5" name="Содержимое 4" descr="дети в парке.jpg"/>
          <p:cNvPicPr>
            <a:picLocks noGrp="1" noChangeAspect="1"/>
          </p:cNvPicPr>
          <p:nvPr>
            <p:ph sz="half" idx="2"/>
          </p:nvPr>
        </p:nvPicPr>
        <p:blipFill>
          <a:blip r:embed="rId2" cstate="print"/>
          <a:stretch>
            <a:fillRect/>
          </a:stretch>
        </p:blipFill>
        <p:spPr>
          <a:xfrm>
            <a:off x="4644008" y="260648"/>
            <a:ext cx="3024336" cy="23587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дети в парке11.jpg"/>
          <p:cNvPicPr>
            <a:picLocks noChangeAspect="1"/>
          </p:cNvPicPr>
          <p:nvPr/>
        </p:nvPicPr>
        <p:blipFill>
          <a:blip r:embed="rId3" cstate="print"/>
          <a:stretch>
            <a:fillRect/>
          </a:stretch>
        </p:blipFill>
        <p:spPr>
          <a:xfrm>
            <a:off x="5292080" y="2204864"/>
            <a:ext cx="3179352" cy="20788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зоопарк.gif"/>
          <p:cNvPicPr>
            <a:picLocks noChangeAspect="1"/>
          </p:cNvPicPr>
          <p:nvPr/>
        </p:nvPicPr>
        <p:blipFill>
          <a:blip r:embed="rId4" cstate="print"/>
          <a:stretch>
            <a:fillRect/>
          </a:stretch>
        </p:blipFill>
        <p:spPr>
          <a:xfrm>
            <a:off x="6012160" y="4077072"/>
            <a:ext cx="2856107" cy="22322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белый медведь.jpg"/>
          <p:cNvPicPr>
            <a:picLocks noGrp="1" noChangeAspect="1"/>
          </p:cNvPicPr>
          <p:nvPr>
            <p:ph sz="half" idx="1"/>
          </p:nvPr>
        </p:nvPicPr>
        <p:blipFill>
          <a:blip r:embed="rId2" cstate="print"/>
          <a:stretch>
            <a:fillRect/>
          </a:stretch>
        </p:blipFill>
        <p:spPr>
          <a:xfrm>
            <a:off x="251521" y="404665"/>
            <a:ext cx="2880320" cy="2160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Содержимое 3"/>
          <p:cNvSpPr>
            <a:spLocks noGrp="1"/>
          </p:cNvSpPr>
          <p:nvPr>
            <p:ph sz="half" idx="2"/>
          </p:nvPr>
        </p:nvSpPr>
        <p:spPr>
          <a:xfrm>
            <a:off x="3635896" y="548680"/>
            <a:ext cx="5072240" cy="5547320"/>
          </a:xfrm>
        </p:spPr>
        <p:txBody>
          <a:bodyPr/>
          <a:lstStyle/>
          <a:p>
            <a:r>
              <a:rPr lang="en-US" dirty="0" smtClean="0">
                <a:solidFill>
                  <a:schemeClr val="accent1">
                    <a:lumMod val="75000"/>
                  </a:schemeClr>
                </a:solidFill>
              </a:rPr>
              <a:t>Nowadays the unique collection of the Zoo numbers over 7,000 species. The animals are kept in the open-air cages and pavilions designed in accordance with the natural habitat. One of the most famous Zoo's constructions is the Animals Island built in the 1930s. It is a high stony rock surrounded by a deep-water ditch that separates the visitors from bears, tigers, lions and other large beasts of prey. </a:t>
            </a:r>
            <a:endParaRPr lang="ru-RU" dirty="0" smtClean="0">
              <a:solidFill>
                <a:schemeClr val="accent1">
                  <a:lumMod val="75000"/>
                </a:schemeClr>
              </a:solidFill>
            </a:endParaRPr>
          </a:p>
        </p:txBody>
      </p:sp>
      <p:pic>
        <p:nvPicPr>
          <p:cNvPr id="6" name="Рисунок 5" descr="жираф1.jpg"/>
          <p:cNvPicPr>
            <a:picLocks noChangeAspect="1"/>
          </p:cNvPicPr>
          <p:nvPr/>
        </p:nvPicPr>
        <p:blipFill>
          <a:blip r:embed="rId3" cstate="print"/>
          <a:stretch>
            <a:fillRect/>
          </a:stretch>
        </p:blipFill>
        <p:spPr>
          <a:xfrm>
            <a:off x="755576" y="2348880"/>
            <a:ext cx="2952328" cy="22072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descr="посетители.jpeg"/>
          <p:cNvPicPr>
            <a:picLocks noChangeAspect="1"/>
          </p:cNvPicPr>
          <p:nvPr/>
        </p:nvPicPr>
        <p:blipFill>
          <a:blip r:embed="rId4" cstate="print"/>
          <a:stretch>
            <a:fillRect/>
          </a:stretch>
        </p:blipFill>
        <p:spPr>
          <a:xfrm>
            <a:off x="323528" y="4365104"/>
            <a:ext cx="2902503"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p:cNvSpPr>
          <p:nvPr>
            <p:ph idx="1"/>
          </p:nvPr>
        </p:nvSpPr>
        <p:spPr>
          <a:xfrm>
            <a:off x="468313" y="476250"/>
            <a:ext cx="8218487" cy="5619750"/>
          </a:xfrm>
        </p:spPr>
        <p:txBody>
          <a:bodyPr/>
          <a:lstStyle/>
          <a:p>
            <a:r>
              <a:rPr lang="en-US" sz="3200" dirty="0" smtClean="0">
                <a:solidFill>
                  <a:schemeClr val="accent1">
                    <a:lumMod val="75000"/>
                  </a:schemeClr>
                </a:solidFill>
              </a:rPr>
              <a:t>The Zoo's monkeys live in the specially constructed Primate House. The glass pavilions that imitate the natural habitat are home to 24 species starting with primitive primacy and ending with anthropoid apes. </a:t>
            </a:r>
            <a:endParaRPr lang="ru-RU" sz="3200" dirty="0" smtClean="0">
              <a:solidFill>
                <a:schemeClr val="accent1">
                  <a:lumMod val="75000"/>
                </a:schemeClr>
              </a:solidFill>
            </a:endParaRPr>
          </a:p>
          <a:p>
            <a:pPr>
              <a:buNone/>
            </a:pPr>
            <a:endParaRPr lang="ru-RU" dirty="0"/>
          </a:p>
        </p:txBody>
      </p:sp>
      <p:pic>
        <p:nvPicPr>
          <p:cNvPr id="5" name="Рисунок 4" descr="горилла.jpg"/>
          <p:cNvPicPr>
            <a:picLocks noChangeAspect="1"/>
          </p:cNvPicPr>
          <p:nvPr/>
        </p:nvPicPr>
        <p:blipFill>
          <a:blip r:embed="rId2" cstate="print"/>
          <a:stretch>
            <a:fillRect/>
          </a:stretch>
        </p:blipFill>
        <p:spPr>
          <a:xfrm>
            <a:off x="251520" y="2996952"/>
            <a:ext cx="2880320" cy="2160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орангутанг.jpg"/>
          <p:cNvPicPr>
            <a:picLocks noChangeAspect="1"/>
          </p:cNvPicPr>
          <p:nvPr/>
        </p:nvPicPr>
        <p:blipFill>
          <a:blip r:embed="rId3" cstate="print"/>
          <a:stretch>
            <a:fillRect/>
          </a:stretch>
        </p:blipFill>
        <p:spPr>
          <a:xfrm>
            <a:off x="1619672" y="4581128"/>
            <a:ext cx="2736304" cy="20522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обезьяна.jpg"/>
          <p:cNvPicPr>
            <a:picLocks noChangeAspect="1"/>
          </p:cNvPicPr>
          <p:nvPr/>
        </p:nvPicPr>
        <p:blipFill>
          <a:blip r:embed="rId4" cstate="print"/>
          <a:stretch>
            <a:fillRect/>
          </a:stretch>
        </p:blipFill>
        <p:spPr>
          <a:xfrm>
            <a:off x="4067944" y="2996952"/>
            <a:ext cx="3134307"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обезьяна1.jpg"/>
          <p:cNvPicPr>
            <a:picLocks noChangeAspect="1"/>
          </p:cNvPicPr>
          <p:nvPr/>
        </p:nvPicPr>
        <p:blipFill>
          <a:blip r:embed="rId5" cstate="print"/>
          <a:stretch>
            <a:fillRect/>
          </a:stretch>
        </p:blipFill>
        <p:spPr>
          <a:xfrm>
            <a:off x="5796136" y="4581128"/>
            <a:ext cx="3017777" cy="20105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2"/>
          </p:nvPr>
        </p:nvSpPr>
        <p:spPr>
          <a:xfrm>
            <a:off x="323528" y="404664"/>
            <a:ext cx="8384608" cy="5691336"/>
          </a:xfrm>
        </p:spPr>
        <p:txBody>
          <a:bodyPr>
            <a:normAutofit/>
          </a:bodyPr>
          <a:lstStyle/>
          <a:p>
            <a:r>
              <a:rPr lang="en-US" sz="2400" b="1" dirty="0" smtClean="0">
                <a:solidFill>
                  <a:schemeClr val="accent1">
                    <a:lumMod val="75000"/>
                  </a:schemeClr>
                </a:solidFill>
                <a:effectLst>
                  <a:outerShdw blurRad="38100" dist="38100" dir="2700000" algn="tl">
                    <a:srgbClr val="000000">
                      <a:alpha val="43137"/>
                    </a:srgbClr>
                  </a:outerShdw>
                </a:effectLst>
              </a:rPr>
              <a:t>The Night World exhibition is also worth visiting. It is located in the basement under Animals of Russia exposition and designed as a large dark cave with illuminated window of enclosures. Each enclosure has shelters imitating burrows, cavities and hollows similar to the type of shelters the night animals naturally hide in during the daytime. But the enclosures that are red lightened have one glass side and so the visitors can watch animals even when they sleep. Among the animal exhibited there are various rodents and chiropters. </a:t>
            </a:r>
            <a:endParaRPr lang="ru-RU" sz="2400" b="1" dirty="0" smtClean="0">
              <a:solidFill>
                <a:schemeClr val="accent1">
                  <a:lumMod val="75000"/>
                </a:schemeClr>
              </a:solidFill>
              <a:effectLst>
                <a:outerShdw blurRad="38100" dist="38100" dir="2700000" algn="tl">
                  <a:srgbClr val="000000">
                    <a:alpha val="43137"/>
                  </a:srgbClr>
                </a:outerShdw>
              </a:effectLst>
            </a:endParaRPr>
          </a:p>
          <a:p>
            <a:pPr>
              <a:buNone/>
            </a:pPr>
            <a:endParaRPr lang="ru-RU" sz="2800" dirty="0"/>
          </a:p>
        </p:txBody>
      </p:sp>
      <p:pic>
        <p:nvPicPr>
          <p:cNvPr id="5" name="Рисунок 4" descr="A5_01b.jpg"/>
          <p:cNvPicPr>
            <a:picLocks noChangeAspect="1"/>
          </p:cNvPicPr>
          <p:nvPr/>
        </p:nvPicPr>
        <p:blipFill>
          <a:blip r:embed="rId2" cstate="print"/>
          <a:stretch>
            <a:fillRect/>
          </a:stretch>
        </p:blipFill>
        <p:spPr>
          <a:xfrm>
            <a:off x="1115616" y="4725144"/>
            <a:ext cx="2592288" cy="1944216"/>
          </a:xfrm>
          <a:prstGeom prst="rect">
            <a:avLst/>
          </a:prstGeom>
          <a:ln>
            <a:noFill/>
          </a:ln>
          <a:effectLst>
            <a:outerShdw blurRad="190500" algn="tl" rotWithShape="0">
              <a:srgbClr val="000000">
                <a:alpha val="70000"/>
              </a:srgbClr>
            </a:outerShdw>
          </a:effectLst>
        </p:spPr>
      </p:pic>
      <p:pic>
        <p:nvPicPr>
          <p:cNvPr id="6" name="Рисунок 5" descr="A15_01b.jpg"/>
          <p:cNvPicPr>
            <a:picLocks noChangeAspect="1"/>
          </p:cNvPicPr>
          <p:nvPr/>
        </p:nvPicPr>
        <p:blipFill>
          <a:blip r:embed="rId3" cstate="print"/>
          <a:stretch>
            <a:fillRect/>
          </a:stretch>
        </p:blipFill>
        <p:spPr>
          <a:xfrm>
            <a:off x="3563888" y="4509120"/>
            <a:ext cx="2788907" cy="2091680"/>
          </a:xfrm>
          <a:prstGeom prst="rect">
            <a:avLst/>
          </a:prstGeom>
          <a:ln>
            <a:noFill/>
          </a:ln>
          <a:effectLst>
            <a:outerShdw blurRad="190500" algn="tl" rotWithShape="0">
              <a:srgbClr val="000000">
                <a:alpha val="70000"/>
              </a:srgbClr>
            </a:outerShdw>
          </a:effectLst>
        </p:spPr>
      </p:pic>
      <p:pic>
        <p:nvPicPr>
          <p:cNvPr id="7" name="Рисунок 6" descr="A21_01b.jpg"/>
          <p:cNvPicPr>
            <a:picLocks noChangeAspect="1"/>
          </p:cNvPicPr>
          <p:nvPr/>
        </p:nvPicPr>
        <p:blipFill>
          <a:blip r:embed="rId4" cstate="print"/>
          <a:stretch>
            <a:fillRect/>
          </a:stretch>
        </p:blipFill>
        <p:spPr>
          <a:xfrm>
            <a:off x="6084167" y="4293096"/>
            <a:ext cx="2784309" cy="2088232"/>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67544" y="548680"/>
            <a:ext cx="4464496" cy="5547320"/>
          </a:xfrm>
        </p:spPr>
        <p:txBody>
          <a:bodyPr>
            <a:normAutofit lnSpcReduction="10000"/>
          </a:bodyPr>
          <a:lstStyle/>
          <a:p>
            <a:r>
              <a:rPr lang="en-US" dirty="0" smtClean="0">
                <a:solidFill>
                  <a:schemeClr val="accent1">
                    <a:lumMod val="75000"/>
                  </a:schemeClr>
                </a:solidFill>
              </a:rPr>
              <a:t>The Moscow Zoo also features the </a:t>
            </a:r>
            <a:r>
              <a:rPr lang="en-US" dirty="0" err="1" smtClean="0">
                <a:solidFill>
                  <a:schemeClr val="accent1">
                    <a:lumMod val="75000"/>
                  </a:schemeClr>
                </a:solidFill>
              </a:rPr>
              <a:t>Exotarium</a:t>
            </a:r>
            <a:r>
              <a:rPr lang="en-US" dirty="0" smtClean="0">
                <a:solidFill>
                  <a:schemeClr val="accent1">
                    <a:lumMod val="75000"/>
                  </a:schemeClr>
                </a:solidFill>
              </a:rPr>
              <a:t>. The large marine aquariums that are up to 3,000 liters are inhabited with the most exotic fish and creatures of the Pacific and the Indian oceans, Black and Japanese seas. The underwater landscapes of tropical and northern seas are masterfully recreated with the use of the state-of-the-art technologies. </a:t>
            </a:r>
            <a:endParaRPr lang="ru-RU" dirty="0" smtClean="0">
              <a:solidFill>
                <a:schemeClr val="accent1">
                  <a:lumMod val="75000"/>
                </a:schemeClr>
              </a:solidFill>
            </a:endParaRPr>
          </a:p>
          <a:p>
            <a:pPr>
              <a:buNone/>
            </a:pPr>
            <a:endParaRPr lang="ru-RU" dirty="0"/>
          </a:p>
        </p:txBody>
      </p:sp>
      <p:pic>
        <p:nvPicPr>
          <p:cNvPr id="5" name="Содержимое 4" descr="_e_0_1.jpg"/>
          <p:cNvPicPr>
            <a:picLocks noGrp="1" noChangeAspect="1"/>
          </p:cNvPicPr>
          <p:nvPr>
            <p:ph sz="half" idx="2"/>
          </p:nvPr>
        </p:nvPicPr>
        <p:blipFill>
          <a:blip r:embed="rId2" cstate="print"/>
          <a:stretch>
            <a:fillRect/>
          </a:stretch>
        </p:blipFill>
        <p:spPr>
          <a:xfrm>
            <a:off x="5364088" y="548680"/>
            <a:ext cx="1914144" cy="2621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f_00011.jpg"/>
          <p:cNvPicPr>
            <a:picLocks noChangeAspect="1"/>
          </p:cNvPicPr>
          <p:nvPr/>
        </p:nvPicPr>
        <p:blipFill>
          <a:blip r:embed="rId3" cstate="print"/>
          <a:stretch>
            <a:fillRect/>
          </a:stretch>
        </p:blipFill>
        <p:spPr>
          <a:xfrm>
            <a:off x="6516216" y="2492896"/>
            <a:ext cx="2381250" cy="2190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exotarium-img.jpg"/>
          <p:cNvPicPr>
            <a:picLocks noChangeAspect="1"/>
          </p:cNvPicPr>
          <p:nvPr/>
        </p:nvPicPr>
        <p:blipFill>
          <a:blip r:embed="rId4" cstate="print"/>
          <a:stretch>
            <a:fillRect/>
          </a:stretch>
        </p:blipFill>
        <p:spPr>
          <a:xfrm>
            <a:off x="5076056" y="4437112"/>
            <a:ext cx="2486790" cy="20432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67544" y="404664"/>
            <a:ext cx="8280920" cy="3456384"/>
          </a:xfrm>
        </p:spPr>
        <p:txBody>
          <a:bodyPr>
            <a:normAutofit fontScale="92500" lnSpcReduction="10000"/>
          </a:bodyPr>
          <a:lstStyle/>
          <a:p>
            <a:r>
              <a:rPr lang="en-US" sz="3600" dirty="0" smtClean="0">
                <a:solidFill>
                  <a:schemeClr val="accent1">
                    <a:lumMod val="75000"/>
                  </a:schemeClr>
                </a:solidFill>
                <a:effectLst>
                  <a:outerShdw blurRad="38100" dist="38100" dir="2700000" algn="tl">
                    <a:srgbClr val="000000">
                      <a:alpha val="43137"/>
                    </a:srgbClr>
                  </a:outerShdw>
                </a:effectLst>
                <a:latin typeface="Adobe Caslon Pro Bold" pitchFamily="18" charset="0"/>
              </a:rPr>
              <a:t>The Moscow Zoo situated in the very center of the Russian capital is one of the largest in the world. The oldest zoo in Russia, established in 1864, passed a long way from a small zoological garden to the large scientific, educational and conservation institution. </a:t>
            </a:r>
            <a:endParaRPr lang="ru-RU" sz="3600" dirty="0" smtClean="0">
              <a:solidFill>
                <a:schemeClr val="accent1">
                  <a:lumMod val="75000"/>
                </a:schemeClr>
              </a:solidFill>
              <a:effectLst>
                <a:outerShdw blurRad="38100" dist="38100" dir="2700000" algn="tl">
                  <a:srgbClr val="000000">
                    <a:alpha val="43137"/>
                  </a:srgbClr>
                </a:outerShdw>
              </a:effectLst>
            </a:endParaRPr>
          </a:p>
          <a:p>
            <a:pPr>
              <a:buNone/>
            </a:pPr>
            <a:endParaRPr lang="ru-RU" dirty="0"/>
          </a:p>
        </p:txBody>
      </p:sp>
      <p:pic>
        <p:nvPicPr>
          <p:cNvPr id="5" name="Содержимое 4" descr="70565255_zoo001_3.jpg"/>
          <p:cNvPicPr>
            <a:picLocks noGrp="1" noChangeAspect="1"/>
          </p:cNvPicPr>
          <p:nvPr>
            <p:ph sz="half" idx="2"/>
          </p:nvPr>
        </p:nvPicPr>
        <p:blipFill>
          <a:blip r:embed="rId2" cstate="print"/>
          <a:stretch>
            <a:fillRect/>
          </a:stretch>
        </p:blipFill>
        <p:spPr>
          <a:xfrm>
            <a:off x="611560" y="3645024"/>
            <a:ext cx="2686837" cy="2019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70563126_1.jpg"/>
          <p:cNvPicPr>
            <a:picLocks noChangeAspect="1"/>
          </p:cNvPicPr>
          <p:nvPr/>
        </p:nvPicPr>
        <p:blipFill>
          <a:blip r:embed="rId3" cstate="print"/>
          <a:stretch>
            <a:fillRect/>
          </a:stretch>
        </p:blipFill>
        <p:spPr>
          <a:xfrm>
            <a:off x="3203848" y="4293096"/>
            <a:ext cx="2999234" cy="19994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fs520x520px-4888372004ccabd29718f1730775347.jpg"/>
          <p:cNvPicPr>
            <a:picLocks noChangeAspect="1"/>
          </p:cNvPicPr>
          <p:nvPr/>
        </p:nvPicPr>
        <p:blipFill>
          <a:blip r:embed="rId4" cstate="print"/>
          <a:stretch>
            <a:fillRect/>
          </a:stretch>
        </p:blipFill>
        <p:spPr>
          <a:xfrm>
            <a:off x="5868144" y="3645024"/>
            <a:ext cx="3102992" cy="20665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67544" y="404664"/>
            <a:ext cx="4049592" cy="5691336"/>
          </a:xfrm>
        </p:spPr>
        <p:txBody>
          <a:bodyPr/>
          <a:lstStyle/>
          <a:p>
            <a:r>
              <a:rPr lang="en-US" sz="3600" dirty="0" smtClean="0">
                <a:solidFill>
                  <a:schemeClr val="accent1">
                    <a:lumMod val="75000"/>
                  </a:schemeClr>
                </a:solidFill>
              </a:rPr>
              <a:t>With its numerous playgrounds, souvenir shops and cafes the Moscow Zoo is the perfect day out for the children of all ages. </a:t>
            </a:r>
            <a:endParaRPr lang="ru-RU" sz="3600" dirty="0" smtClean="0">
              <a:solidFill>
                <a:schemeClr val="accent1">
                  <a:lumMod val="75000"/>
                </a:schemeClr>
              </a:solidFill>
            </a:endParaRPr>
          </a:p>
          <a:p>
            <a:pPr>
              <a:buNone/>
            </a:pPr>
            <a:endParaRPr lang="ru-RU" dirty="0" smtClean="0"/>
          </a:p>
          <a:p>
            <a:pPr>
              <a:buNone/>
            </a:pPr>
            <a:endParaRPr lang="ru-RU" dirty="0"/>
          </a:p>
        </p:txBody>
      </p:sp>
      <p:pic>
        <p:nvPicPr>
          <p:cNvPr id="5" name="Содержимое 4" descr="p7.jpg"/>
          <p:cNvPicPr>
            <a:picLocks noGrp="1" noChangeAspect="1"/>
          </p:cNvPicPr>
          <p:nvPr>
            <p:ph sz="half" idx="2"/>
          </p:nvPr>
        </p:nvPicPr>
        <p:blipFill>
          <a:blip r:embed="rId2" cstate="print"/>
          <a:stretch>
            <a:fillRect/>
          </a:stretch>
        </p:blipFill>
        <p:spPr>
          <a:xfrm>
            <a:off x="3832317" y="548680"/>
            <a:ext cx="4840037" cy="554732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en-US" sz="4800" dirty="0" smtClean="0">
                <a:solidFill>
                  <a:schemeClr val="accent1">
                    <a:lumMod val="75000"/>
                  </a:schemeClr>
                </a:solidFill>
              </a:rPr>
              <a:t>Reptile </a:t>
            </a:r>
            <a:r>
              <a:rPr lang="en-US" sz="4800" dirty="0" smtClean="0">
                <a:solidFill>
                  <a:schemeClr val="accent1">
                    <a:lumMod val="75000"/>
                  </a:schemeClr>
                </a:solidFill>
              </a:rPr>
              <a:t>['</a:t>
            </a:r>
            <a:r>
              <a:rPr lang="en-US" sz="4800" dirty="0" err="1" smtClean="0">
                <a:solidFill>
                  <a:schemeClr val="accent1">
                    <a:lumMod val="75000"/>
                  </a:schemeClr>
                </a:solidFill>
              </a:rPr>
              <a:t>reptaɪl</a:t>
            </a:r>
            <a:r>
              <a:rPr lang="en-US" sz="4800" dirty="0" smtClean="0">
                <a:solidFill>
                  <a:schemeClr val="accent1">
                    <a:lumMod val="75000"/>
                  </a:schemeClr>
                </a:solidFill>
              </a:rPr>
              <a:t>] </a:t>
            </a:r>
            <a:r>
              <a:rPr lang="ru-RU" sz="4800" dirty="0" smtClean="0">
                <a:solidFill>
                  <a:schemeClr val="accent1">
                    <a:lumMod val="75000"/>
                  </a:schemeClr>
                </a:solidFill>
              </a:rPr>
              <a:t>рептилия</a:t>
            </a:r>
            <a:endParaRPr lang="en-US" sz="4800" dirty="0" smtClean="0">
              <a:solidFill>
                <a:schemeClr val="accent1">
                  <a:lumMod val="75000"/>
                </a:schemeClr>
              </a:solidFill>
            </a:endParaRPr>
          </a:p>
          <a:p>
            <a:r>
              <a:rPr lang="en-US" sz="4800" dirty="0" smtClean="0">
                <a:solidFill>
                  <a:schemeClr val="accent1">
                    <a:lumMod val="75000"/>
                  </a:schemeClr>
                </a:solidFill>
              </a:rPr>
              <a:t>Fish</a:t>
            </a:r>
            <a:r>
              <a:rPr lang="ru-RU" sz="4800" dirty="0" smtClean="0">
                <a:solidFill>
                  <a:schemeClr val="accent1">
                    <a:lumMod val="75000"/>
                  </a:schemeClr>
                </a:solidFill>
              </a:rPr>
              <a:t>  </a:t>
            </a:r>
            <a:r>
              <a:rPr lang="en-US" sz="4800" dirty="0" smtClean="0">
                <a:solidFill>
                  <a:schemeClr val="accent1">
                    <a:lumMod val="75000"/>
                  </a:schemeClr>
                </a:solidFill>
              </a:rPr>
              <a:t>[</a:t>
            </a:r>
            <a:r>
              <a:rPr lang="en-US" sz="4800" dirty="0" err="1" smtClean="0">
                <a:solidFill>
                  <a:schemeClr val="accent1">
                    <a:lumMod val="75000"/>
                  </a:schemeClr>
                </a:solidFill>
              </a:rPr>
              <a:t>fɪʃ</a:t>
            </a:r>
            <a:r>
              <a:rPr lang="en-US" sz="4800" dirty="0" smtClean="0">
                <a:solidFill>
                  <a:schemeClr val="accent1">
                    <a:lumMod val="75000"/>
                  </a:schemeClr>
                </a:solidFill>
              </a:rPr>
              <a:t>] </a:t>
            </a:r>
            <a:r>
              <a:rPr lang="ru-RU" sz="4800" dirty="0" smtClean="0">
                <a:solidFill>
                  <a:schemeClr val="accent1">
                    <a:lumMod val="75000"/>
                  </a:schemeClr>
                </a:solidFill>
              </a:rPr>
              <a:t>рыбы</a:t>
            </a:r>
            <a:endParaRPr lang="en-US" sz="4800" dirty="0" smtClean="0">
              <a:solidFill>
                <a:schemeClr val="accent1">
                  <a:lumMod val="75000"/>
                </a:schemeClr>
              </a:solidFill>
            </a:endParaRPr>
          </a:p>
          <a:p>
            <a:r>
              <a:rPr lang="en-US" sz="4800" dirty="0" smtClean="0">
                <a:solidFill>
                  <a:schemeClr val="accent1">
                    <a:lumMod val="75000"/>
                  </a:schemeClr>
                </a:solidFill>
              </a:rPr>
              <a:t>Bird</a:t>
            </a:r>
            <a:r>
              <a:rPr lang="ru-RU" sz="4800" dirty="0" smtClean="0">
                <a:solidFill>
                  <a:schemeClr val="accent1">
                    <a:lumMod val="75000"/>
                  </a:schemeClr>
                </a:solidFill>
              </a:rPr>
              <a:t> </a:t>
            </a:r>
            <a:r>
              <a:rPr lang="en-US" sz="4800" dirty="0" smtClean="0">
                <a:solidFill>
                  <a:schemeClr val="accent1">
                    <a:lumMod val="75000"/>
                  </a:schemeClr>
                </a:solidFill>
              </a:rPr>
              <a:t>[</a:t>
            </a:r>
            <a:r>
              <a:rPr lang="en-US" sz="4800" dirty="0" err="1" smtClean="0">
                <a:solidFill>
                  <a:schemeClr val="accent1">
                    <a:lumMod val="75000"/>
                  </a:schemeClr>
                </a:solidFill>
              </a:rPr>
              <a:t>bɜːd</a:t>
            </a:r>
            <a:r>
              <a:rPr lang="en-US" sz="4800" dirty="0" smtClean="0">
                <a:solidFill>
                  <a:schemeClr val="accent1">
                    <a:lumMod val="75000"/>
                  </a:schemeClr>
                </a:solidFill>
              </a:rPr>
              <a:t>]  </a:t>
            </a:r>
            <a:r>
              <a:rPr lang="ru-RU" sz="4800" dirty="0" smtClean="0">
                <a:solidFill>
                  <a:schemeClr val="accent1">
                    <a:lumMod val="75000"/>
                  </a:schemeClr>
                </a:solidFill>
              </a:rPr>
              <a:t>птица</a:t>
            </a:r>
            <a:endParaRPr lang="en-US" sz="4800" dirty="0" smtClean="0">
              <a:solidFill>
                <a:schemeClr val="accent1">
                  <a:lumMod val="75000"/>
                </a:schemeClr>
              </a:solidFill>
            </a:endParaRPr>
          </a:p>
          <a:p>
            <a:r>
              <a:rPr lang="en-US" sz="4800" dirty="0" smtClean="0">
                <a:solidFill>
                  <a:schemeClr val="accent1">
                    <a:lumMod val="75000"/>
                  </a:schemeClr>
                </a:solidFill>
              </a:rPr>
              <a:t>Mammal</a:t>
            </a:r>
            <a:r>
              <a:rPr lang="ru-RU" sz="4800" dirty="0" smtClean="0">
                <a:solidFill>
                  <a:schemeClr val="accent1">
                    <a:lumMod val="75000"/>
                  </a:schemeClr>
                </a:solidFill>
              </a:rPr>
              <a:t>  </a:t>
            </a:r>
            <a:r>
              <a:rPr lang="en-US" sz="4800" dirty="0" smtClean="0">
                <a:solidFill>
                  <a:schemeClr val="accent1">
                    <a:lumMod val="75000"/>
                  </a:schemeClr>
                </a:solidFill>
              </a:rPr>
              <a:t>['</a:t>
            </a:r>
            <a:r>
              <a:rPr lang="en-US" sz="4800" dirty="0" err="1" smtClean="0">
                <a:solidFill>
                  <a:schemeClr val="accent1">
                    <a:lumMod val="75000"/>
                  </a:schemeClr>
                </a:solidFill>
              </a:rPr>
              <a:t>mæm</a:t>
            </a:r>
            <a:r>
              <a:rPr lang="en-US" sz="4800" dirty="0" smtClean="0">
                <a:solidFill>
                  <a:schemeClr val="accent1">
                    <a:lumMod val="75000"/>
                  </a:schemeClr>
                </a:solidFill>
              </a:rPr>
              <a:t>(ə)l] </a:t>
            </a:r>
            <a:r>
              <a:rPr lang="ru-RU" sz="4800" dirty="0" smtClean="0">
                <a:solidFill>
                  <a:schemeClr val="accent1">
                    <a:lumMod val="75000"/>
                  </a:schemeClr>
                </a:solidFill>
              </a:rPr>
              <a:t>млекопитающее</a:t>
            </a:r>
            <a:endParaRPr lang="en-US" sz="4800" dirty="0" smtClean="0">
              <a:solidFill>
                <a:schemeClr val="accent1">
                  <a:lumMod val="75000"/>
                </a:schemeClr>
              </a:solidFill>
            </a:endParaRPr>
          </a:p>
          <a:p>
            <a:pPr>
              <a:buNone/>
            </a:pPr>
            <a:endParaRPr lang="ru-RU" sz="4800" dirty="0"/>
          </a:p>
        </p:txBody>
      </p:sp>
      <p:sp>
        <p:nvSpPr>
          <p:cNvPr id="3" name="Заголовок 2"/>
          <p:cNvSpPr>
            <a:spLocks noGrp="1"/>
          </p:cNvSpPr>
          <p:nvPr>
            <p:ph type="title"/>
          </p:nvPr>
        </p:nvSpPr>
        <p:spPr/>
        <p:txBody>
          <a:bodyPr/>
          <a:lstStyle/>
          <a:p>
            <a:pPr algn="ctr"/>
            <a:r>
              <a:rPr lang="en-US" dirty="0" smtClean="0">
                <a:solidFill>
                  <a:schemeClr val="accent1">
                    <a:lumMod val="50000"/>
                  </a:schemeClr>
                </a:solidFill>
                <a:effectLst>
                  <a:outerShdw blurRad="38100" dist="38100" dir="2700000" algn="tl">
                    <a:srgbClr val="000000">
                      <a:alpha val="43137"/>
                    </a:srgbClr>
                  </a:outerShdw>
                </a:effectLst>
              </a:rPr>
              <a:t>WRITE THE NAMES OF:</a:t>
            </a:r>
            <a:endParaRPr lang="ru-RU" dirty="0">
              <a:solidFill>
                <a:schemeClr val="accent1">
                  <a:lumMod val="50000"/>
                </a:schemeClr>
              </a:solidFill>
              <a:effectLst>
                <a:outerShdw blurRad="38100" dist="38100" dir="2700000" algn="tl">
                  <a:srgbClr val="000000">
                    <a:alpha val="43137"/>
                  </a:srgbClr>
                </a:outerShdw>
              </a:effectLs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548680"/>
            <a:ext cx="8219256" cy="5547320"/>
          </a:xfrm>
        </p:spPr>
        <p:txBody>
          <a:bodyPr>
            <a:normAutofit/>
          </a:bodyPr>
          <a:lstStyle/>
          <a:p>
            <a:pPr algn="ctr"/>
            <a:endParaRPr lang="en-US" sz="6600" dirty="0" smtClean="0">
              <a:solidFill>
                <a:schemeClr val="accent1">
                  <a:lumMod val="75000"/>
                </a:schemeClr>
              </a:solidFill>
            </a:endParaRPr>
          </a:p>
          <a:p>
            <a:pPr algn="ctr">
              <a:buNone/>
            </a:pPr>
            <a:endParaRPr lang="en-US" sz="6600" dirty="0" smtClean="0">
              <a:solidFill>
                <a:schemeClr val="accent1">
                  <a:lumMod val="75000"/>
                </a:schemeClr>
              </a:solidFill>
            </a:endParaRPr>
          </a:p>
          <a:p>
            <a:pPr algn="ctr"/>
            <a:r>
              <a:rPr lang="en-US" sz="6600" dirty="0" smtClean="0">
                <a:solidFill>
                  <a:schemeClr val="accent1">
                    <a:lumMod val="75000"/>
                  </a:schemeClr>
                </a:solidFill>
              </a:rPr>
              <a:t>Reptiles</a:t>
            </a:r>
            <a:endParaRPr lang="ru-RU" sz="6600" dirty="0"/>
          </a:p>
        </p:txBody>
      </p:sp>
      <p:pic>
        <p:nvPicPr>
          <p:cNvPr id="6" name="Рисунок 5" descr="алигатор.jpg"/>
          <p:cNvPicPr>
            <a:picLocks noChangeAspect="1"/>
          </p:cNvPicPr>
          <p:nvPr/>
        </p:nvPicPr>
        <p:blipFill>
          <a:blip r:embed="rId2" cstate="print"/>
          <a:stretch>
            <a:fillRect/>
          </a:stretch>
        </p:blipFill>
        <p:spPr>
          <a:xfrm>
            <a:off x="762000" y="571500"/>
            <a:ext cx="2561861" cy="192139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descr="питон.jpg"/>
          <p:cNvPicPr>
            <a:picLocks noChangeAspect="1"/>
          </p:cNvPicPr>
          <p:nvPr/>
        </p:nvPicPr>
        <p:blipFill>
          <a:blip r:embed="rId3" cstate="print"/>
          <a:stretch>
            <a:fillRect/>
          </a:stretch>
        </p:blipFill>
        <p:spPr>
          <a:xfrm>
            <a:off x="3131840" y="4221088"/>
            <a:ext cx="2729880" cy="204741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Рисунок 7" descr="репепаха.jpg"/>
          <p:cNvPicPr>
            <a:picLocks noChangeAspect="1"/>
          </p:cNvPicPr>
          <p:nvPr/>
        </p:nvPicPr>
        <p:blipFill>
          <a:blip r:embed="rId4" cstate="print"/>
          <a:stretch>
            <a:fillRect/>
          </a:stretch>
        </p:blipFill>
        <p:spPr>
          <a:xfrm>
            <a:off x="5940152" y="836712"/>
            <a:ext cx="2555776" cy="191683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10" name="Прямая со стрелкой 9"/>
          <p:cNvCxnSpPr/>
          <p:nvPr/>
        </p:nvCxnSpPr>
        <p:spPr>
          <a:xfrm flipH="1" flipV="1">
            <a:off x="3203848" y="2132856"/>
            <a:ext cx="720080"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V="1">
            <a:off x="5580112" y="2348880"/>
            <a:ext cx="504056"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a:off x="4644008" y="3717032"/>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548680"/>
            <a:ext cx="8219256" cy="5547320"/>
          </a:xfrm>
        </p:spPr>
        <p:txBody>
          <a:bodyPr>
            <a:normAutofit/>
          </a:bodyPr>
          <a:lstStyle/>
          <a:p>
            <a:pPr algn="ctr">
              <a:buNone/>
            </a:pPr>
            <a:endParaRPr lang="en-US" sz="6600" dirty="0" smtClean="0">
              <a:solidFill>
                <a:schemeClr val="accent1">
                  <a:lumMod val="50000"/>
                </a:schemeClr>
              </a:solidFill>
            </a:endParaRPr>
          </a:p>
          <a:p>
            <a:pPr algn="ctr">
              <a:buNone/>
            </a:pPr>
            <a:endParaRPr lang="en-US" sz="6600" dirty="0" smtClean="0">
              <a:solidFill>
                <a:schemeClr val="accent1">
                  <a:lumMod val="50000"/>
                </a:schemeClr>
              </a:solidFill>
            </a:endParaRPr>
          </a:p>
          <a:p>
            <a:pPr algn="ctr"/>
            <a:r>
              <a:rPr lang="en-US" sz="6600" dirty="0" smtClean="0">
                <a:solidFill>
                  <a:schemeClr val="accent1">
                    <a:lumMod val="50000"/>
                  </a:schemeClr>
                </a:solidFill>
              </a:rPr>
              <a:t>Fish</a:t>
            </a:r>
            <a:endParaRPr lang="ru-RU" sz="6600" dirty="0">
              <a:solidFill>
                <a:schemeClr val="accent1">
                  <a:lumMod val="50000"/>
                </a:schemeClr>
              </a:solidFill>
            </a:endParaRPr>
          </a:p>
        </p:txBody>
      </p:sp>
      <p:pic>
        <p:nvPicPr>
          <p:cNvPr id="4" name="Рисунок 3" descr="акула.jpg"/>
          <p:cNvPicPr>
            <a:picLocks noChangeAspect="1"/>
          </p:cNvPicPr>
          <p:nvPr/>
        </p:nvPicPr>
        <p:blipFill>
          <a:blip r:embed="rId2" cstate="print"/>
          <a:stretch>
            <a:fillRect/>
          </a:stretch>
        </p:blipFill>
        <p:spPr>
          <a:xfrm>
            <a:off x="762000" y="571500"/>
            <a:ext cx="2945904" cy="220942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Рисунок 4" descr="рыбки клоун.jpg"/>
          <p:cNvPicPr>
            <a:picLocks noChangeAspect="1"/>
          </p:cNvPicPr>
          <p:nvPr/>
        </p:nvPicPr>
        <p:blipFill>
          <a:blip r:embed="rId3" cstate="print"/>
          <a:stretch>
            <a:fillRect/>
          </a:stretch>
        </p:blipFill>
        <p:spPr>
          <a:xfrm>
            <a:off x="5796136" y="3933056"/>
            <a:ext cx="3035829" cy="227687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7" name="Прямая со стрелкой 6"/>
          <p:cNvCxnSpPr/>
          <p:nvPr/>
        </p:nvCxnSpPr>
        <p:spPr>
          <a:xfrm flipH="1" flipV="1">
            <a:off x="3347864" y="2636912"/>
            <a:ext cx="504056"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5220072" y="3717032"/>
            <a:ext cx="720080"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548680"/>
            <a:ext cx="8219256" cy="5547320"/>
          </a:xfrm>
        </p:spPr>
        <p:txBody>
          <a:bodyPr>
            <a:normAutofit/>
          </a:bodyPr>
          <a:lstStyle/>
          <a:p>
            <a:pPr algn="ctr"/>
            <a:endParaRPr lang="en-US" sz="6600" dirty="0" smtClean="0">
              <a:solidFill>
                <a:schemeClr val="accent1">
                  <a:lumMod val="50000"/>
                </a:schemeClr>
              </a:solidFill>
            </a:endParaRPr>
          </a:p>
          <a:p>
            <a:pPr algn="ctr">
              <a:buNone/>
            </a:pPr>
            <a:endParaRPr lang="en-US" sz="6600" dirty="0" smtClean="0">
              <a:solidFill>
                <a:schemeClr val="accent1">
                  <a:lumMod val="50000"/>
                </a:schemeClr>
              </a:solidFill>
            </a:endParaRPr>
          </a:p>
          <a:p>
            <a:pPr algn="ctr"/>
            <a:r>
              <a:rPr lang="en-US" sz="6600" dirty="0" smtClean="0">
                <a:solidFill>
                  <a:schemeClr val="accent1">
                    <a:lumMod val="50000"/>
                  </a:schemeClr>
                </a:solidFill>
              </a:rPr>
              <a:t>Birds</a:t>
            </a:r>
            <a:endParaRPr lang="ru-RU" sz="6600" dirty="0">
              <a:solidFill>
                <a:schemeClr val="accent1">
                  <a:lumMod val="50000"/>
                </a:schemeClr>
              </a:solidFill>
            </a:endParaRPr>
          </a:p>
        </p:txBody>
      </p:sp>
      <p:pic>
        <p:nvPicPr>
          <p:cNvPr id="4" name="Рисунок 3" descr="эму.jpg"/>
          <p:cNvPicPr>
            <a:picLocks noChangeAspect="1"/>
          </p:cNvPicPr>
          <p:nvPr/>
        </p:nvPicPr>
        <p:blipFill>
          <a:blip r:embed="rId2" cstate="print"/>
          <a:stretch>
            <a:fillRect/>
          </a:stretch>
        </p:blipFill>
        <p:spPr>
          <a:xfrm>
            <a:off x="467544" y="1772816"/>
            <a:ext cx="2440678" cy="183050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Рисунок 4" descr="пингвин.jpg"/>
          <p:cNvPicPr>
            <a:picLocks noChangeAspect="1"/>
          </p:cNvPicPr>
          <p:nvPr/>
        </p:nvPicPr>
        <p:blipFill>
          <a:blip r:embed="rId3" cstate="print"/>
          <a:stretch>
            <a:fillRect/>
          </a:stretch>
        </p:blipFill>
        <p:spPr>
          <a:xfrm>
            <a:off x="3347864" y="476672"/>
            <a:ext cx="2448272" cy="183620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Рисунок 5" descr="белый журавль.jpg"/>
          <p:cNvPicPr>
            <a:picLocks noChangeAspect="1"/>
          </p:cNvPicPr>
          <p:nvPr/>
        </p:nvPicPr>
        <p:blipFill>
          <a:blip r:embed="rId4" cstate="print"/>
          <a:stretch>
            <a:fillRect/>
          </a:stretch>
        </p:blipFill>
        <p:spPr>
          <a:xfrm>
            <a:off x="1763688" y="4293096"/>
            <a:ext cx="2448272" cy="183620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descr="сова.jpg"/>
          <p:cNvPicPr>
            <a:picLocks noChangeAspect="1"/>
          </p:cNvPicPr>
          <p:nvPr/>
        </p:nvPicPr>
        <p:blipFill>
          <a:blip r:embed="rId5" cstate="print"/>
          <a:stretch>
            <a:fillRect/>
          </a:stretch>
        </p:blipFill>
        <p:spPr>
          <a:xfrm>
            <a:off x="6300192" y="2060848"/>
            <a:ext cx="2438400" cy="18288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Рисунок 7" descr="фламинго.jpg"/>
          <p:cNvPicPr>
            <a:picLocks noChangeAspect="1"/>
          </p:cNvPicPr>
          <p:nvPr/>
        </p:nvPicPr>
        <p:blipFill>
          <a:blip r:embed="rId6" cstate="print"/>
          <a:stretch>
            <a:fillRect/>
          </a:stretch>
        </p:blipFill>
        <p:spPr>
          <a:xfrm>
            <a:off x="5004048" y="4293096"/>
            <a:ext cx="2438400" cy="18288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10" name="Прямая со стрелкой 9"/>
          <p:cNvCxnSpPr/>
          <p:nvPr/>
        </p:nvCxnSpPr>
        <p:spPr>
          <a:xfrm flipV="1">
            <a:off x="4716016" y="2420888"/>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flipV="1">
            <a:off x="5796136" y="3068960"/>
            <a:ext cx="432048"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5076056" y="3789040"/>
            <a:ext cx="432048"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flipH="1">
            <a:off x="3635896" y="3789040"/>
            <a:ext cx="432048"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H="1" flipV="1">
            <a:off x="2915816" y="2996952"/>
            <a:ext cx="576064"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332656"/>
            <a:ext cx="8219256" cy="5763344"/>
          </a:xfrm>
        </p:spPr>
        <p:txBody>
          <a:bodyPr/>
          <a:lstStyle/>
          <a:p>
            <a:pPr algn="ctr">
              <a:buNone/>
            </a:pPr>
            <a:endParaRPr lang="en-US" sz="6600" dirty="0" smtClean="0">
              <a:solidFill>
                <a:schemeClr val="accent1">
                  <a:lumMod val="75000"/>
                </a:schemeClr>
              </a:solidFill>
            </a:endParaRPr>
          </a:p>
          <a:p>
            <a:pPr algn="ctr">
              <a:buNone/>
            </a:pPr>
            <a:endParaRPr lang="en-US" sz="6600" dirty="0" smtClean="0">
              <a:solidFill>
                <a:schemeClr val="accent1">
                  <a:lumMod val="75000"/>
                </a:schemeClr>
              </a:solidFill>
            </a:endParaRPr>
          </a:p>
          <a:p>
            <a:pPr algn="ctr"/>
            <a:r>
              <a:rPr lang="en-US" sz="6600" dirty="0" smtClean="0">
                <a:solidFill>
                  <a:schemeClr val="accent1">
                    <a:lumMod val="75000"/>
                  </a:schemeClr>
                </a:solidFill>
              </a:rPr>
              <a:t>Mammals</a:t>
            </a:r>
            <a:endParaRPr lang="ru-RU" sz="6600" dirty="0"/>
          </a:p>
        </p:txBody>
      </p:sp>
      <p:pic>
        <p:nvPicPr>
          <p:cNvPr id="4" name="Рисунок 3" descr="гиена.jpg"/>
          <p:cNvPicPr>
            <a:picLocks noChangeAspect="1"/>
          </p:cNvPicPr>
          <p:nvPr/>
        </p:nvPicPr>
        <p:blipFill>
          <a:blip r:embed="rId2" cstate="print"/>
          <a:stretch>
            <a:fillRect/>
          </a:stretch>
        </p:blipFill>
        <p:spPr>
          <a:xfrm>
            <a:off x="251520" y="692696"/>
            <a:ext cx="2016224" cy="151216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Рисунок 4" descr="fynbkjgf.jpg"/>
          <p:cNvPicPr>
            <a:picLocks noChangeAspect="1"/>
          </p:cNvPicPr>
          <p:nvPr/>
        </p:nvPicPr>
        <p:blipFill>
          <a:blip r:embed="rId3" cstate="print"/>
          <a:stretch>
            <a:fillRect/>
          </a:stretch>
        </p:blipFill>
        <p:spPr>
          <a:xfrm>
            <a:off x="2483768" y="332656"/>
            <a:ext cx="1889837" cy="15841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Рисунок 5" descr="гну.jpg"/>
          <p:cNvPicPr>
            <a:picLocks noChangeAspect="1"/>
          </p:cNvPicPr>
          <p:nvPr/>
        </p:nvPicPr>
        <p:blipFill>
          <a:blip r:embed="rId4" cstate="print"/>
          <a:stretch>
            <a:fillRect/>
          </a:stretch>
        </p:blipFill>
        <p:spPr>
          <a:xfrm>
            <a:off x="4644008" y="332656"/>
            <a:ext cx="2088232" cy="156617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descr="козел.jpg"/>
          <p:cNvPicPr>
            <a:picLocks noChangeAspect="1"/>
          </p:cNvPicPr>
          <p:nvPr/>
        </p:nvPicPr>
        <p:blipFill>
          <a:blip r:embed="rId5" cstate="print"/>
          <a:stretch>
            <a:fillRect/>
          </a:stretch>
        </p:blipFill>
        <p:spPr>
          <a:xfrm>
            <a:off x="6935756" y="620688"/>
            <a:ext cx="2016224" cy="151216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Рисунок 7" descr="медведь1.jpg"/>
          <p:cNvPicPr>
            <a:picLocks noChangeAspect="1"/>
          </p:cNvPicPr>
          <p:nvPr/>
        </p:nvPicPr>
        <p:blipFill>
          <a:blip r:embed="rId6" cstate="print"/>
          <a:stretch>
            <a:fillRect/>
          </a:stretch>
        </p:blipFill>
        <p:spPr>
          <a:xfrm>
            <a:off x="251520" y="2420888"/>
            <a:ext cx="1979712" cy="148478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Рисунок 8" descr="зебра.jpg"/>
          <p:cNvPicPr>
            <a:picLocks noChangeAspect="1"/>
          </p:cNvPicPr>
          <p:nvPr/>
        </p:nvPicPr>
        <p:blipFill>
          <a:blip r:embed="rId7" cstate="print"/>
          <a:stretch>
            <a:fillRect/>
          </a:stretch>
        </p:blipFill>
        <p:spPr>
          <a:xfrm>
            <a:off x="251520" y="4149080"/>
            <a:ext cx="2088232" cy="156617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Рисунок 9" descr="ежик.jpg"/>
          <p:cNvPicPr>
            <a:picLocks noChangeAspect="1"/>
          </p:cNvPicPr>
          <p:nvPr/>
        </p:nvPicPr>
        <p:blipFill>
          <a:blip r:embed="rId8" cstate="print"/>
          <a:stretch>
            <a:fillRect/>
          </a:stretch>
        </p:blipFill>
        <p:spPr>
          <a:xfrm>
            <a:off x="2411760" y="4509120"/>
            <a:ext cx="2112235" cy="15841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1" name="Рисунок 10" descr="лев.jpg"/>
          <p:cNvPicPr>
            <a:picLocks noChangeAspect="1"/>
          </p:cNvPicPr>
          <p:nvPr/>
        </p:nvPicPr>
        <p:blipFill>
          <a:blip r:embed="rId9" cstate="print"/>
          <a:stretch>
            <a:fillRect/>
          </a:stretch>
        </p:blipFill>
        <p:spPr>
          <a:xfrm>
            <a:off x="4716016" y="4725144"/>
            <a:ext cx="1907704" cy="143077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Рисунок 11" descr="рысь1.jpg"/>
          <p:cNvPicPr>
            <a:picLocks noChangeAspect="1"/>
          </p:cNvPicPr>
          <p:nvPr/>
        </p:nvPicPr>
        <p:blipFill>
          <a:blip r:embed="rId10" cstate="print"/>
          <a:stretch>
            <a:fillRect/>
          </a:stretch>
        </p:blipFill>
        <p:spPr>
          <a:xfrm>
            <a:off x="6732240" y="4149080"/>
            <a:ext cx="2083296" cy="156247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3" name="Рисунок 12" descr="ягуар.jpg"/>
          <p:cNvPicPr>
            <a:picLocks noChangeAspect="1"/>
          </p:cNvPicPr>
          <p:nvPr/>
        </p:nvPicPr>
        <p:blipFill>
          <a:blip r:embed="rId11" cstate="print"/>
          <a:stretch>
            <a:fillRect/>
          </a:stretch>
        </p:blipFill>
        <p:spPr>
          <a:xfrm>
            <a:off x="6732240" y="2276872"/>
            <a:ext cx="2195736" cy="164680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15" name="Прямая со стрелкой 14"/>
          <p:cNvCxnSpPr/>
          <p:nvPr/>
        </p:nvCxnSpPr>
        <p:spPr>
          <a:xfrm flipV="1">
            <a:off x="5220072" y="1988840"/>
            <a:ext cx="216024"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V="1">
            <a:off x="6228184" y="1916832"/>
            <a:ext cx="792088"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flipH="1" flipV="1">
            <a:off x="3851920" y="1916832"/>
            <a:ext cx="216024"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flipH="1" flipV="1">
            <a:off x="2267744" y="1988840"/>
            <a:ext cx="792088"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flipH="1" flipV="1">
            <a:off x="2339752" y="3284984"/>
            <a:ext cx="576064"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flipH="1">
            <a:off x="2195736" y="3501008"/>
            <a:ext cx="1008112"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a:off x="3635896" y="3501008"/>
            <a:ext cx="0"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a:off x="5148064" y="3789040"/>
            <a:ext cx="216024"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p:nvPr/>
        </p:nvCxnSpPr>
        <p:spPr>
          <a:xfrm>
            <a:off x="5796136" y="3717032"/>
            <a:ext cx="936104"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Прямая со стрелкой 32"/>
          <p:cNvCxnSpPr/>
          <p:nvPr/>
        </p:nvCxnSpPr>
        <p:spPr>
          <a:xfrm>
            <a:off x="6300192" y="3429000"/>
            <a:ext cx="3600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95536" y="1052736"/>
            <a:ext cx="8301608" cy="5004048"/>
          </a:xfrm>
        </p:spPr>
        <p:txBody>
          <a:bodyPr>
            <a:noAutofit/>
          </a:bodyPr>
          <a:lstStyle/>
          <a:p>
            <a:r>
              <a:rPr lang="en-US" sz="1400" b="1" u="sng" dirty="0" smtClean="0">
                <a:latin typeface="Comic Sans MS" pitchFamily="66" charset="0"/>
                <a:hlinkClick r:id="rId2"/>
              </a:rPr>
              <a:t>http://www.moscow-hotels-russia.com/zoo.htm</a:t>
            </a:r>
            <a:endParaRPr lang="ru-RU" sz="1400" b="1" dirty="0" smtClean="0">
              <a:latin typeface="Comic Sans MS" pitchFamily="66" charset="0"/>
            </a:endParaRPr>
          </a:p>
          <a:p>
            <a:r>
              <a:rPr lang="en-US" sz="1400" b="1" u="sng" dirty="0" smtClean="0">
                <a:latin typeface="Comic Sans MS" pitchFamily="66" charset="0"/>
                <a:hlinkClick r:id="rId3"/>
              </a:rPr>
              <a:t>http://www.fotoplex.ru/photos/pink-panther/ZOO/i-62532.jpg</a:t>
            </a:r>
            <a:endParaRPr lang="ru-RU" sz="1400" b="1" dirty="0" smtClean="0">
              <a:latin typeface="Comic Sans MS" pitchFamily="66" charset="0"/>
            </a:endParaRPr>
          </a:p>
          <a:p>
            <a:r>
              <a:rPr lang="en-US" sz="1400" b="1" u="sng" dirty="0" smtClean="0">
                <a:latin typeface="Comic Sans MS" pitchFamily="66" charset="0"/>
                <a:hlinkClick r:id="rId4"/>
              </a:rPr>
              <a:t>http://www.fotoplex.ru/photos/pink-panther/ZOO/i-62531.jpg</a:t>
            </a:r>
            <a:endParaRPr lang="ru-RU" sz="1400" b="1" dirty="0" smtClean="0">
              <a:latin typeface="Comic Sans MS" pitchFamily="66" charset="0"/>
            </a:endParaRPr>
          </a:p>
          <a:p>
            <a:r>
              <a:rPr lang="en-US" sz="1400" b="1" u="sng" dirty="0" smtClean="0">
                <a:latin typeface="Comic Sans MS" pitchFamily="66" charset="0"/>
                <a:hlinkClick r:id="rId5"/>
              </a:rPr>
              <a:t>http://www.fotoplex.ru/photos/pink-panther/ZOO/i-62530.jpg</a:t>
            </a:r>
            <a:endParaRPr lang="ru-RU" sz="1400" b="1" dirty="0" smtClean="0">
              <a:latin typeface="Comic Sans MS" pitchFamily="66" charset="0"/>
            </a:endParaRPr>
          </a:p>
          <a:p>
            <a:r>
              <a:rPr lang="en-US" sz="1400" b="1" u="sng" dirty="0" smtClean="0">
                <a:latin typeface="Comic Sans MS" pitchFamily="66" charset="0"/>
                <a:hlinkClick r:id="rId6"/>
              </a:rPr>
              <a:t>http://www.fotoplex.ru/photos/pink-panther/ZOO/i-62528.jpg</a:t>
            </a:r>
            <a:endParaRPr lang="ru-RU" sz="1400" b="1" dirty="0" smtClean="0">
              <a:latin typeface="Comic Sans MS" pitchFamily="66" charset="0"/>
            </a:endParaRPr>
          </a:p>
          <a:p>
            <a:r>
              <a:rPr lang="en-US" sz="1400" b="1" u="sng" dirty="0" smtClean="0">
                <a:latin typeface="Comic Sans MS" pitchFamily="66" charset="0"/>
                <a:hlinkClick r:id="rId7"/>
              </a:rPr>
              <a:t>http://www.fotoplex.ru/photos/pink-panther/ZOO/i-62527.jpg</a:t>
            </a:r>
            <a:endParaRPr lang="ru-RU" sz="1400" b="1" dirty="0" smtClean="0">
              <a:latin typeface="Comic Sans MS" pitchFamily="66" charset="0"/>
            </a:endParaRPr>
          </a:p>
          <a:p>
            <a:r>
              <a:rPr lang="en-US" sz="1400" b="1" u="sng" dirty="0" smtClean="0">
                <a:latin typeface="Comic Sans MS" pitchFamily="66" charset="0"/>
                <a:hlinkClick r:id="rId8"/>
              </a:rPr>
              <a:t>http://www.fotoplex.ru/photos/pink-panther/ZOO/i-62526.jpg</a:t>
            </a:r>
            <a:endParaRPr lang="ru-RU" sz="1400" b="1" dirty="0" smtClean="0">
              <a:latin typeface="Comic Sans MS" pitchFamily="66" charset="0"/>
            </a:endParaRPr>
          </a:p>
          <a:p>
            <a:r>
              <a:rPr lang="en-US" sz="1400" b="1" u="sng" dirty="0" smtClean="0">
                <a:latin typeface="Comic Sans MS" pitchFamily="66" charset="0"/>
                <a:hlinkClick r:id="rId9"/>
              </a:rPr>
              <a:t>http://www.fotoplex.ru/photos/pink-panther/ZOO/i-30862.jpg</a:t>
            </a:r>
            <a:endParaRPr lang="ru-RU" sz="1400" b="1" dirty="0" smtClean="0">
              <a:latin typeface="Comic Sans MS" pitchFamily="66" charset="0"/>
            </a:endParaRPr>
          </a:p>
          <a:p>
            <a:r>
              <a:rPr lang="en-US" sz="1400" b="1" u="sng" dirty="0" smtClean="0">
                <a:latin typeface="Comic Sans MS" pitchFamily="66" charset="0"/>
                <a:hlinkClick r:id="rId10"/>
              </a:rPr>
              <a:t>http://www.fotoplex.ru/photos/pink-panther/ZOO/i-30860.jpg</a:t>
            </a:r>
            <a:endParaRPr lang="ru-RU" sz="1400" b="1" dirty="0" smtClean="0">
              <a:latin typeface="Comic Sans MS" pitchFamily="66" charset="0"/>
            </a:endParaRPr>
          </a:p>
          <a:p>
            <a:r>
              <a:rPr lang="en-US" sz="1400" b="1" u="sng" dirty="0" smtClean="0">
                <a:latin typeface="Comic Sans MS" pitchFamily="66" charset="0"/>
                <a:hlinkClick r:id="rId11"/>
              </a:rPr>
              <a:t>http://www.fotoplex.ru/photos/pink-panther/ZOO/i-30857.jpg</a:t>
            </a:r>
            <a:endParaRPr lang="ru-RU" sz="1400" b="1" dirty="0" smtClean="0">
              <a:latin typeface="Comic Sans MS" pitchFamily="66" charset="0"/>
            </a:endParaRPr>
          </a:p>
          <a:p>
            <a:r>
              <a:rPr lang="en-US" sz="1400" b="1" u="sng" dirty="0" smtClean="0">
                <a:latin typeface="Comic Sans MS" pitchFamily="66" charset="0"/>
                <a:hlinkClick r:id="rId12"/>
              </a:rPr>
              <a:t>http://www.fotoplex.ru/photos/pink-panther/ZOO/i-30854.jpg</a:t>
            </a:r>
            <a:endParaRPr lang="ru-RU" sz="1400" b="1" dirty="0" smtClean="0">
              <a:latin typeface="Comic Sans MS" pitchFamily="66" charset="0"/>
            </a:endParaRPr>
          </a:p>
          <a:p>
            <a:r>
              <a:rPr lang="en-US" sz="1400" b="1" u="sng" dirty="0" smtClean="0">
                <a:latin typeface="Comic Sans MS" pitchFamily="66" charset="0"/>
                <a:hlinkClick r:id="rId13"/>
              </a:rPr>
              <a:t>http://www.fotoplex.ru/photos/pink-panther/ZOO/i-30853.jpg</a:t>
            </a:r>
            <a:endParaRPr lang="ru-RU" sz="1400" b="1" dirty="0" smtClean="0">
              <a:latin typeface="Comic Sans MS" pitchFamily="66" charset="0"/>
            </a:endParaRPr>
          </a:p>
          <a:p>
            <a:r>
              <a:rPr lang="en-US" sz="1400" b="1" u="sng" dirty="0" smtClean="0">
                <a:latin typeface="Comic Sans MS" pitchFamily="66" charset="0"/>
                <a:hlinkClick r:id="rId14"/>
              </a:rPr>
              <a:t>http://www.fotoplex.ru/photos/pink-panther/ZOO/i-30849.jpg</a:t>
            </a:r>
            <a:endParaRPr lang="ru-RU" sz="1400" b="1" dirty="0" smtClean="0">
              <a:latin typeface="Comic Sans MS" pitchFamily="66" charset="0"/>
            </a:endParaRPr>
          </a:p>
          <a:p>
            <a:r>
              <a:rPr lang="en-US" sz="1400" b="1" u="sng" dirty="0" smtClean="0">
                <a:latin typeface="Comic Sans MS" pitchFamily="66" charset="0"/>
                <a:hlinkClick r:id="rId15"/>
              </a:rPr>
              <a:t>http://www.fotoplex.ru/photos/pink-panther/ZOO/i-30846.jpg</a:t>
            </a:r>
            <a:endParaRPr lang="ru-RU" sz="1400" b="1" dirty="0" smtClean="0">
              <a:latin typeface="Comic Sans MS" pitchFamily="66" charset="0"/>
            </a:endParaRPr>
          </a:p>
          <a:p>
            <a:r>
              <a:rPr lang="en-US" sz="1400" b="1" u="sng" dirty="0" smtClean="0">
                <a:latin typeface="Comic Sans MS" pitchFamily="66" charset="0"/>
                <a:hlinkClick r:id="rId16"/>
              </a:rPr>
              <a:t>http://www.fotoplex.ru/photos/pink-panther/ZOO/i-30844.jpg</a:t>
            </a:r>
            <a:endParaRPr lang="ru-RU" sz="1400" b="1" dirty="0" smtClean="0">
              <a:latin typeface="Comic Sans MS" pitchFamily="66" charset="0"/>
            </a:endParaRPr>
          </a:p>
          <a:p>
            <a:r>
              <a:rPr lang="en-US" sz="1400" b="1" u="sng" dirty="0" smtClean="0">
                <a:latin typeface="Comic Sans MS" pitchFamily="66" charset="0"/>
                <a:hlinkClick r:id="rId17"/>
              </a:rPr>
              <a:t>http://www.fotoplex.ru/photos/pink-panther/ZOO/i-30839.jpg</a:t>
            </a:r>
            <a:endParaRPr lang="ru-RU" sz="1400" b="1" dirty="0" smtClean="0">
              <a:latin typeface="Comic Sans MS" pitchFamily="66" charset="0"/>
            </a:endParaRPr>
          </a:p>
          <a:p>
            <a:r>
              <a:rPr lang="en-US" sz="1400" b="1" u="sng" dirty="0" smtClean="0">
                <a:latin typeface="Comic Sans MS" pitchFamily="66" charset="0"/>
                <a:hlinkClick r:id="rId18"/>
              </a:rPr>
              <a:t>http://www.fotoplex.ru/photos/pink-panther/ZOO/i-30823.jpg</a:t>
            </a:r>
            <a:endParaRPr lang="ru-RU" sz="1400" b="1" dirty="0" smtClean="0">
              <a:latin typeface="Comic Sans MS" pitchFamily="66" charset="0"/>
            </a:endParaRPr>
          </a:p>
          <a:p>
            <a:r>
              <a:rPr lang="en-US" sz="1400" b="1" u="sng" dirty="0" smtClean="0">
                <a:latin typeface="Comic Sans MS" pitchFamily="66" charset="0"/>
                <a:hlinkClick r:id="rId19"/>
              </a:rPr>
              <a:t>http://www.fotoplex.ru/photos/pink-panther/ZOO/i-30813.jpg</a:t>
            </a:r>
            <a:endParaRPr lang="ru-RU" sz="1400" b="1" dirty="0" smtClean="0">
              <a:latin typeface="Comic Sans MS" pitchFamily="66" charset="0"/>
            </a:endParaRPr>
          </a:p>
          <a:p>
            <a:r>
              <a:rPr lang="en-US" sz="1400" b="1" u="sng" dirty="0" smtClean="0">
                <a:latin typeface="Comic Sans MS" pitchFamily="66" charset="0"/>
                <a:hlinkClick r:id="rId20"/>
              </a:rPr>
              <a:t>http://www.fotoplex.ru/photos/pink-panther/ZOO/i-30811.jpg</a:t>
            </a:r>
            <a:endParaRPr lang="ru-RU" sz="1400" b="1" dirty="0" smtClean="0">
              <a:latin typeface="Comic Sans MS" pitchFamily="66" charset="0"/>
            </a:endParaRPr>
          </a:p>
          <a:p>
            <a:pPr>
              <a:buNone/>
            </a:pPr>
            <a:endParaRPr lang="ru-RU" sz="1400" dirty="0"/>
          </a:p>
        </p:txBody>
      </p:sp>
      <p:sp>
        <p:nvSpPr>
          <p:cNvPr id="3" name="Заголовок 2"/>
          <p:cNvSpPr>
            <a:spLocks noGrp="1"/>
          </p:cNvSpPr>
          <p:nvPr>
            <p:ph type="title"/>
          </p:nvPr>
        </p:nvSpPr>
        <p:spPr>
          <a:xfrm>
            <a:off x="467544" y="-171400"/>
            <a:ext cx="8229600" cy="1219200"/>
          </a:xfrm>
        </p:spPr>
        <p:txBody>
          <a:bodyPr>
            <a:normAutofit/>
          </a:bodyPr>
          <a:lstStyle/>
          <a:p>
            <a:pPr algn="ctr"/>
            <a:r>
              <a:rPr lang="ru-RU" sz="4000" dirty="0" smtClean="0">
                <a:solidFill>
                  <a:schemeClr val="accent1">
                    <a:lumMod val="50000"/>
                  </a:schemeClr>
                </a:solidFill>
              </a:rPr>
              <a:t>ИСТОЧНИК:</a:t>
            </a:r>
            <a:endParaRPr lang="ru-RU" sz="4000" dirty="0">
              <a:solidFill>
                <a:schemeClr val="accent1">
                  <a:lumMod val="50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332656"/>
            <a:ext cx="8219256" cy="6192688"/>
          </a:xfrm>
        </p:spPr>
        <p:txBody>
          <a:bodyPr>
            <a:normAutofit fontScale="85000" lnSpcReduction="20000"/>
          </a:bodyPr>
          <a:lstStyle/>
          <a:p>
            <a:r>
              <a:rPr lang="ru-RU" u="sng" dirty="0" smtClean="0">
                <a:hlinkClick r:id="rId2"/>
              </a:rPr>
              <a:t>http://www.moscowzoo.ru/images/A85_01b.jpg</a:t>
            </a:r>
            <a:endParaRPr lang="ru-RU" dirty="0" smtClean="0"/>
          </a:p>
          <a:p>
            <a:r>
              <a:rPr lang="ru-RU" u="sng" dirty="0" smtClean="0">
                <a:hlinkClick r:id="rId3"/>
              </a:rPr>
              <a:t>http://www.moscowzoo.ru/images/A27_01b.jpg</a:t>
            </a:r>
            <a:endParaRPr lang="ru-RU" dirty="0" smtClean="0"/>
          </a:p>
          <a:p>
            <a:r>
              <a:rPr lang="ru-RU" u="sng" dirty="0" smtClean="0">
                <a:hlinkClick r:id="rId4"/>
              </a:rPr>
              <a:t>http://www.moscowzoo.ru/images/A57_01b.jpg</a:t>
            </a:r>
            <a:endParaRPr lang="ru-RU" dirty="0" smtClean="0"/>
          </a:p>
          <a:p>
            <a:r>
              <a:rPr lang="ru-RU" u="sng" dirty="0" smtClean="0">
                <a:hlinkClick r:id="rId5"/>
              </a:rPr>
              <a:t>http://www.moscowzoo.ru/images/A31_01b.jpg</a:t>
            </a:r>
            <a:endParaRPr lang="ru-RU" dirty="0" smtClean="0"/>
          </a:p>
          <a:p>
            <a:r>
              <a:rPr lang="ru-RU" u="sng" dirty="0" smtClean="0">
                <a:hlinkClick r:id="rId6"/>
              </a:rPr>
              <a:t>http://www.moscowzoo.ru/images/A73_01b.jpg</a:t>
            </a:r>
            <a:endParaRPr lang="ru-RU" dirty="0" smtClean="0"/>
          </a:p>
          <a:p>
            <a:r>
              <a:rPr lang="ru-RU" u="sng" dirty="0" smtClean="0">
                <a:hlinkClick r:id="rId7"/>
              </a:rPr>
              <a:t>http://www.moscowzoo.ru/images/A10_01b.jpg</a:t>
            </a:r>
            <a:endParaRPr lang="ru-RU" dirty="0" smtClean="0"/>
          </a:p>
          <a:p>
            <a:r>
              <a:rPr lang="ru-RU" u="sng" dirty="0" smtClean="0">
                <a:hlinkClick r:id="rId8"/>
              </a:rPr>
              <a:t>http://www.moscowzoo.ru/images/A94_01b.jpg</a:t>
            </a:r>
            <a:endParaRPr lang="ru-RU" dirty="0" smtClean="0"/>
          </a:p>
          <a:p>
            <a:r>
              <a:rPr lang="ru-RU" u="sng" dirty="0" smtClean="0">
                <a:hlinkClick r:id="rId9"/>
              </a:rPr>
              <a:t>http://www.moscowzoo.ru/images/A54_01b.jpg</a:t>
            </a:r>
            <a:endParaRPr lang="ru-RU" dirty="0" smtClean="0"/>
          </a:p>
          <a:p>
            <a:r>
              <a:rPr lang="ru-RU" u="sng" dirty="0" smtClean="0">
                <a:hlinkClick r:id="rId10"/>
              </a:rPr>
              <a:t>http://www.moscowzoo.ru/images/A59_01b.jpg</a:t>
            </a:r>
            <a:endParaRPr lang="ru-RU" dirty="0" smtClean="0"/>
          </a:p>
          <a:p>
            <a:r>
              <a:rPr lang="ru-RU" u="sng" dirty="0" smtClean="0">
                <a:hlinkClick r:id="rId11"/>
              </a:rPr>
              <a:t>http://www.moscowzoo.ru/images/A63_01b.jpg</a:t>
            </a:r>
            <a:endParaRPr lang="ru-RU" dirty="0" smtClean="0"/>
          </a:p>
          <a:p>
            <a:r>
              <a:rPr lang="ru-RU" u="sng" dirty="0" smtClean="0">
                <a:hlinkClick r:id="rId12"/>
              </a:rPr>
              <a:t>http://www.moscowzoo.ru/images/A95_01b.jpg</a:t>
            </a:r>
            <a:endParaRPr lang="ru-RU" dirty="0" smtClean="0"/>
          </a:p>
          <a:p>
            <a:r>
              <a:rPr lang="ru-RU" u="sng" dirty="0" smtClean="0">
                <a:hlinkClick r:id="rId13"/>
              </a:rPr>
              <a:t>http://www.moscowzoo.ru/images/A42_01b.jpg</a:t>
            </a:r>
            <a:endParaRPr lang="ru-RU" dirty="0" smtClean="0"/>
          </a:p>
          <a:p>
            <a:r>
              <a:rPr lang="ru-RU" u="sng" dirty="0" smtClean="0">
                <a:hlinkClick r:id="rId14"/>
              </a:rPr>
              <a:t>http://www.moscowzoo.ru/images/A58_01b.jpg</a:t>
            </a:r>
            <a:endParaRPr lang="ru-RU" dirty="0" smtClean="0"/>
          </a:p>
          <a:p>
            <a:r>
              <a:rPr lang="ru-RU" u="sng" dirty="0" smtClean="0">
                <a:hlinkClick r:id="rId15"/>
              </a:rPr>
              <a:t>http://www.moscowzoo.ru/images/A35_01b.jpg</a:t>
            </a:r>
            <a:endParaRPr lang="ru-RU" dirty="0" smtClean="0"/>
          </a:p>
          <a:p>
            <a:r>
              <a:rPr lang="ru-RU" u="sng" dirty="0" smtClean="0">
                <a:hlinkClick r:id="rId16"/>
              </a:rPr>
              <a:t>http://www.moscowzoo.ru/images/A96_01b.jpg</a:t>
            </a:r>
            <a:endParaRPr lang="ru-RU" dirty="0" smtClean="0"/>
          </a:p>
          <a:p>
            <a:r>
              <a:rPr lang="ru-RU" u="sng" dirty="0" smtClean="0">
                <a:hlinkClick r:id="rId17"/>
              </a:rPr>
              <a:t>http://www.moscowzoo.ru/images/A53_01b.jpg</a:t>
            </a:r>
            <a:endParaRPr lang="ru-RU" dirty="0" smtClean="0"/>
          </a:p>
          <a:p>
            <a:r>
              <a:rPr lang="ru-RU" u="sng" dirty="0" smtClean="0">
                <a:hlinkClick r:id="rId18"/>
              </a:rPr>
              <a:t>http://www.moscowzoo.ru/images/A28_01b.jpg</a:t>
            </a:r>
            <a:endParaRPr lang="ru-RU" dirty="0" smtClean="0"/>
          </a:p>
          <a:p>
            <a:pPr>
              <a:buNone/>
            </a:pPr>
            <a:endParaRPr lang="ru-RU"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260648"/>
            <a:ext cx="8219256" cy="6264696"/>
          </a:xfrm>
        </p:spPr>
        <p:txBody>
          <a:bodyPr>
            <a:normAutofit fontScale="85000" lnSpcReduction="20000"/>
          </a:bodyPr>
          <a:lstStyle/>
          <a:p>
            <a:r>
              <a:rPr lang="ru-RU" u="sng" dirty="0" smtClean="0">
                <a:hlinkClick r:id="rId2"/>
              </a:rPr>
              <a:t>http://www.moscowzoo.ru/images/A66_01b.jpg</a:t>
            </a:r>
            <a:endParaRPr lang="ru-RU" dirty="0" smtClean="0"/>
          </a:p>
          <a:p>
            <a:r>
              <a:rPr lang="ru-RU" u="sng" dirty="0" smtClean="0">
                <a:hlinkClick r:id="rId3"/>
              </a:rPr>
              <a:t>http://www.moscowzoo.ru/images/A1_01b.jpg</a:t>
            </a:r>
            <a:endParaRPr lang="ru-RU" dirty="0" smtClean="0"/>
          </a:p>
          <a:p>
            <a:r>
              <a:rPr lang="ru-RU" u="sng" dirty="0" smtClean="0">
                <a:hlinkClick r:id="rId4"/>
              </a:rPr>
              <a:t>http://www.moscowzoo.ru/images/A97_01b.jpg</a:t>
            </a:r>
            <a:endParaRPr lang="ru-RU" dirty="0" smtClean="0"/>
          </a:p>
          <a:p>
            <a:r>
              <a:rPr lang="ru-RU" u="sng" dirty="0" smtClean="0">
                <a:hlinkClick r:id="rId5"/>
              </a:rPr>
              <a:t>http://www.moscowzoo.ru/images/A92_01b.jpg</a:t>
            </a:r>
            <a:endParaRPr lang="ru-RU" dirty="0" smtClean="0"/>
          </a:p>
          <a:p>
            <a:r>
              <a:rPr lang="ru-RU" u="sng" dirty="0" smtClean="0">
                <a:hlinkClick r:id="rId6"/>
              </a:rPr>
              <a:t>http://www.moscowzoo.ru/images/A86_01b.jpg</a:t>
            </a:r>
            <a:endParaRPr lang="ru-RU" dirty="0" smtClean="0"/>
          </a:p>
          <a:p>
            <a:r>
              <a:rPr lang="ru-RU" u="sng" dirty="0" smtClean="0">
                <a:hlinkClick r:id="rId7"/>
              </a:rPr>
              <a:t>http://www.moscowzoo.ru/images/A69_01b.jpg</a:t>
            </a:r>
            <a:endParaRPr lang="ru-RU" dirty="0" smtClean="0"/>
          </a:p>
          <a:p>
            <a:r>
              <a:rPr lang="ru-RU" u="sng" dirty="0" smtClean="0">
                <a:hlinkClick r:id="rId8"/>
              </a:rPr>
              <a:t>http://www.moscowzoo.ru/images/A64_01b.jpg</a:t>
            </a:r>
            <a:endParaRPr lang="ru-RU" dirty="0" smtClean="0"/>
          </a:p>
          <a:p>
            <a:r>
              <a:rPr lang="ru-RU" u="sng" dirty="0" smtClean="0">
                <a:hlinkClick r:id="rId9"/>
              </a:rPr>
              <a:t>http://www.moscowzoo.ru/images/A56_01b.jpg</a:t>
            </a:r>
            <a:endParaRPr lang="ru-RU" dirty="0" smtClean="0"/>
          </a:p>
          <a:p>
            <a:r>
              <a:rPr lang="ru-RU" u="sng" dirty="0" smtClean="0">
                <a:hlinkClick r:id="rId10"/>
              </a:rPr>
              <a:t>http://www.moscowzoo.ru/images/A78_01b.jpg</a:t>
            </a:r>
            <a:endParaRPr lang="ru-RU" dirty="0" smtClean="0"/>
          </a:p>
          <a:p>
            <a:r>
              <a:rPr lang="ru-RU" u="sng" dirty="0" smtClean="0">
                <a:hlinkClick r:id="rId11"/>
              </a:rPr>
              <a:t>http://www.moscowzoo.ru/images/A68_01b.jpg</a:t>
            </a:r>
            <a:endParaRPr lang="ru-RU" dirty="0" smtClean="0"/>
          </a:p>
          <a:p>
            <a:r>
              <a:rPr lang="ru-RU" u="sng" dirty="0" smtClean="0">
                <a:hlinkClick r:id="rId12"/>
              </a:rPr>
              <a:t>http://www.moscowzoo.ru/images/A98_01b.jpg</a:t>
            </a:r>
            <a:endParaRPr lang="ru-RU" dirty="0" smtClean="0"/>
          </a:p>
          <a:p>
            <a:r>
              <a:rPr lang="ru-RU" u="sng" dirty="0" smtClean="0">
                <a:hlinkClick r:id="rId13"/>
              </a:rPr>
              <a:t>http://www.moscowzoo.ru/images/A72_01b.jpg</a:t>
            </a:r>
            <a:endParaRPr lang="ru-RU" dirty="0" smtClean="0"/>
          </a:p>
          <a:p>
            <a:r>
              <a:rPr lang="ru-RU" u="sng" dirty="0" smtClean="0">
                <a:hlinkClick r:id="rId14"/>
              </a:rPr>
              <a:t>http://www.moscowzoo.ru/images/A55_01b.jpg</a:t>
            </a:r>
            <a:endParaRPr lang="ru-RU" dirty="0" smtClean="0"/>
          </a:p>
          <a:p>
            <a:r>
              <a:rPr lang="ru-RU" u="sng" dirty="0" smtClean="0">
                <a:hlinkClick r:id="rId15"/>
              </a:rPr>
              <a:t>http://www.moscowzoo.ru/images/A67_01b.jpg</a:t>
            </a:r>
            <a:endParaRPr lang="ru-RU" dirty="0" smtClean="0"/>
          </a:p>
          <a:p>
            <a:r>
              <a:rPr lang="ru-RU" u="sng" dirty="0" smtClean="0">
                <a:hlinkClick r:id="rId16"/>
              </a:rPr>
              <a:t>http://www.moscowzoo.ru/images/A29_01b.jpg</a:t>
            </a:r>
            <a:endParaRPr lang="ru-RU" dirty="0" smtClean="0"/>
          </a:p>
          <a:p>
            <a:r>
              <a:rPr lang="ru-RU" u="sng" dirty="0" smtClean="0">
                <a:hlinkClick r:id="rId17"/>
              </a:rPr>
              <a:t>http://www.moscowzoo.ru/images/A82_01b.jpg</a:t>
            </a:r>
            <a:endParaRPr lang="ru-RU" dirty="0" smtClean="0"/>
          </a:p>
          <a:p>
            <a:r>
              <a:rPr lang="ru-RU" u="sng" dirty="0" smtClean="0">
                <a:hlinkClick r:id="rId18"/>
              </a:rPr>
              <a:t>http://www.moscowzoo.ru/images/A83_01b.jpg</a:t>
            </a:r>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95536" y="260648"/>
            <a:ext cx="8291264" cy="5835352"/>
          </a:xfrm>
        </p:spPr>
        <p:txBody>
          <a:bodyPr>
            <a:normAutofit fontScale="85000" lnSpcReduction="20000"/>
          </a:bodyPr>
          <a:lstStyle/>
          <a:p>
            <a:r>
              <a:rPr lang="ru-RU" u="sng" dirty="0" smtClean="0">
                <a:hlinkClick r:id="rId2"/>
              </a:rPr>
              <a:t>http://www.moscowzoo.ru/images/A90_01b.jpg</a:t>
            </a:r>
            <a:endParaRPr lang="ru-RU" dirty="0" smtClean="0"/>
          </a:p>
          <a:p>
            <a:r>
              <a:rPr lang="ru-RU" u="sng" dirty="0" smtClean="0">
                <a:hlinkClick r:id="rId3"/>
              </a:rPr>
              <a:t>http://www.moscowzoo.ru/images/A23_01b.jpg</a:t>
            </a:r>
            <a:endParaRPr lang="ru-RU" dirty="0" smtClean="0"/>
          </a:p>
          <a:p>
            <a:r>
              <a:rPr lang="ru-RU" u="sng" dirty="0" smtClean="0">
                <a:hlinkClick r:id="rId4"/>
              </a:rPr>
              <a:t>http://www.moscowzoo.ru/images/A71_01b.jpg</a:t>
            </a:r>
            <a:endParaRPr lang="ru-RU" dirty="0" smtClean="0"/>
          </a:p>
          <a:p>
            <a:r>
              <a:rPr lang="ru-RU" u="sng" dirty="0" smtClean="0">
                <a:hlinkClick r:id="rId5"/>
              </a:rPr>
              <a:t>http://www.moscowzoo.ru/images/A25_01b.jpg</a:t>
            </a:r>
            <a:endParaRPr lang="ru-RU" dirty="0" smtClean="0"/>
          </a:p>
          <a:p>
            <a:r>
              <a:rPr lang="ru-RU" u="sng" dirty="0" smtClean="0">
                <a:hlinkClick r:id="rId6"/>
              </a:rPr>
              <a:t>http://www.moscowzoo.ru/images/A36_01b.jpg</a:t>
            </a:r>
            <a:endParaRPr lang="ru-RU" dirty="0" smtClean="0"/>
          </a:p>
          <a:p>
            <a:r>
              <a:rPr lang="ru-RU" u="sng" dirty="0" smtClean="0">
                <a:hlinkClick r:id="rId7"/>
              </a:rPr>
              <a:t>http://www.moscowzoo.ru/images/A62_01b.jpg</a:t>
            </a:r>
            <a:endParaRPr lang="ru-RU" dirty="0" smtClean="0"/>
          </a:p>
          <a:p>
            <a:r>
              <a:rPr lang="ru-RU" u="sng" dirty="0" smtClean="0">
                <a:hlinkClick r:id="rId8"/>
              </a:rPr>
              <a:t>http://www.nakanune.ru/images/pictures/image_big_16047.jpg</a:t>
            </a:r>
            <a:endParaRPr lang="ru-RU" dirty="0" smtClean="0"/>
          </a:p>
          <a:p>
            <a:r>
              <a:rPr lang="ru-RU" u="sng" dirty="0" smtClean="0">
                <a:hlinkClick r:id="rId9"/>
              </a:rPr>
              <a:t>http://m001.bcm.ru/1984/b9baef7b-c6da-4d4b-9021-def902542987.jpg</a:t>
            </a:r>
            <a:endParaRPr lang="ru-RU" dirty="0" smtClean="0"/>
          </a:p>
          <a:p>
            <a:r>
              <a:rPr lang="ru-RU" u="sng" dirty="0" smtClean="0">
                <a:hlinkClick r:id="rId10"/>
              </a:rPr>
              <a:t>http://img.beta.rian.ru/images/25126/34/251263408.jpg</a:t>
            </a:r>
            <a:endParaRPr lang="ru-RU" dirty="0" smtClean="0"/>
          </a:p>
          <a:p>
            <a:r>
              <a:rPr lang="ru-RU" u="sng" dirty="0" smtClean="0">
                <a:hlinkClick r:id="rId11"/>
              </a:rPr>
              <a:t>http://dic.academic.ru/pictures/wiki/files/83/Sea_lions_pool_%28Moscow_Zoo%29.jpg</a:t>
            </a:r>
            <a:endParaRPr lang="ru-RU" dirty="0" smtClean="0"/>
          </a:p>
          <a:p>
            <a:r>
              <a:rPr lang="ru-RU" u="sng" dirty="0" smtClean="0">
                <a:hlinkClick r:id="rId12"/>
              </a:rPr>
              <a:t>http://forum.exler.ru/arc/uploads/post-77-1115739304.jpg</a:t>
            </a:r>
            <a:endParaRPr lang="ru-RU" dirty="0" smtClean="0"/>
          </a:p>
          <a:p>
            <a:r>
              <a:rPr lang="ru-RU" u="sng" dirty="0" smtClean="0">
                <a:hlinkClick r:id="rId13"/>
              </a:rPr>
              <a:t>http://img.beta.rian.ru/images/25126/37/251263786.jpg</a:t>
            </a:r>
            <a:endParaRPr lang="ru-RU" dirty="0" smtClean="0"/>
          </a:p>
          <a:p>
            <a:r>
              <a:rPr lang="ru-RU" u="sng" dirty="0" smtClean="0">
                <a:hlinkClick r:id="rId14"/>
              </a:rPr>
              <a:t>http://static.zebra.lt/files/200912/OA52xPLo.jpg</a:t>
            </a:r>
            <a:endParaRPr lang="ru-RU" dirty="0" smtClean="0"/>
          </a:p>
          <a:p>
            <a:r>
              <a:rPr lang="ru-RU" u="sng" dirty="0" smtClean="0">
                <a:hlinkClick r:id="rId15"/>
              </a:rPr>
              <a:t>http://www.myworldshots.com/p1/m/Russia/Moscow/Moscow-Zoo-1825.jpg</a:t>
            </a:r>
            <a:endParaRPr lang="ru-RU" dirty="0" smtClean="0"/>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solidFill>
                  <a:schemeClr val="accent1">
                    <a:lumMod val="75000"/>
                  </a:schemeClr>
                </a:solidFill>
              </a:rPr>
              <a:t>ANIMALS:</a:t>
            </a:r>
            <a:endParaRPr lang="ru-RU" dirty="0">
              <a:solidFill>
                <a:schemeClr val="accent1">
                  <a:lumMod val="75000"/>
                </a:schemeClr>
              </a:solidFill>
            </a:endParaRPr>
          </a:p>
        </p:txBody>
      </p:sp>
      <p:sp>
        <p:nvSpPr>
          <p:cNvPr id="3" name="Содержимое 2"/>
          <p:cNvSpPr>
            <a:spLocks noGrp="1"/>
          </p:cNvSpPr>
          <p:nvPr>
            <p:ph sz="half" idx="1"/>
          </p:nvPr>
        </p:nvSpPr>
        <p:spPr>
          <a:xfrm>
            <a:off x="457200" y="1484784"/>
            <a:ext cx="8003232" cy="4611216"/>
          </a:xfrm>
        </p:spPr>
        <p:txBody>
          <a:bodyPr>
            <a:normAutofit/>
          </a:bodyPr>
          <a:lstStyle/>
          <a:p>
            <a:r>
              <a:rPr lang="en-US" sz="3600" b="1" dirty="0" smtClean="0">
                <a:solidFill>
                  <a:schemeClr val="accent1">
                    <a:lumMod val="75000"/>
                  </a:schemeClr>
                </a:solidFill>
              </a:rPr>
              <a:t>Kangaroo  </a:t>
            </a:r>
            <a:r>
              <a:rPr lang="en-US" sz="3600" b="1" dirty="0" smtClean="0">
                <a:solidFill>
                  <a:schemeClr val="accent1">
                    <a:lumMod val="75000"/>
                  </a:schemeClr>
                </a:solidFill>
              </a:rPr>
              <a:t>[ˌ</a:t>
            </a:r>
            <a:r>
              <a:rPr lang="en-US" sz="3600" b="1" dirty="0" err="1" smtClean="0">
                <a:solidFill>
                  <a:schemeClr val="accent1">
                    <a:lumMod val="75000"/>
                  </a:schemeClr>
                </a:solidFill>
              </a:rPr>
              <a:t>kæŋg</a:t>
            </a:r>
            <a:r>
              <a:rPr lang="en-US" sz="3600" b="1" dirty="0" smtClean="0">
                <a:solidFill>
                  <a:schemeClr val="accent1">
                    <a:lumMod val="75000"/>
                  </a:schemeClr>
                </a:solidFill>
              </a:rPr>
              <a:t>(ə)'</a:t>
            </a:r>
            <a:r>
              <a:rPr lang="en-US" sz="3600" b="1" dirty="0" err="1" smtClean="0">
                <a:solidFill>
                  <a:schemeClr val="accent1">
                    <a:lumMod val="75000"/>
                  </a:schemeClr>
                </a:solidFill>
              </a:rPr>
              <a:t>ru</a:t>
            </a:r>
            <a:r>
              <a:rPr lang="en-US" sz="3600" b="1" dirty="0" smtClean="0">
                <a:solidFill>
                  <a:schemeClr val="accent1">
                    <a:lumMod val="75000"/>
                  </a:schemeClr>
                </a:solidFill>
              </a:rPr>
              <a:t>ː] </a:t>
            </a:r>
            <a:r>
              <a:rPr lang="en-US" sz="3600" b="1" dirty="0" smtClean="0">
                <a:solidFill>
                  <a:schemeClr val="accent1">
                    <a:lumMod val="75000"/>
                  </a:schemeClr>
                </a:solidFill>
              </a:rPr>
              <a:t> </a:t>
            </a:r>
            <a:r>
              <a:rPr lang="ru-RU" sz="3600" b="1" dirty="0" smtClean="0">
                <a:solidFill>
                  <a:schemeClr val="accent1">
                    <a:lumMod val="75000"/>
                  </a:schemeClr>
                </a:solidFill>
              </a:rPr>
              <a:t>кенгуру</a:t>
            </a:r>
            <a:endParaRPr lang="en-US" sz="3600" b="1" dirty="0" smtClean="0">
              <a:solidFill>
                <a:schemeClr val="accent1">
                  <a:lumMod val="75000"/>
                </a:schemeClr>
              </a:solidFill>
            </a:endParaRPr>
          </a:p>
          <a:p>
            <a:r>
              <a:rPr lang="en-US" sz="3600" b="1" dirty="0" smtClean="0">
                <a:solidFill>
                  <a:schemeClr val="accent1">
                    <a:lumMod val="75000"/>
                  </a:schemeClr>
                </a:solidFill>
              </a:rPr>
              <a:t>Giraffe</a:t>
            </a:r>
            <a:r>
              <a:rPr lang="ru-RU" sz="3600" b="1" dirty="0" smtClean="0">
                <a:solidFill>
                  <a:schemeClr val="accent1">
                    <a:lumMod val="75000"/>
                  </a:schemeClr>
                </a:solidFill>
              </a:rPr>
              <a:t>  </a:t>
            </a:r>
            <a:r>
              <a:rPr lang="en-US" sz="3600" b="1" dirty="0" smtClean="0">
                <a:solidFill>
                  <a:schemeClr val="accent1">
                    <a:lumMod val="75000"/>
                  </a:schemeClr>
                </a:solidFill>
              </a:rPr>
              <a:t>[</a:t>
            </a:r>
            <a:r>
              <a:rPr lang="en-US" sz="3600" b="1" dirty="0" err="1" smtClean="0">
                <a:solidFill>
                  <a:schemeClr val="accent1">
                    <a:lumMod val="75000"/>
                  </a:schemeClr>
                </a:solidFill>
              </a:rPr>
              <a:t>ʤɪ'rɑːf</a:t>
            </a:r>
            <a:r>
              <a:rPr lang="en-US" sz="3600" b="1" dirty="0" smtClean="0">
                <a:solidFill>
                  <a:schemeClr val="accent1">
                    <a:lumMod val="75000"/>
                  </a:schemeClr>
                </a:solidFill>
              </a:rPr>
              <a:t>]</a:t>
            </a:r>
            <a:r>
              <a:rPr lang="ru-RU" sz="3600" b="1" dirty="0" smtClean="0">
                <a:solidFill>
                  <a:schemeClr val="accent1">
                    <a:lumMod val="75000"/>
                  </a:schemeClr>
                </a:solidFill>
              </a:rPr>
              <a:t> жираф</a:t>
            </a:r>
            <a:endParaRPr lang="en-US" sz="3600" b="1" dirty="0" smtClean="0">
              <a:solidFill>
                <a:schemeClr val="accent1">
                  <a:lumMod val="75000"/>
                </a:schemeClr>
              </a:solidFill>
            </a:endParaRPr>
          </a:p>
          <a:p>
            <a:r>
              <a:rPr lang="en-US" sz="3600" b="1" dirty="0" smtClean="0">
                <a:solidFill>
                  <a:schemeClr val="accent1">
                    <a:lumMod val="75000"/>
                  </a:schemeClr>
                </a:solidFill>
              </a:rPr>
              <a:t>Jaguar</a:t>
            </a:r>
            <a:r>
              <a:rPr lang="ru-RU" sz="3600" b="1" dirty="0" smtClean="0">
                <a:solidFill>
                  <a:schemeClr val="accent1">
                    <a:lumMod val="75000"/>
                  </a:schemeClr>
                </a:solidFill>
              </a:rPr>
              <a:t>  </a:t>
            </a:r>
            <a:r>
              <a:rPr lang="en-US" sz="3600" b="1" dirty="0" smtClean="0">
                <a:solidFill>
                  <a:schemeClr val="accent1">
                    <a:lumMod val="75000"/>
                  </a:schemeClr>
                </a:solidFill>
              </a:rPr>
              <a:t>['</a:t>
            </a:r>
            <a:r>
              <a:rPr lang="en-US" sz="3600" b="1" dirty="0" err="1" smtClean="0">
                <a:solidFill>
                  <a:schemeClr val="accent1">
                    <a:lumMod val="75000"/>
                  </a:schemeClr>
                </a:solidFill>
              </a:rPr>
              <a:t>ʤægjuə</a:t>
            </a:r>
            <a:r>
              <a:rPr lang="en-US" sz="3600" b="1" dirty="0" smtClean="0">
                <a:solidFill>
                  <a:schemeClr val="accent1">
                    <a:lumMod val="75000"/>
                  </a:schemeClr>
                </a:solidFill>
              </a:rPr>
              <a:t>] </a:t>
            </a:r>
            <a:r>
              <a:rPr lang="ru-RU" sz="3600" b="1" dirty="0" smtClean="0">
                <a:solidFill>
                  <a:schemeClr val="accent1">
                    <a:lumMod val="75000"/>
                  </a:schemeClr>
                </a:solidFill>
              </a:rPr>
              <a:t>ягуар</a:t>
            </a:r>
            <a:endParaRPr lang="en-US" sz="3600" b="1" dirty="0" smtClean="0">
              <a:solidFill>
                <a:schemeClr val="accent1">
                  <a:lumMod val="75000"/>
                </a:schemeClr>
              </a:solidFill>
            </a:endParaRPr>
          </a:p>
          <a:p>
            <a:r>
              <a:rPr lang="en-US" sz="3600" b="1" dirty="0" smtClean="0">
                <a:solidFill>
                  <a:schemeClr val="accent1">
                    <a:lumMod val="75000"/>
                  </a:schemeClr>
                </a:solidFill>
              </a:rPr>
              <a:t>Orangutan</a:t>
            </a:r>
            <a:r>
              <a:rPr lang="ru-RU" sz="3600" b="1" dirty="0" smtClean="0">
                <a:solidFill>
                  <a:schemeClr val="accent1">
                    <a:lumMod val="75000"/>
                  </a:schemeClr>
                </a:solidFill>
              </a:rPr>
              <a:t>  </a:t>
            </a:r>
            <a:r>
              <a:rPr lang="en-US" sz="3600" b="1" dirty="0" smtClean="0">
                <a:solidFill>
                  <a:schemeClr val="accent1">
                    <a:lumMod val="75000"/>
                  </a:schemeClr>
                </a:solidFill>
              </a:rPr>
              <a:t>[</a:t>
            </a:r>
            <a:r>
              <a:rPr lang="en-US" sz="3600" b="1" dirty="0" err="1" smtClean="0">
                <a:solidFill>
                  <a:schemeClr val="accent1">
                    <a:lumMod val="75000"/>
                  </a:schemeClr>
                </a:solidFill>
              </a:rPr>
              <a:t>ɔː'ræŋətæn</a:t>
            </a:r>
            <a:r>
              <a:rPr lang="en-US" sz="3600" b="1" dirty="0" smtClean="0">
                <a:solidFill>
                  <a:schemeClr val="accent1">
                    <a:lumMod val="75000"/>
                  </a:schemeClr>
                </a:solidFill>
              </a:rPr>
              <a:t>]</a:t>
            </a:r>
            <a:r>
              <a:rPr lang="ru-RU" sz="3600" b="1" dirty="0" smtClean="0">
                <a:solidFill>
                  <a:schemeClr val="accent1">
                    <a:lumMod val="75000"/>
                  </a:schemeClr>
                </a:solidFill>
              </a:rPr>
              <a:t> орангутанг</a:t>
            </a:r>
            <a:endParaRPr lang="en-US" sz="3600" b="1" dirty="0" smtClean="0">
              <a:solidFill>
                <a:schemeClr val="accent1">
                  <a:lumMod val="75000"/>
                </a:schemeClr>
              </a:solidFill>
            </a:endParaRPr>
          </a:p>
          <a:p>
            <a:r>
              <a:rPr lang="en-US" sz="3600" b="1" dirty="0" smtClean="0">
                <a:solidFill>
                  <a:schemeClr val="accent1">
                    <a:lumMod val="75000"/>
                  </a:schemeClr>
                </a:solidFill>
              </a:rPr>
              <a:t>Alligator</a:t>
            </a:r>
            <a:r>
              <a:rPr lang="ru-RU" sz="3600" b="1" dirty="0" smtClean="0">
                <a:solidFill>
                  <a:schemeClr val="accent1">
                    <a:lumMod val="75000"/>
                  </a:schemeClr>
                </a:solidFill>
              </a:rPr>
              <a:t>  </a:t>
            </a:r>
            <a:r>
              <a:rPr lang="en-US" sz="3600" b="1" dirty="0" smtClean="0">
                <a:solidFill>
                  <a:schemeClr val="accent1">
                    <a:lumMod val="75000"/>
                  </a:schemeClr>
                </a:solidFill>
              </a:rPr>
              <a:t>['</a:t>
            </a:r>
            <a:r>
              <a:rPr lang="en-US" sz="3600" b="1" dirty="0" err="1" smtClean="0">
                <a:solidFill>
                  <a:schemeClr val="accent1">
                    <a:lumMod val="75000"/>
                  </a:schemeClr>
                </a:solidFill>
              </a:rPr>
              <a:t>ælɪgeɪtə</a:t>
            </a:r>
            <a:r>
              <a:rPr lang="en-US" sz="3600" b="1" dirty="0" smtClean="0">
                <a:solidFill>
                  <a:schemeClr val="accent1">
                    <a:lumMod val="75000"/>
                  </a:schemeClr>
                </a:solidFill>
              </a:rPr>
              <a:t>] </a:t>
            </a:r>
            <a:r>
              <a:rPr lang="ru-RU" sz="3600" b="1" dirty="0" smtClean="0">
                <a:solidFill>
                  <a:schemeClr val="accent1">
                    <a:lumMod val="75000"/>
                  </a:schemeClr>
                </a:solidFill>
              </a:rPr>
              <a:t>аллигатор</a:t>
            </a:r>
            <a:endParaRPr lang="en-US" sz="3600" b="1" dirty="0" smtClean="0">
              <a:solidFill>
                <a:schemeClr val="accent1">
                  <a:lumMod val="75000"/>
                </a:schemeClr>
              </a:solidFill>
            </a:endParaRPr>
          </a:p>
          <a:p>
            <a:r>
              <a:rPr lang="en-US" sz="3600" b="1" dirty="0" smtClean="0">
                <a:solidFill>
                  <a:schemeClr val="accent1">
                    <a:lumMod val="75000"/>
                  </a:schemeClr>
                </a:solidFill>
              </a:rPr>
              <a:t>Emu</a:t>
            </a:r>
            <a:r>
              <a:rPr lang="ru-RU" sz="3600" b="1" dirty="0" smtClean="0">
                <a:solidFill>
                  <a:schemeClr val="accent1">
                    <a:lumMod val="75000"/>
                  </a:schemeClr>
                </a:solidFill>
              </a:rPr>
              <a:t>  </a:t>
            </a:r>
            <a:r>
              <a:rPr lang="en-US" sz="3600" b="1" dirty="0" smtClean="0">
                <a:solidFill>
                  <a:schemeClr val="accent1">
                    <a:lumMod val="75000"/>
                  </a:schemeClr>
                </a:solidFill>
              </a:rPr>
              <a:t>['</a:t>
            </a:r>
            <a:r>
              <a:rPr lang="en-US" sz="3600" b="1" dirty="0" err="1" smtClean="0">
                <a:solidFill>
                  <a:schemeClr val="accent1">
                    <a:lumMod val="75000"/>
                  </a:schemeClr>
                </a:solidFill>
              </a:rPr>
              <a:t>iːmju</a:t>
            </a:r>
            <a:r>
              <a:rPr lang="en-US" sz="3600" b="1" dirty="0" smtClean="0">
                <a:solidFill>
                  <a:schemeClr val="accent1">
                    <a:lumMod val="75000"/>
                  </a:schemeClr>
                </a:solidFill>
              </a:rPr>
              <a:t>ː]  </a:t>
            </a:r>
            <a:r>
              <a:rPr lang="ru-RU" sz="3600" b="1" dirty="0" smtClean="0">
                <a:solidFill>
                  <a:schemeClr val="accent1">
                    <a:lumMod val="75000"/>
                  </a:schemeClr>
                </a:solidFill>
              </a:rPr>
              <a:t>эму</a:t>
            </a:r>
            <a:endParaRPr lang="en-US" sz="3600" b="1" dirty="0" smtClean="0">
              <a:solidFill>
                <a:schemeClr val="accent1">
                  <a:lumMod val="75000"/>
                </a:schemeClr>
              </a:solidFill>
            </a:endParaRPr>
          </a:p>
          <a:p>
            <a:pPr>
              <a:buNone/>
            </a:pPr>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476672"/>
            <a:ext cx="8219256" cy="5619328"/>
          </a:xfrm>
        </p:spPr>
        <p:txBody>
          <a:bodyPr>
            <a:normAutofit fontScale="77500" lnSpcReduction="20000"/>
          </a:bodyPr>
          <a:lstStyle/>
          <a:p>
            <a:r>
              <a:rPr lang="ru-RU" u="sng" dirty="0" smtClean="0">
                <a:hlinkClick r:id="rId2"/>
              </a:rPr>
              <a:t>http://img-fotki.yandex.ru/get/5305/20709677.2/0_4ffa4_d9541cfb_XL</a:t>
            </a:r>
            <a:endParaRPr lang="ru-RU" dirty="0" smtClean="0"/>
          </a:p>
          <a:p>
            <a:r>
              <a:rPr lang="ru-RU" u="sng" dirty="0" smtClean="0">
                <a:hlinkClick r:id="rId3"/>
              </a:rPr>
              <a:t>http://loaf.ucoz.ru/44/69bce9420b.gif</a:t>
            </a:r>
            <a:endParaRPr lang="ru-RU" dirty="0" smtClean="0"/>
          </a:p>
          <a:p>
            <a:r>
              <a:rPr lang="ru-RU" u="sng" dirty="0" smtClean="0">
                <a:hlinkClick r:id="rId4"/>
              </a:rPr>
              <a:t>http://y.delfi.ee/norm/80041/7470085_bNU65n.jpeg</a:t>
            </a:r>
            <a:endParaRPr lang="ru-RU" dirty="0" smtClean="0"/>
          </a:p>
          <a:p>
            <a:r>
              <a:rPr lang="ru-RU" u="sng" dirty="0" smtClean="0">
                <a:hlinkClick r:id="rId5"/>
              </a:rPr>
              <a:t>http://img1.liveinternet.ru/images/attach/c/2/70/563/70563126_1.jpg</a:t>
            </a:r>
            <a:endParaRPr lang="ru-RU" dirty="0" smtClean="0"/>
          </a:p>
          <a:p>
            <a:r>
              <a:rPr lang="ru-RU" u="sng" dirty="0" smtClean="0">
                <a:hlinkClick r:id="rId6"/>
              </a:rPr>
              <a:t>http://img1.worldpoi.info/upload/pics/thumb/fs520x520px-4888372004ccabd29718f1730775347.jpg</a:t>
            </a:r>
            <a:endParaRPr lang="ru-RU" dirty="0" smtClean="0"/>
          </a:p>
          <a:p>
            <a:r>
              <a:rPr lang="ru-RU" u="sng" dirty="0" smtClean="0">
                <a:hlinkClick r:id="rId7"/>
              </a:rPr>
              <a:t>http://img1.liveinternet.ru/images/attach/c/2/70/565/70565255_zoo001_3.jpg</a:t>
            </a:r>
            <a:endParaRPr lang="ru-RU" dirty="0" smtClean="0"/>
          </a:p>
          <a:p>
            <a:r>
              <a:rPr lang="ru-RU" u="sng" dirty="0" smtClean="0">
                <a:hlinkClick r:id="rId8"/>
              </a:rPr>
              <a:t>http://www.moscowzoo.ru/images/A5_01b.jpg</a:t>
            </a:r>
            <a:endParaRPr lang="ru-RU" dirty="0" smtClean="0"/>
          </a:p>
          <a:p>
            <a:r>
              <a:rPr lang="ru-RU" u="sng" dirty="0" smtClean="0">
                <a:hlinkClick r:id="rId9"/>
              </a:rPr>
              <a:t>http://www.moscowzoo.ru/images/A21_01b.jpg</a:t>
            </a:r>
            <a:endParaRPr lang="ru-RU" dirty="0" smtClean="0"/>
          </a:p>
          <a:p>
            <a:r>
              <a:rPr lang="ru-RU" u="sng" dirty="0" smtClean="0">
                <a:hlinkClick r:id="rId10"/>
              </a:rPr>
              <a:t>http://www.moscowzoo.ru/images/A15_01b.jpg</a:t>
            </a:r>
            <a:endParaRPr lang="ru-RU" dirty="0" smtClean="0"/>
          </a:p>
          <a:p>
            <a:r>
              <a:rPr lang="ru-RU" u="sng" dirty="0" smtClean="0">
                <a:hlinkClick r:id="rId11"/>
              </a:rPr>
              <a:t>http://www.zoo.ru/moscow/pic/_e_0_1.jpg</a:t>
            </a:r>
            <a:endParaRPr lang="ru-RU" dirty="0" smtClean="0"/>
          </a:p>
          <a:p>
            <a:r>
              <a:rPr lang="ru-RU" u="sng" dirty="0" smtClean="0">
                <a:hlinkClick r:id="rId12"/>
              </a:rPr>
              <a:t>http://www.zoo.ru/moscow/images/f_00011.jpg</a:t>
            </a:r>
            <a:endParaRPr lang="ru-RU" dirty="0" smtClean="0"/>
          </a:p>
          <a:p>
            <a:r>
              <a:rPr lang="ru-RU" u="sng" dirty="0" smtClean="0">
                <a:hlinkClick r:id="rId13"/>
              </a:rPr>
              <a:t>http://entomology.ru/archiv_exhibition/exotarium-img.jpg</a:t>
            </a:r>
            <a:endParaRPr lang="ru-RU" dirty="0" smtClean="0"/>
          </a:p>
          <a:p>
            <a:r>
              <a:rPr lang="ru-RU" u="sng" dirty="0" smtClean="0">
                <a:hlinkClick r:id="rId14"/>
              </a:rPr>
              <a:t>http://www.arkconnect.ru/img/p7.jpg</a:t>
            </a:r>
            <a:endParaRPr lang="ru-RU" dirty="0" smtClean="0"/>
          </a:p>
          <a:p>
            <a:r>
              <a:rPr lang="ru-RU" u="sng" dirty="0" smtClean="0">
                <a:hlinkClick r:id="rId15"/>
              </a:rPr>
              <a:t>http://www.tandalasafaris.co.ke/Tandala_Tours_and_Services/kudu_slwp-0010_blog.jpg</a:t>
            </a:r>
            <a:endParaRPr lang="ru-RU" dirty="0" smtClean="0"/>
          </a:p>
          <a:p>
            <a:pPr>
              <a:buNone/>
            </a:pPr>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pPr algn="ctr"/>
            <a:r>
              <a:rPr lang="en-US" sz="6000" dirty="0" smtClean="0">
                <a:solidFill>
                  <a:schemeClr val="accent1">
                    <a:lumMod val="50000"/>
                  </a:schemeClr>
                </a:solidFill>
              </a:rPr>
              <a:t>THANK YOU VERY MUCH.</a:t>
            </a:r>
            <a:endParaRPr lang="ru-RU" sz="6000" dirty="0">
              <a:solidFill>
                <a:schemeClr val="accent1">
                  <a:lumMod val="5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solidFill>
                  <a:schemeClr val="accent1">
                    <a:lumMod val="75000"/>
                  </a:schemeClr>
                </a:solidFill>
              </a:rPr>
              <a:t>ANIMALS:</a:t>
            </a:r>
            <a:endParaRPr lang="ru-RU" dirty="0">
              <a:solidFill>
                <a:schemeClr val="accent1">
                  <a:lumMod val="75000"/>
                </a:schemeClr>
              </a:solidFill>
            </a:endParaRPr>
          </a:p>
        </p:txBody>
      </p:sp>
      <p:sp>
        <p:nvSpPr>
          <p:cNvPr id="3" name="Содержимое 2"/>
          <p:cNvSpPr>
            <a:spLocks noGrp="1"/>
          </p:cNvSpPr>
          <p:nvPr>
            <p:ph sz="half" idx="1"/>
          </p:nvPr>
        </p:nvSpPr>
        <p:spPr>
          <a:xfrm>
            <a:off x="457200" y="1484784"/>
            <a:ext cx="8003232" cy="4611216"/>
          </a:xfrm>
        </p:spPr>
        <p:txBody>
          <a:bodyPr>
            <a:normAutofit/>
          </a:bodyPr>
          <a:lstStyle/>
          <a:p>
            <a:r>
              <a:rPr lang="en-US" sz="3600" b="1" dirty="0" smtClean="0">
                <a:solidFill>
                  <a:schemeClr val="accent1">
                    <a:lumMod val="75000"/>
                  </a:schemeClr>
                </a:solidFill>
              </a:rPr>
              <a:t>Shark</a:t>
            </a:r>
            <a:r>
              <a:rPr lang="ru-RU" sz="3600" b="1" dirty="0" smtClean="0">
                <a:solidFill>
                  <a:schemeClr val="accent1">
                    <a:lumMod val="75000"/>
                  </a:schemeClr>
                </a:solidFill>
              </a:rPr>
              <a:t>  </a:t>
            </a:r>
            <a:r>
              <a:rPr lang="en-US" sz="3600" b="1" dirty="0" smtClean="0">
                <a:solidFill>
                  <a:schemeClr val="accent1">
                    <a:lumMod val="75000"/>
                  </a:schemeClr>
                </a:solidFill>
              </a:rPr>
              <a:t>[</a:t>
            </a:r>
            <a:r>
              <a:rPr lang="en-US" sz="3600" b="1" dirty="0" err="1" smtClean="0">
                <a:solidFill>
                  <a:schemeClr val="accent1">
                    <a:lumMod val="75000"/>
                  </a:schemeClr>
                </a:solidFill>
              </a:rPr>
              <a:t>ʃɑːk</a:t>
            </a:r>
            <a:r>
              <a:rPr lang="en-US" sz="3600" b="1" dirty="0" smtClean="0">
                <a:solidFill>
                  <a:schemeClr val="accent1">
                    <a:lumMod val="75000"/>
                  </a:schemeClr>
                </a:solidFill>
              </a:rPr>
              <a:t>]</a:t>
            </a:r>
            <a:r>
              <a:rPr lang="ru-RU" sz="3600" b="1" dirty="0" smtClean="0">
                <a:solidFill>
                  <a:schemeClr val="accent1">
                    <a:lumMod val="75000"/>
                  </a:schemeClr>
                </a:solidFill>
              </a:rPr>
              <a:t> акула</a:t>
            </a:r>
            <a:endParaRPr lang="en-US" sz="3600" b="1" dirty="0" smtClean="0">
              <a:solidFill>
                <a:schemeClr val="accent1">
                  <a:lumMod val="75000"/>
                </a:schemeClr>
              </a:solidFill>
            </a:endParaRPr>
          </a:p>
          <a:p>
            <a:r>
              <a:rPr lang="en-US" sz="3600" b="1" dirty="0" smtClean="0">
                <a:solidFill>
                  <a:schemeClr val="accent1">
                    <a:lumMod val="75000"/>
                  </a:schemeClr>
                </a:solidFill>
              </a:rPr>
              <a:t>Antelope</a:t>
            </a:r>
            <a:r>
              <a:rPr lang="ru-RU" sz="3600" b="1" dirty="0" smtClean="0">
                <a:solidFill>
                  <a:schemeClr val="accent1">
                    <a:lumMod val="75000"/>
                  </a:schemeClr>
                </a:solidFill>
              </a:rPr>
              <a:t>  </a:t>
            </a:r>
            <a:r>
              <a:rPr lang="en-US" sz="3600" b="1" dirty="0" smtClean="0">
                <a:solidFill>
                  <a:schemeClr val="accent1">
                    <a:lumMod val="75000"/>
                  </a:schemeClr>
                </a:solidFill>
              </a:rPr>
              <a:t>['</a:t>
            </a:r>
            <a:r>
              <a:rPr lang="en-US" sz="3600" b="1" dirty="0" err="1" smtClean="0">
                <a:solidFill>
                  <a:schemeClr val="accent1">
                    <a:lumMod val="75000"/>
                  </a:schemeClr>
                </a:solidFill>
              </a:rPr>
              <a:t>æntɪləup</a:t>
            </a:r>
            <a:r>
              <a:rPr lang="en-US" sz="3600" b="1" dirty="0" smtClean="0">
                <a:solidFill>
                  <a:schemeClr val="accent1">
                    <a:lumMod val="75000"/>
                  </a:schemeClr>
                </a:solidFill>
              </a:rPr>
              <a:t>]  </a:t>
            </a:r>
            <a:r>
              <a:rPr lang="ru-RU" sz="3600" b="1" dirty="0" smtClean="0">
                <a:solidFill>
                  <a:schemeClr val="accent1">
                    <a:lumMod val="75000"/>
                  </a:schemeClr>
                </a:solidFill>
              </a:rPr>
              <a:t>антилопа</a:t>
            </a:r>
            <a:endParaRPr lang="en-US" sz="3600" b="1" dirty="0" smtClean="0">
              <a:solidFill>
                <a:schemeClr val="accent1">
                  <a:lumMod val="75000"/>
                </a:schemeClr>
              </a:solidFill>
            </a:endParaRPr>
          </a:p>
          <a:p>
            <a:r>
              <a:rPr lang="en-US" sz="3600" b="1" dirty="0" smtClean="0">
                <a:solidFill>
                  <a:schemeClr val="accent1">
                    <a:lumMod val="75000"/>
                  </a:schemeClr>
                </a:solidFill>
              </a:rPr>
              <a:t>Crane</a:t>
            </a:r>
            <a:r>
              <a:rPr lang="ru-RU" sz="3600" b="1" dirty="0" smtClean="0">
                <a:solidFill>
                  <a:schemeClr val="accent1">
                    <a:lumMod val="75000"/>
                  </a:schemeClr>
                </a:solidFill>
              </a:rPr>
              <a:t>  </a:t>
            </a:r>
            <a:r>
              <a:rPr lang="en-US" sz="3600" b="1" dirty="0" smtClean="0">
                <a:solidFill>
                  <a:schemeClr val="accent1">
                    <a:lumMod val="75000"/>
                  </a:schemeClr>
                </a:solidFill>
              </a:rPr>
              <a:t>[</a:t>
            </a:r>
            <a:r>
              <a:rPr lang="en-US" sz="3600" b="1" dirty="0" err="1" smtClean="0">
                <a:solidFill>
                  <a:schemeClr val="accent1">
                    <a:lumMod val="75000"/>
                  </a:schemeClr>
                </a:solidFill>
              </a:rPr>
              <a:t>kreɪn</a:t>
            </a:r>
            <a:r>
              <a:rPr lang="en-US" sz="3600" b="1" dirty="0" smtClean="0">
                <a:solidFill>
                  <a:schemeClr val="accent1">
                    <a:lumMod val="75000"/>
                  </a:schemeClr>
                </a:solidFill>
              </a:rPr>
              <a:t>]</a:t>
            </a:r>
            <a:r>
              <a:rPr lang="ru-RU" sz="3600" b="1" dirty="0" smtClean="0">
                <a:solidFill>
                  <a:schemeClr val="accent1">
                    <a:lumMod val="75000"/>
                  </a:schemeClr>
                </a:solidFill>
              </a:rPr>
              <a:t> журавль</a:t>
            </a:r>
            <a:endParaRPr lang="en-US" sz="3600" b="1" dirty="0" smtClean="0">
              <a:solidFill>
                <a:schemeClr val="accent1">
                  <a:lumMod val="75000"/>
                </a:schemeClr>
              </a:solidFill>
            </a:endParaRPr>
          </a:p>
          <a:p>
            <a:r>
              <a:rPr lang="en-US" sz="3600" b="1" dirty="0" smtClean="0">
                <a:solidFill>
                  <a:schemeClr val="accent1">
                    <a:lumMod val="75000"/>
                  </a:schemeClr>
                </a:solidFill>
              </a:rPr>
              <a:t>Butterfly</a:t>
            </a:r>
            <a:r>
              <a:rPr lang="ru-RU" sz="3600" b="1" dirty="0" smtClean="0">
                <a:solidFill>
                  <a:schemeClr val="accent1">
                    <a:lumMod val="75000"/>
                  </a:schemeClr>
                </a:solidFill>
              </a:rPr>
              <a:t>  </a:t>
            </a:r>
            <a:r>
              <a:rPr lang="en-US" sz="3600" b="1" dirty="0" smtClean="0">
                <a:solidFill>
                  <a:schemeClr val="accent1">
                    <a:lumMod val="75000"/>
                  </a:schemeClr>
                </a:solidFill>
              </a:rPr>
              <a:t>['</a:t>
            </a:r>
            <a:r>
              <a:rPr lang="en-US" sz="3600" b="1" dirty="0" err="1" smtClean="0">
                <a:solidFill>
                  <a:schemeClr val="accent1">
                    <a:lumMod val="75000"/>
                  </a:schemeClr>
                </a:solidFill>
              </a:rPr>
              <a:t>bʌtəflaɪ</a:t>
            </a:r>
            <a:r>
              <a:rPr lang="en-US" sz="3600" b="1" dirty="0" smtClean="0">
                <a:solidFill>
                  <a:schemeClr val="accent1">
                    <a:lumMod val="75000"/>
                  </a:schemeClr>
                </a:solidFill>
              </a:rPr>
              <a:t>] </a:t>
            </a:r>
            <a:r>
              <a:rPr lang="ru-RU" sz="3600" b="1" dirty="0" smtClean="0">
                <a:solidFill>
                  <a:schemeClr val="accent1">
                    <a:lumMod val="75000"/>
                  </a:schemeClr>
                </a:solidFill>
              </a:rPr>
              <a:t>бабочка</a:t>
            </a:r>
            <a:endParaRPr lang="en-US" sz="3600" b="1" dirty="0" smtClean="0">
              <a:solidFill>
                <a:schemeClr val="accent1">
                  <a:lumMod val="75000"/>
                </a:schemeClr>
              </a:solidFill>
            </a:endParaRPr>
          </a:p>
          <a:p>
            <a:r>
              <a:rPr lang="en-US" sz="3600" b="1" dirty="0" smtClean="0">
                <a:solidFill>
                  <a:schemeClr val="accent1">
                    <a:lumMod val="75000"/>
                  </a:schemeClr>
                </a:solidFill>
              </a:rPr>
              <a:t>Python</a:t>
            </a:r>
            <a:r>
              <a:rPr lang="ru-RU" sz="3600" b="1" dirty="0" smtClean="0">
                <a:solidFill>
                  <a:schemeClr val="accent1">
                    <a:lumMod val="75000"/>
                  </a:schemeClr>
                </a:solidFill>
              </a:rPr>
              <a:t>  </a:t>
            </a:r>
            <a:r>
              <a:rPr lang="en-US" sz="3600" b="1" dirty="0" smtClean="0">
                <a:solidFill>
                  <a:schemeClr val="accent1">
                    <a:lumMod val="75000"/>
                  </a:schemeClr>
                </a:solidFill>
              </a:rPr>
              <a:t>['</a:t>
            </a:r>
            <a:r>
              <a:rPr lang="en-US" sz="3600" b="1" dirty="0" err="1" smtClean="0">
                <a:solidFill>
                  <a:schemeClr val="accent1">
                    <a:lumMod val="75000"/>
                  </a:schemeClr>
                </a:solidFill>
              </a:rPr>
              <a:t>paɪ</a:t>
            </a:r>
            <a:r>
              <a:rPr lang="el-GR" sz="3600" b="1" dirty="0" smtClean="0">
                <a:solidFill>
                  <a:schemeClr val="accent1">
                    <a:lumMod val="75000"/>
                  </a:schemeClr>
                </a:solidFill>
              </a:rPr>
              <a:t>θ(</a:t>
            </a:r>
            <a:r>
              <a:rPr lang="en-US" sz="3600" b="1" dirty="0" smtClean="0">
                <a:solidFill>
                  <a:schemeClr val="accent1">
                    <a:lumMod val="75000"/>
                  </a:schemeClr>
                </a:solidFill>
              </a:rPr>
              <a:t>ə)n] </a:t>
            </a:r>
            <a:r>
              <a:rPr lang="ru-RU" sz="3600" b="1" dirty="0" smtClean="0">
                <a:solidFill>
                  <a:schemeClr val="accent1">
                    <a:lumMod val="75000"/>
                  </a:schemeClr>
                </a:solidFill>
              </a:rPr>
              <a:t>питон</a:t>
            </a:r>
            <a:endParaRPr lang="en-US" sz="3600" b="1" dirty="0" smtClean="0">
              <a:solidFill>
                <a:schemeClr val="accent1">
                  <a:lumMod val="75000"/>
                </a:schemeClr>
              </a:solidFill>
            </a:endParaRPr>
          </a:p>
          <a:p>
            <a:r>
              <a:rPr lang="en-US" sz="3600" b="1" dirty="0" smtClean="0">
                <a:solidFill>
                  <a:schemeClr val="accent1">
                    <a:lumMod val="75000"/>
                  </a:schemeClr>
                </a:solidFill>
              </a:rPr>
              <a:t>Lynx</a:t>
            </a:r>
            <a:r>
              <a:rPr lang="ru-RU" sz="3600" b="1" dirty="0" smtClean="0">
                <a:solidFill>
                  <a:schemeClr val="accent1">
                    <a:lumMod val="75000"/>
                  </a:schemeClr>
                </a:solidFill>
              </a:rPr>
              <a:t>  </a:t>
            </a:r>
            <a:r>
              <a:rPr lang="en-US" sz="3600" b="1" dirty="0" smtClean="0">
                <a:solidFill>
                  <a:schemeClr val="accent1">
                    <a:lumMod val="75000"/>
                  </a:schemeClr>
                </a:solidFill>
              </a:rPr>
              <a:t>[</a:t>
            </a:r>
            <a:r>
              <a:rPr lang="en-US" sz="3600" b="1" dirty="0" err="1" smtClean="0">
                <a:solidFill>
                  <a:schemeClr val="accent1">
                    <a:lumMod val="75000"/>
                  </a:schemeClr>
                </a:solidFill>
              </a:rPr>
              <a:t>lɪŋks</a:t>
            </a:r>
            <a:r>
              <a:rPr lang="en-US" sz="3600" b="1" dirty="0" smtClean="0">
                <a:solidFill>
                  <a:schemeClr val="accent1">
                    <a:lumMod val="75000"/>
                  </a:schemeClr>
                </a:solidFill>
              </a:rPr>
              <a:t>]  </a:t>
            </a:r>
            <a:r>
              <a:rPr lang="ru-RU" sz="3600" b="1" dirty="0" smtClean="0">
                <a:solidFill>
                  <a:schemeClr val="accent1">
                    <a:lumMod val="75000"/>
                  </a:schemeClr>
                </a:solidFill>
              </a:rPr>
              <a:t>рысь</a:t>
            </a:r>
            <a:endParaRPr lang="en-US" sz="3600" b="1" dirty="0" smtClean="0">
              <a:solidFill>
                <a:schemeClr val="accent1">
                  <a:lumMod val="75000"/>
                </a:schemeClr>
              </a:solidFill>
            </a:endParaRPr>
          </a:p>
          <a:p>
            <a:pPr>
              <a:buNone/>
            </a:pP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акула.jpg"/>
          <p:cNvPicPr>
            <a:picLocks noGrp="1" noChangeAspect="1"/>
          </p:cNvPicPr>
          <p:nvPr>
            <p:ph idx="1"/>
          </p:nvPr>
        </p:nvPicPr>
        <p:blipFill>
          <a:blip r:embed="rId2" cstate="print"/>
          <a:stretch>
            <a:fillRect/>
          </a:stretch>
        </p:blipFill>
        <p:spPr>
          <a:xfrm>
            <a:off x="467544" y="1340768"/>
            <a:ext cx="2688298" cy="201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Заголовок 2"/>
          <p:cNvSpPr>
            <a:spLocks noGrp="1"/>
          </p:cNvSpPr>
          <p:nvPr>
            <p:ph type="title"/>
          </p:nvPr>
        </p:nvSpPr>
        <p:spPr/>
        <p:txBody>
          <a:bodyPr/>
          <a:lstStyle/>
          <a:p>
            <a:pPr algn="ctr"/>
            <a:r>
              <a:rPr lang="en-US" dirty="0" smtClean="0">
                <a:solidFill>
                  <a:schemeClr val="accent1">
                    <a:lumMod val="75000"/>
                  </a:schemeClr>
                </a:solidFill>
              </a:rPr>
              <a:t>WHAT’S THIS?</a:t>
            </a:r>
            <a:endParaRPr lang="ru-RU" dirty="0">
              <a:solidFill>
                <a:schemeClr val="accent1">
                  <a:lumMod val="75000"/>
                </a:schemeClr>
              </a:solidFill>
            </a:endParaRPr>
          </a:p>
        </p:txBody>
      </p:sp>
      <p:pic>
        <p:nvPicPr>
          <p:cNvPr id="5" name="Рисунок 4" descr="алигатор.jpg"/>
          <p:cNvPicPr>
            <a:picLocks noChangeAspect="1"/>
          </p:cNvPicPr>
          <p:nvPr/>
        </p:nvPicPr>
        <p:blipFill>
          <a:blip r:embed="rId3" cstate="print"/>
          <a:stretch>
            <a:fillRect/>
          </a:stretch>
        </p:blipFill>
        <p:spPr>
          <a:xfrm>
            <a:off x="3275856" y="1772816"/>
            <a:ext cx="2664296" cy="19982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fynbkjgf.jpg"/>
          <p:cNvPicPr>
            <a:picLocks noChangeAspect="1"/>
          </p:cNvPicPr>
          <p:nvPr/>
        </p:nvPicPr>
        <p:blipFill>
          <a:blip r:embed="rId4" cstate="print"/>
          <a:stretch>
            <a:fillRect/>
          </a:stretch>
        </p:blipFill>
        <p:spPr>
          <a:xfrm>
            <a:off x="6156176" y="1340768"/>
            <a:ext cx="2450406" cy="20540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жираф.jpg"/>
          <p:cNvPicPr>
            <a:picLocks noChangeAspect="1"/>
          </p:cNvPicPr>
          <p:nvPr/>
        </p:nvPicPr>
        <p:blipFill>
          <a:blip r:embed="rId5" cstate="print"/>
          <a:stretch>
            <a:fillRect/>
          </a:stretch>
        </p:blipFill>
        <p:spPr>
          <a:xfrm>
            <a:off x="539552" y="4077072"/>
            <a:ext cx="2592288"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descr="кенгуру.jpg"/>
          <p:cNvPicPr>
            <a:picLocks noChangeAspect="1"/>
          </p:cNvPicPr>
          <p:nvPr/>
        </p:nvPicPr>
        <p:blipFill>
          <a:blip r:embed="rId6" cstate="print"/>
          <a:stretch>
            <a:fillRect/>
          </a:stretch>
        </p:blipFill>
        <p:spPr>
          <a:xfrm>
            <a:off x="3707904" y="3933056"/>
            <a:ext cx="1808989" cy="27134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Рисунок 9" descr="ягуар.jpg"/>
          <p:cNvPicPr>
            <a:picLocks noChangeAspect="1"/>
          </p:cNvPicPr>
          <p:nvPr/>
        </p:nvPicPr>
        <p:blipFill>
          <a:blip r:embed="rId7" cstate="print"/>
          <a:stretch>
            <a:fillRect/>
          </a:stretch>
        </p:blipFill>
        <p:spPr>
          <a:xfrm>
            <a:off x="6156176" y="4077072"/>
            <a:ext cx="2555776" cy="19168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ctr"/>
            <a:r>
              <a:rPr lang="en-US" dirty="0" smtClean="0">
                <a:solidFill>
                  <a:schemeClr val="accent1">
                    <a:lumMod val="75000"/>
                  </a:schemeClr>
                </a:solidFill>
              </a:rPr>
              <a:t>WHAT’S THIS?</a:t>
            </a:r>
            <a:endParaRPr lang="ru-RU" dirty="0">
              <a:solidFill>
                <a:schemeClr val="accent1">
                  <a:lumMod val="75000"/>
                </a:schemeClr>
              </a:solidFill>
            </a:endParaRPr>
          </a:p>
        </p:txBody>
      </p:sp>
      <p:pic>
        <p:nvPicPr>
          <p:cNvPr id="12" name="Содержимое 11" descr="орангутанг.jpg"/>
          <p:cNvPicPr>
            <a:picLocks noGrp="1" noChangeAspect="1"/>
          </p:cNvPicPr>
          <p:nvPr>
            <p:ph idx="1"/>
          </p:nvPr>
        </p:nvPicPr>
        <p:blipFill>
          <a:blip r:embed="rId2" cstate="print"/>
          <a:stretch>
            <a:fillRect/>
          </a:stretch>
        </p:blipFill>
        <p:spPr>
          <a:xfrm>
            <a:off x="467544" y="1340768"/>
            <a:ext cx="2736304" cy="20522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Рисунок 12" descr="эму.jpg"/>
          <p:cNvPicPr>
            <a:picLocks noChangeAspect="1"/>
          </p:cNvPicPr>
          <p:nvPr/>
        </p:nvPicPr>
        <p:blipFill>
          <a:blip r:embed="rId3" cstate="print"/>
          <a:stretch>
            <a:fillRect/>
          </a:stretch>
        </p:blipFill>
        <p:spPr>
          <a:xfrm>
            <a:off x="3203848" y="2132856"/>
            <a:ext cx="2852521" cy="21393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Рисунок 13" descr="белый журавль.jpg"/>
          <p:cNvPicPr>
            <a:picLocks noChangeAspect="1"/>
          </p:cNvPicPr>
          <p:nvPr/>
        </p:nvPicPr>
        <p:blipFill>
          <a:blip r:embed="rId4" cstate="print"/>
          <a:stretch>
            <a:fillRect/>
          </a:stretch>
        </p:blipFill>
        <p:spPr>
          <a:xfrm>
            <a:off x="6012160" y="1340768"/>
            <a:ext cx="2747797" cy="20608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Рисунок 14" descr="бабочка.jpg"/>
          <p:cNvPicPr>
            <a:picLocks noChangeAspect="1"/>
          </p:cNvPicPr>
          <p:nvPr/>
        </p:nvPicPr>
        <p:blipFill>
          <a:blip r:embed="rId5" cstate="print"/>
          <a:stretch>
            <a:fillRect/>
          </a:stretch>
        </p:blipFill>
        <p:spPr>
          <a:xfrm>
            <a:off x="551045" y="4221088"/>
            <a:ext cx="2688299" cy="201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Рисунок 15" descr="питон1.jpg"/>
          <p:cNvPicPr>
            <a:picLocks noChangeAspect="1"/>
          </p:cNvPicPr>
          <p:nvPr/>
        </p:nvPicPr>
        <p:blipFill>
          <a:blip r:embed="rId6" cstate="print"/>
          <a:stretch>
            <a:fillRect/>
          </a:stretch>
        </p:blipFill>
        <p:spPr>
          <a:xfrm>
            <a:off x="3203848" y="4581128"/>
            <a:ext cx="2808312" cy="21062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Рисунок 16" descr="рысь.jpg"/>
          <p:cNvPicPr>
            <a:picLocks noChangeAspect="1"/>
          </p:cNvPicPr>
          <p:nvPr/>
        </p:nvPicPr>
        <p:blipFill>
          <a:blip r:embed="rId7" cstate="print"/>
          <a:stretch>
            <a:fillRect/>
          </a:stretch>
        </p:blipFill>
        <p:spPr>
          <a:xfrm>
            <a:off x="6012160" y="4149080"/>
            <a:ext cx="2753883" cy="20654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en-US" sz="3900" dirty="0" smtClean="0">
                <a:solidFill>
                  <a:schemeClr val="accent1">
                    <a:lumMod val="75000"/>
                  </a:schemeClr>
                </a:solidFill>
              </a:rPr>
              <a:t>Hyena  [</a:t>
            </a:r>
            <a:r>
              <a:rPr lang="en-US" sz="3900" dirty="0" err="1" smtClean="0">
                <a:solidFill>
                  <a:schemeClr val="accent1">
                    <a:lumMod val="75000"/>
                  </a:schemeClr>
                </a:solidFill>
              </a:rPr>
              <a:t>haɪ'iːnə</a:t>
            </a:r>
            <a:r>
              <a:rPr lang="en-US" sz="3900" dirty="0" smtClean="0">
                <a:solidFill>
                  <a:schemeClr val="accent1">
                    <a:lumMod val="75000"/>
                  </a:schemeClr>
                </a:solidFill>
              </a:rPr>
              <a:t>]  </a:t>
            </a:r>
            <a:r>
              <a:rPr lang="ru-RU" sz="3900" dirty="0" smtClean="0">
                <a:solidFill>
                  <a:schemeClr val="accent1">
                    <a:lumMod val="75000"/>
                  </a:schemeClr>
                </a:solidFill>
              </a:rPr>
              <a:t>гиена</a:t>
            </a:r>
            <a:endParaRPr lang="en-US" sz="3900" dirty="0" smtClean="0">
              <a:solidFill>
                <a:schemeClr val="accent1">
                  <a:lumMod val="75000"/>
                </a:schemeClr>
              </a:solidFill>
            </a:endParaRPr>
          </a:p>
          <a:p>
            <a:r>
              <a:rPr lang="en-US" sz="3900" dirty="0" smtClean="0">
                <a:solidFill>
                  <a:schemeClr val="accent1">
                    <a:lumMod val="75000"/>
                  </a:schemeClr>
                </a:solidFill>
              </a:rPr>
              <a:t>Penguin</a:t>
            </a:r>
            <a:r>
              <a:rPr lang="ru-RU" sz="3900" dirty="0" smtClean="0">
                <a:solidFill>
                  <a:schemeClr val="accent1">
                    <a:lumMod val="75000"/>
                  </a:schemeClr>
                </a:solidFill>
              </a:rPr>
              <a:t>  </a:t>
            </a:r>
            <a:r>
              <a:rPr lang="en-US" sz="3900" dirty="0" smtClean="0">
                <a:solidFill>
                  <a:schemeClr val="accent1">
                    <a:lumMod val="75000"/>
                  </a:schemeClr>
                </a:solidFill>
              </a:rPr>
              <a:t>['</a:t>
            </a:r>
            <a:r>
              <a:rPr lang="en-US" sz="3900" dirty="0" err="1" smtClean="0">
                <a:solidFill>
                  <a:schemeClr val="accent1">
                    <a:lumMod val="75000"/>
                  </a:schemeClr>
                </a:solidFill>
              </a:rPr>
              <a:t>peŋgwɪn</a:t>
            </a:r>
            <a:r>
              <a:rPr lang="en-US" sz="3900" dirty="0" smtClean="0">
                <a:solidFill>
                  <a:schemeClr val="accent1">
                    <a:lumMod val="75000"/>
                  </a:schemeClr>
                </a:solidFill>
              </a:rPr>
              <a:t>] </a:t>
            </a:r>
            <a:r>
              <a:rPr lang="ru-RU" sz="3900" dirty="0" smtClean="0">
                <a:solidFill>
                  <a:schemeClr val="accent1">
                    <a:lumMod val="75000"/>
                  </a:schemeClr>
                </a:solidFill>
              </a:rPr>
              <a:t>пингвин</a:t>
            </a:r>
            <a:endParaRPr lang="en-US" sz="3900" dirty="0" smtClean="0">
              <a:solidFill>
                <a:schemeClr val="accent1">
                  <a:lumMod val="75000"/>
                </a:schemeClr>
              </a:solidFill>
            </a:endParaRPr>
          </a:p>
          <a:p>
            <a:r>
              <a:rPr lang="en-US" sz="3900" dirty="0" smtClean="0">
                <a:solidFill>
                  <a:schemeClr val="accent1">
                    <a:lumMod val="75000"/>
                  </a:schemeClr>
                </a:solidFill>
              </a:rPr>
              <a:t>Panda</a:t>
            </a:r>
            <a:r>
              <a:rPr lang="ru-RU" sz="3900" dirty="0" smtClean="0">
                <a:solidFill>
                  <a:schemeClr val="accent1">
                    <a:lumMod val="75000"/>
                  </a:schemeClr>
                </a:solidFill>
              </a:rPr>
              <a:t>  </a:t>
            </a:r>
            <a:r>
              <a:rPr lang="en-US" sz="3900" dirty="0" smtClean="0">
                <a:solidFill>
                  <a:schemeClr val="accent1">
                    <a:lumMod val="75000"/>
                  </a:schemeClr>
                </a:solidFill>
              </a:rPr>
              <a:t>['</a:t>
            </a:r>
            <a:r>
              <a:rPr lang="en-US" sz="3900" dirty="0" err="1" smtClean="0">
                <a:solidFill>
                  <a:schemeClr val="accent1">
                    <a:lumMod val="75000"/>
                  </a:schemeClr>
                </a:solidFill>
              </a:rPr>
              <a:t>pændə</a:t>
            </a:r>
            <a:r>
              <a:rPr lang="en-US" sz="3900" dirty="0" smtClean="0">
                <a:solidFill>
                  <a:schemeClr val="accent1">
                    <a:lumMod val="75000"/>
                  </a:schemeClr>
                </a:solidFill>
              </a:rPr>
              <a:t>]</a:t>
            </a:r>
            <a:r>
              <a:rPr lang="ru-RU" sz="3900" dirty="0" smtClean="0">
                <a:solidFill>
                  <a:schemeClr val="accent1">
                    <a:lumMod val="75000"/>
                  </a:schemeClr>
                </a:solidFill>
              </a:rPr>
              <a:t> панда</a:t>
            </a:r>
            <a:endParaRPr lang="en-US" sz="3900" dirty="0" smtClean="0">
              <a:solidFill>
                <a:schemeClr val="accent1">
                  <a:lumMod val="75000"/>
                </a:schemeClr>
              </a:solidFill>
            </a:endParaRPr>
          </a:p>
          <a:p>
            <a:r>
              <a:rPr lang="en-US" sz="3900" dirty="0" smtClean="0">
                <a:solidFill>
                  <a:schemeClr val="accent1">
                    <a:lumMod val="75000"/>
                  </a:schemeClr>
                </a:solidFill>
              </a:rPr>
              <a:t>Horse</a:t>
            </a:r>
            <a:r>
              <a:rPr lang="ru-RU" sz="3900" dirty="0" smtClean="0">
                <a:solidFill>
                  <a:schemeClr val="accent1">
                    <a:lumMod val="75000"/>
                  </a:schemeClr>
                </a:solidFill>
              </a:rPr>
              <a:t>  </a:t>
            </a:r>
            <a:r>
              <a:rPr lang="en-US" sz="3900" dirty="0" smtClean="0">
                <a:solidFill>
                  <a:schemeClr val="accent1">
                    <a:lumMod val="75000"/>
                  </a:schemeClr>
                </a:solidFill>
              </a:rPr>
              <a:t>[</a:t>
            </a:r>
            <a:r>
              <a:rPr lang="en-US" sz="3900" dirty="0" err="1" smtClean="0">
                <a:solidFill>
                  <a:schemeClr val="accent1">
                    <a:lumMod val="75000"/>
                  </a:schemeClr>
                </a:solidFill>
              </a:rPr>
              <a:t>hɔːs</a:t>
            </a:r>
            <a:r>
              <a:rPr lang="en-US" sz="3900" dirty="0" smtClean="0">
                <a:solidFill>
                  <a:schemeClr val="accent1">
                    <a:lumMod val="75000"/>
                  </a:schemeClr>
                </a:solidFill>
              </a:rPr>
              <a:t>]</a:t>
            </a:r>
            <a:r>
              <a:rPr lang="ru-RU" sz="3900" dirty="0" smtClean="0">
                <a:solidFill>
                  <a:schemeClr val="accent1">
                    <a:lumMod val="75000"/>
                  </a:schemeClr>
                </a:solidFill>
              </a:rPr>
              <a:t>  лошадь</a:t>
            </a:r>
            <a:endParaRPr lang="en-US" sz="3900" dirty="0" smtClean="0">
              <a:solidFill>
                <a:schemeClr val="accent1">
                  <a:lumMod val="75000"/>
                </a:schemeClr>
              </a:solidFill>
            </a:endParaRPr>
          </a:p>
          <a:p>
            <a:r>
              <a:rPr lang="en-US" sz="3900" dirty="0" smtClean="0">
                <a:solidFill>
                  <a:schemeClr val="accent1">
                    <a:lumMod val="75000"/>
                  </a:schemeClr>
                </a:solidFill>
              </a:rPr>
              <a:t>Flamingo</a:t>
            </a:r>
            <a:r>
              <a:rPr lang="ru-RU" sz="3900" dirty="0" smtClean="0">
                <a:solidFill>
                  <a:schemeClr val="accent1">
                    <a:lumMod val="75000"/>
                  </a:schemeClr>
                </a:solidFill>
              </a:rPr>
              <a:t>  </a:t>
            </a:r>
            <a:r>
              <a:rPr lang="en-US" sz="3900" dirty="0" smtClean="0">
                <a:solidFill>
                  <a:schemeClr val="accent1">
                    <a:lumMod val="75000"/>
                  </a:schemeClr>
                </a:solidFill>
              </a:rPr>
              <a:t>[</a:t>
            </a:r>
            <a:r>
              <a:rPr lang="en-US" sz="3900" dirty="0" err="1" smtClean="0">
                <a:solidFill>
                  <a:schemeClr val="accent1">
                    <a:lumMod val="75000"/>
                  </a:schemeClr>
                </a:solidFill>
              </a:rPr>
              <a:t>flə'mɪŋgəu</a:t>
            </a:r>
            <a:r>
              <a:rPr lang="en-US" sz="3900" dirty="0" smtClean="0">
                <a:solidFill>
                  <a:schemeClr val="accent1">
                    <a:lumMod val="75000"/>
                  </a:schemeClr>
                </a:solidFill>
              </a:rPr>
              <a:t>]</a:t>
            </a:r>
            <a:r>
              <a:rPr lang="ru-RU" sz="3900" dirty="0" smtClean="0">
                <a:solidFill>
                  <a:schemeClr val="accent1">
                    <a:lumMod val="75000"/>
                  </a:schemeClr>
                </a:solidFill>
              </a:rPr>
              <a:t>  фламинго</a:t>
            </a:r>
            <a:endParaRPr lang="en-US" sz="3900" dirty="0" smtClean="0">
              <a:solidFill>
                <a:schemeClr val="accent1">
                  <a:lumMod val="75000"/>
                </a:schemeClr>
              </a:solidFill>
            </a:endParaRPr>
          </a:p>
          <a:p>
            <a:r>
              <a:rPr lang="en-US" sz="3900" dirty="0" smtClean="0">
                <a:solidFill>
                  <a:schemeClr val="accent1">
                    <a:lumMod val="75000"/>
                  </a:schemeClr>
                </a:solidFill>
              </a:rPr>
              <a:t>Wolf</a:t>
            </a:r>
            <a:r>
              <a:rPr lang="ru-RU" sz="3900" dirty="0" smtClean="0">
                <a:solidFill>
                  <a:schemeClr val="accent1">
                    <a:lumMod val="75000"/>
                  </a:schemeClr>
                </a:solidFill>
              </a:rPr>
              <a:t>  </a:t>
            </a:r>
            <a:r>
              <a:rPr lang="en-US" sz="3900" dirty="0" smtClean="0">
                <a:solidFill>
                  <a:schemeClr val="accent1">
                    <a:lumMod val="75000"/>
                  </a:schemeClr>
                </a:solidFill>
              </a:rPr>
              <a:t>[</a:t>
            </a:r>
            <a:r>
              <a:rPr lang="en-US" sz="3900" dirty="0" err="1" smtClean="0">
                <a:solidFill>
                  <a:schemeClr val="accent1">
                    <a:lumMod val="75000"/>
                  </a:schemeClr>
                </a:solidFill>
              </a:rPr>
              <a:t>wulf</a:t>
            </a:r>
            <a:r>
              <a:rPr lang="en-US" sz="3900" dirty="0" smtClean="0">
                <a:solidFill>
                  <a:schemeClr val="accent1">
                    <a:lumMod val="75000"/>
                  </a:schemeClr>
                </a:solidFill>
              </a:rPr>
              <a:t>] </a:t>
            </a:r>
            <a:r>
              <a:rPr lang="ru-RU" sz="3900" dirty="0" smtClean="0">
                <a:solidFill>
                  <a:schemeClr val="accent1">
                    <a:lumMod val="75000"/>
                  </a:schemeClr>
                </a:solidFill>
              </a:rPr>
              <a:t>волк</a:t>
            </a:r>
            <a:endParaRPr lang="en-US" sz="3900" dirty="0" smtClean="0">
              <a:solidFill>
                <a:schemeClr val="accent1">
                  <a:lumMod val="75000"/>
                </a:schemeClr>
              </a:solidFill>
            </a:endParaRPr>
          </a:p>
          <a:p>
            <a:pPr>
              <a:buNone/>
            </a:pPr>
            <a:endParaRPr lang="ru-RU" dirty="0"/>
          </a:p>
        </p:txBody>
      </p:sp>
      <p:sp>
        <p:nvSpPr>
          <p:cNvPr id="3" name="Заголовок 2"/>
          <p:cNvSpPr>
            <a:spLocks noGrp="1"/>
          </p:cNvSpPr>
          <p:nvPr>
            <p:ph type="title"/>
          </p:nvPr>
        </p:nvSpPr>
        <p:spPr/>
        <p:txBody>
          <a:bodyPr/>
          <a:lstStyle/>
          <a:p>
            <a:pPr algn="ctr"/>
            <a:r>
              <a:rPr lang="en-US" dirty="0" smtClean="0">
                <a:solidFill>
                  <a:schemeClr val="accent1">
                    <a:lumMod val="75000"/>
                  </a:schemeClr>
                </a:solidFill>
              </a:rPr>
              <a:t>ANIMALS:</a:t>
            </a:r>
            <a:endParaRPr lang="ru-RU" dirty="0">
              <a:solidFill>
                <a:schemeClr val="accent1">
                  <a:lumMod val="75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en-US" sz="3600" dirty="0" smtClean="0">
                <a:solidFill>
                  <a:schemeClr val="accent1">
                    <a:lumMod val="75000"/>
                  </a:schemeClr>
                </a:solidFill>
              </a:rPr>
              <a:t>Lion</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laɪən</a:t>
            </a:r>
            <a:r>
              <a:rPr lang="en-US" sz="3600" dirty="0" smtClean="0">
                <a:solidFill>
                  <a:schemeClr val="accent1">
                    <a:lumMod val="75000"/>
                  </a:schemeClr>
                </a:solidFill>
              </a:rPr>
              <a:t>] </a:t>
            </a:r>
            <a:r>
              <a:rPr lang="ru-RU" sz="3600" dirty="0" smtClean="0">
                <a:solidFill>
                  <a:schemeClr val="accent1">
                    <a:lumMod val="75000"/>
                  </a:schemeClr>
                </a:solidFill>
              </a:rPr>
              <a:t>лев</a:t>
            </a:r>
          </a:p>
          <a:p>
            <a:r>
              <a:rPr lang="en-US" sz="3600" dirty="0" smtClean="0">
                <a:solidFill>
                  <a:schemeClr val="accent1">
                    <a:lumMod val="75000"/>
                  </a:schemeClr>
                </a:solidFill>
              </a:rPr>
              <a:t>Toad</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təud</a:t>
            </a:r>
            <a:r>
              <a:rPr lang="en-US" sz="3600" dirty="0" smtClean="0">
                <a:solidFill>
                  <a:schemeClr val="accent1">
                    <a:lumMod val="75000"/>
                  </a:schemeClr>
                </a:solidFill>
              </a:rPr>
              <a:t>] </a:t>
            </a:r>
            <a:r>
              <a:rPr lang="ru-RU" sz="3600" dirty="0" smtClean="0">
                <a:solidFill>
                  <a:schemeClr val="accent1">
                    <a:lumMod val="75000"/>
                  </a:schemeClr>
                </a:solidFill>
              </a:rPr>
              <a:t>жаба</a:t>
            </a:r>
          </a:p>
          <a:p>
            <a:r>
              <a:rPr lang="en-US" sz="3600" dirty="0" smtClean="0">
                <a:solidFill>
                  <a:schemeClr val="accent1">
                    <a:lumMod val="75000"/>
                  </a:schemeClr>
                </a:solidFill>
              </a:rPr>
              <a:t>Zebra</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zebrə</a:t>
            </a:r>
            <a:r>
              <a:rPr lang="en-US" sz="3600" dirty="0" smtClean="0">
                <a:solidFill>
                  <a:schemeClr val="accent1">
                    <a:lumMod val="75000"/>
                  </a:schemeClr>
                </a:solidFill>
              </a:rPr>
              <a:t>]</a:t>
            </a:r>
            <a:r>
              <a:rPr lang="ru-RU" sz="3600" dirty="0" smtClean="0">
                <a:solidFill>
                  <a:schemeClr val="accent1">
                    <a:lumMod val="75000"/>
                  </a:schemeClr>
                </a:solidFill>
              </a:rPr>
              <a:t> зебра</a:t>
            </a:r>
          </a:p>
          <a:p>
            <a:r>
              <a:rPr lang="en-US" sz="3600" dirty="0" smtClean="0">
                <a:solidFill>
                  <a:schemeClr val="accent1">
                    <a:lumMod val="75000"/>
                  </a:schemeClr>
                </a:solidFill>
              </a:rPr>
              <a:t>Raccoon</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rə'kuːn</a:t>
            </a:r>
            <a:r>
              <a:rPr lang="en-US" sz="3600" dirty="0" smtClean="0">
                <a:solidFill>
                  <a:schemeClr val="accent1">
                    <a:lumMod val="75000"/>
                  </a:schemeClr>
                </a:solidFill>
              </a:rPr>
              <a:t>]</a:t>
            </a:r>
            <a:r>
              <a:rPr lang="ru-RU" sz="3600" dirty="0" smtClean="0">
                <a:solidFill>
                  <a:schemeClr val="accent1">
                    <a:lumMod val="75000"/>
                  </a:schemeClr>
                </a:solidFill>
              </a:rPr>
              <a:t> енот</a:t>
            </a:r>
          </a:p>
          <a:p>
            <a:r>
              <a:rPr lang="en-US" sz="3600" dirty="0" smtClean="0">
                <a:solidFill>
                  <a:schemeClr val="accent1">
                    <a:lumMod val="75000"/>
                  </a:schemeClr>
                </a:solidFill>
              </a:rPr>
              <a:t> </a:t>
            </a:r>
            <a:r>
              <a:rPr lang="en-US" sz="3600" dirty="0" smtClean="0">
                <a:solidFill>
                  <a:schemeClr val="accent1">
                    <a:lumMod val="75000"/>
                  </a:schemeClr>
                </a:solidFill>
              </a:rPr>
              <a:t>Hedgehog  </a:t>
            </a:r>
            <a:r>
              <a:rPr lang="en-US" sz="3600" dirty="0" smtClean="0">
                <a:solidFill>
                  <a:schemeClr val="accent1">
                    <a:lumMod val="75000"/>
                  </a:schemeClr>
                </a:solidFill>
              </a:rPr>
              <a:t>['</a:t>
            </a:r>
            <a:r>
              <a:rPr lang="en-US" sz="3600" dirty="0" err="1" smtClean="0">
                <a:solidFill>
                  <a:schemeClr val="accent1">
                    <a:lumMod val="75000"/>
                  </a:schemeClr>
                </a:solidFill>
              </a:rPr>
              <a:t>heʤhɔg</a:t>
            </a:r>
            <a:r>
              <a:rPr lang="en-US" sz="3600" dirty="0" smtClean="0">
                <a:solidFill>
                  <a:schemeClr val="accent1">
                    <a:lumMod val="75000"/>
                  </a:schemeClr>
                </a:solidFill>
              </a:rPr>
              <a:t>]  </a:t>
            </a:r>
            <a:r>
              <a:rPr lang="ru-RU" sz="3600" dirty="0" smtClean="0">
                <a:solidFill>
                  <a:schemeClr val="accent1">
                    <a:lumMod val="75000"/>
                  </a:schemeClr>
                </a:solidFill>
              </a:rPr>
              <a:t>ежик</a:t>
            </a:r>
          </a:p>
          <a:p>
            <a:r>
              <a:rPr lang="en-US" sz="3600" dirty="0" smtClean="0">
                <a:solidFill>
                  <a:schemeClr val="accent1">
                    <a:lumMod val="75000"/>
                  </a:schemeClr>
                </a:solidFill>
              </a:rPr>
              <a:t>Turtle</a:t>
            </a:r>
            <a:r>
              <a:rPr lang="ru-RU" sz="3600" dirty="0" smtClean="0">
                <a:solidFill>
                  <a:schemeClr val="accent1">
                    <a:lumMod val="75000"/>
                  </a:schemeClr>
                </a:solidFill>
              </a:rPr>
              <a:t>  </a:t>
            </a:r>
            <a:r>
              <a:rPr lang="en-US" sz="3600" dirty="0" smtClean="0">
                <a:solidFill>
                  <a:schemeClr val="accent1">
                    <a:lumMod val="75000"/>
                  </a:schemeClr>
                </a:solidFill>
              </a:rPr>
              <a:t>['</a:t>
            </a:r>
            <a:r>
              <a:rPr lang="en-US" sz="3600" dirty="0" err="1" smtClean="0">
                <a:solidFill>
                  <a:schemeClr val="accent1">
                    <a:lumMod val="75000"/>
                  </a:schemeClr>
                </a:solidFill>
              </a:rPr>
              <a:t>tɜːtl</a:t>
            </a:r>
            <a:r>
              <a:rPr lang="en-US" sz="3600" dirty="0" smtClean="0">
                <a:solidFill>
                  <a:schemeClr val="accent1">
                    <a:lumMod val="75000"/>
                  </a:schemeClr>
                </a:solidFill>
              </a:rPr>
              <a:t>]</a:t>
            </a:r>
            <a:r>
              <a:rPr lang="ru-RU" sz="3600" dirty="0" smtClean="0">
                <a:solidFill>
                  <a:schemeClr val="accent1">
                    <a:lumMod val="75000"/>
                  </a:schemeClr>
                </a:solidFill>
              </a:rPr>
              <a:t>  черепаха</a:t>
            </a:r>
          </a:p>
          <a:p>
            <a:pPr>
              <a:buNone/>
            </a:pPr>
            <a:endParaRPr lang="ru-RU" dirty="0"/>
          </a:p>
        </p:txBody>
      </p:sp>
      <p:sp>
        <p:nvSpPr>
          <p:cNvPr id="3" name="Заголовок 2"/>
          <p:cNvSpPr>
            <a:spLocks noGrp="1"/>
          </p:cNvSpPr>
          <p:nvPr>
            <p:ph type="title"/>
          </p:nvPr>
        </p:nvSpPr>
        <p:spPr/>
        <p:txBody>
          <a:bodyPr/>
          <a:lstStyle/>
          <a:p>
            <a:pPr algn="ctr"/>
            <a:r>
              <a:rPr lang="en-US" dirty="0" smtClean="0">
                <a:solidFill>
                  <a:schemeClr val="accent1">
                    <a:lumMod val="75000"/>
                  </a:schemeClr>
                </a:solidFill>
              </a:rPr>
              <a:t>ANIMALS:</a:t>
            </a:r>
            <a:endParaRPr lang="ru-RU" dirty="0">
              <a:solidFill>
                <a:schemeClr val="accent1">
                  <a:lumMod val="75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гиена1.jpg"/>
          <p:cNvPicPr>
            <a:picLocks noGrp="1" noChangeAspect="1"/>
          </p:cNvPicPr>
          <p:nvPr>
            <p:ph idx="1"/>
          </p:nvPr>
        </p:nvPicPr>
        <p:blipFill>
          <a:blip r:embed="rId2" cstate="print"/>
          <a:stretch>
            <a:fillRect/>
          </a:stretch>
        </p:blipFill>
        <p:spPr>
          <a:xfrm>
            <a:off x="395536" y="1340768"/>
            <a:ext cx="2903984" cy="21779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Заголовок 2"/>
          <p:cNvSpPr>
            <a:spLocks noGrp="1"/>
          </p:cNvSpPr>
          <p:nvPr>
            <p:ph type="title"/>
          </p:nvPr>
        </p:nvSpPr>
        <p:spPr/>
        <p:txBody>
          <a:bodyPr/>
          <a:lstStyle/>
          <a:p>
            <a:pPr algn="ctr"/>
            <a:r>
              <a:rPr lang="en-US" dirty="0" smtClean="0">
                <a:solidFill>
                  <a:schemeClr val="accent1">
                    <a:lumMod val="75000"/>
                  </a:schemeClr>
                </a:solidFill>
              </a:rPr>
              <a:t>WHAT’S THIS?</a:t>
            </a:r>
            <a:endParaRPr lang="ru-RU" dirty="0">
              <a:solidFill>
                <a:schemeClr val="accent1">
                  <a:lumMod val="75000"/>
                </a:schemeClr>
              </a:solidFill>
            </a:endParaRPr>
          </a:p>
        </p:txBody>
      </p:sp>
      <p:pic>
        <p:nvPicPr>
          <p:cNvPr id="5" name="Рисунок 4" descr="пингвин.jpg"/>
          <p:cNvPicPr>
            <a:picLocks noChangeAspect="1"/>
          </p:cNvPicPr>
          <p:nvPr/>
        </p:nvPicPr>
        <p:blipFill>
          <a:blip r:embed="rId3" cstate="print"/>
          <a:stretch>
            <a:fillRect/>
          </a:stretch>
        </p:blipFill>
        <p:spPr>
          <a:xfrm>
            <a:off x="3131840" y="2132856"/>
            <a:ext cx="2753883" cy="20654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волк.jpg"/>
          <p:cNvPicPr>
            <a:picLocks noChangeAspect="1"/>
          </p:cNvPicPr>
          <p:nvPr/>
        </p:nvPicPr>
        <p:blipFill>
          <a:blip r:embed="rId4" cstate="print"/>
          <a:stretch>
            <a:fillRect/>
          </a:stretch>
        </p:blipFill>
        <p:spPr>
          <a:xfrm>
            <a:off x="5796136" y="1340768"/>
            <a:ext cx="2849893" cy="21374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панда.jpg"/>
          <p:cNvPicPr>
            <a:picLocks noChangeAspect="1"/>
          </p:cNvPicPr>
          <p:nvPr/>
        </p:nvPicPr>
        <p:blipFill>
          <a:blip r:embed="rId5" cstate="print"/>
          <a:stretch>
            <a:fillRect/>
          </a:stretch>
        </p:blipFill>
        <p:spPr>
          <a:xfrm>
            <a:off x="467544" y="4149080"/>
            <a:ext cx="2776083" cy="20820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фламинго.jpg"/>
          <p:cNvPicPr>
            <a:picLocks noChangeAspect="1"/>
          </p:cNvPicPr>
          <p:nvPr/>
        </p:nvPicPr>
        <p:blipFill>
          <a:blip r:embed="rId6" cstate="print"/>
          <a:stretch>
            <a:fillRect/>
          </a:stretch>
        </p:blipFill>
        <p:spPr>
          <a:xfrm>
            <a:off x="3131840" y="4653136"/>
            <a:ext cx="2688298" cy="201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descr="лошадь.jpg"/>
          <p:cNvPicPr>
            <a:picLocks noChangeAspect="1"/>
          </p:cNvPicPr>
          <p:nvPr/>
        </p:nvPicPr>
        <p:blipFill>
          <a:blip r:embed="rId7" cstate="print"/>
          <a:stretch>
            <a:fillRect/>
          </a:stretch>
        </p:blipFill>
        <p:spPr>
          <a:xfrm>
            <a:off x="5796136" y="4149080"/>
            <a:ext cx="2808312" cy="21062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Другая 5">
      <a:dk1>
        <a:srgbClr val="005828"/>
      </a:dk1>
      <a:lt1>
        <a:sysClr val="window" lastClr="FFFFFF"/>
      </a:lt1>
      <a:dk2>
        <a:srgbClr val="95FFC5"/>
      </a:dk2>
      <a:lt2>
        <a:srgbClr val="2BFF8B"/>
      </a:lt2>
      <a:accent1>
        <a:srgbClr val="00B050"/>
      </a:accent1>
      <a:accent2>
        <a:srgbClr val="00B050"/>
      </a:accent2>
      <a:accent3>
        <a:srgbClr val="79FFB6"/>
      </a:accent3>
      <a:accent4>
        <a:srgbClr val="36FF91"/>
      </a:accent4>
      <a:accent5>
        <a:srgbClr val="00843C"/>
      </a:accent5>
      <a:accent6>
        <a:srgbClr val="005828"/>
      </a:accent6>
      <a:hlink>
        <a:srgbClr val="410082"/>
      </a:hlink>
      <a:folHlink>
        <a:srgbClr val="932968"/>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138</TotalTime>
  <Words>744</Words>
  <Application>Microsoft Office PowerPoint</Application>
  <PresentationFormat>Экран (4:3)</PresentationFormat>
  <Paragraphs>163</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Бумажная</vt:lpstr>
      <vt:lpstr>MOSCOW ZOO</vt:lpstr>
      <vt:lpstr>Слайд 2</vt:lpstr>
      <vt:lpstr>ANIMALS:</vt:lpstr>
      <vt:lpstr>ANIMALS:</vt:lpstr>
      <vt:lpstr>WHAT’S THIS?</vt:lpstr>
      <vt:lpstr>WHAT’S THIS?</vt:lpstr>
      <vt:lpstr>ANIMALS:</vt:lpstr>
      <vt:lpstr>ANIMALS:</vt:lpstr>
      <vt:lpstr>WHAT’S THIS?</vt:lpstr>
      <vt:lpstr>WHAT’S THIS?</vt:lpstr>
      <vt:lpstr>ANIMALS:</vt:lpstr>
      <vt:lpstr>ANIMALS:</vt:lpstr>
      <vt:lpstr>WHAT’S THIS?</vt:lpstr>
      <vt:lpstr>WHAT’S THIS?</vt:lpstr>
      <vt:lpstr>Слайд 15</vt:lpstr>
      <vt:lpstr>Слайд 16</vt:lpstr>
      <vt:lpstr>Слайд 17</vt:lpstr>
      <vt:lpstr>Слайд 18</vt:lpstr>
      <vt:lpstr>Слайд 19</vt:lpstr>
      <vt:lpstr>Слайд 20</vt:lpstr>
      <vt:lpstr>WRITE THE NAMES OF:</vt:lpstr>
      <vt:lpstr>Слайд 22</vt:lpstr>
      <vt:lpstr>Слайд 23</vt:lpstr>
      <vt:lpstr>Слайд 24</vt:lpstr>
      <vt:lpstr>Слайд 25</vt:lpstr>
      <vt:lpstr>ИСТОЧНИК:</vt:lpstr>
      <vt:lpstr>Слайд 27</vt:lpstr>
      <vt:lpstr>Слайд 28</vt:lpstr>
      <vt:lpstr>Слайд 29</vt:lpstr>
      <vt:lpstr>Слайд 30</vt:lpstr>
      <vt:lpstr>Слайд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MOSCOW ZOO</dc:title>
  <dc:creator>Аня</dc:creator>
  <cp:lastModifiedBy>Аня</cp:lastModifiedBy>
  <cp:revision>14</cp:revision>
  <dcterms:created xsi:type="dcterms:W3CDTF">2011-12-07T16:49:51Z</dcterms:created>
  <dcterms:modified xsi:type="dcterms:W3CDTF">2011-12-07T19:08:34Z</dcterms:modified>
</cp:coreProperties>
</file>