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3" r:id="rId8"/>
    <p:sldId id="264" r:id="rId9"/>
    <p:sldId id="260" r:id="rId10"/>
    <p:sldId id="275" r:id="rId11"/>
    <p:sldId id="276" r:id="rId12"/>
    <p:sldId id="265" r:id="rId13"/>
    <p:sldId id="267" r:id="rId14"/>
    <p:sldId id="266" r:id="rId15"/>
    <p:sldId id="277" r:id="rId16"/>
    <p:sldId id="278" r:id="rId17"/>
    <p:sldId id="268" r:id="rId18"/>
    <p:sldId id="269" r:id="rId19"/>
    <p:sldId id="270" r:id="rId20"/>
    <p:sldId id="279" r:id="rId21"/>
    <p:sldId id="280" r:id="rId22"/>
    <p:sldId id="271" r:id="rId23"/>
    <p:sldId id="274" r:id="rId24"/>
    <p:sldId id="272" r:id="rId25"/>
    <p:sldId id="28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6" autoAdjust="0"/>
    <p:restoredTop sz="94660"/>
  </p:normalViewPr>
  <p:slideViewPr>
    <p:cSldViewPr>
      <p:cViewPr varScale="1">
        <p:scale>
          <a:sx n="72" d="100"/>
          <a:sy n="72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F5E3C-E9FB-4F18-906D-16574AEC284A}" type="datetimeFigureOut">
              <a:rPr lang="ru-RU" smtClean="0"/>
              <a:t>20.01.2012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5CB7C9DA-005F-4908-843C-7F8154D42C72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F5E3C-E9FB-4F18-906D-16574AEC284A}" type="datetimeFigureOut">
              <a:rPr lang="ru-RU" smtClean="0"/>
              <a:t>20.01.2012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7C9DA-005F-4908-843C-7F8154D42C7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F5E3C-E9FB-4F18-906D-16574AEC284A}" type="datetimeFigureOut">
              <a:rPr lang="ru-RU" smtClean="0"/>
              <a:t>20.01.2012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7C9DA-005F-4908-843C-7F8154D42C7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F5E3C-E9FB-4F18-906D-16574AEC284A}" type="datetimeFigureOut">
              <a:rPr lang="ru-RU" smtClean="0"/>
              <a:t>20.01.2012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7C9DA-005F-4908-843C-7F8154D42C7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F5E3C-E9FB-4F18-906D-16574AEC284A}" type="datetimeFigureOut">
              <a:rPr lang="ru-RU" smtClean="0"/>
              <a:t>20.01.2012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5CB7C9DA-005F-4908-843C-7F8154D42C7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F5E3C-E9FB-4F18-906D-16574AEC284A}" type="datetimeFigureOut">
              <a:rPr lang="ru-RU" smtClean="0"/>
              <a:t>20.01.2012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7C9DA-005F-4908-843C-7F8154D42C7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F5E3C-E9FB-4F18-906D-16574AEC284A}" type="datetimeFigureOut">
              <a:rPr lang="ru-RU" smtClean="0"/>
              <a:t>20.01.2012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7C9DA-005F-4908-843C-7F8154D42C7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F5E3C-E9FB-4F18-906D-16574AEC284A}" type="datetimeFigureOut">
              <a:rPr lang="ru-RU" smtClean="0"/>
              <a:t>20.01.2012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7C9DA-005F-4908-843C-7F8154D42C7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F5E3C-E9FB-4F18-906D-16574AEC284A}" type="datetimeFigureOut">
              <a:rPr lang="ru-RU" smtClean="0"/>
              <a:t>20.01.2012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7C9DA-005F-4908-843C-7F8154D42C7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F5E3C-E9FB-4F18-906D-16574AEC284A}" type="datetimeFigureOut">
              <a:rPr lang="ru-RU" smtClean="0"/>
              <a:t>20.01.2012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7C9DA-005F-4908-843C-7F8154D42C7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F5E3C-E9FB-4F18-906D-16574AEC284A}" type="datetimeFigureOut">
              <a:rPr lang="ru-RU" smtClean="0"/>
              <a:t>20.01.2012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5CB7C9DA-005F-4908-843C-7F8154D42C7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43F5E3C-E9FB-4F18-906D-16574AEC284A}" type="datetimeFigureOut">
              <a:rPr lang="ru-RU" smtClean="0"/>
              <a:t>20.01.2012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5CB7C9DA-005F-4908-843C-7F8154D42C7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engblog.ru/nature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nhome.ru/grammar/lesson21.html" TargetMode="External"/><Relationship Id="rId2" Type="http://schemas.openxmlformats.org/officeDocument/2006/relationships/hyperlink" Target="http://www.vteip.ru/HTML/prepodavatels/docs/rab_tetr_inglish/Present%20Simple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fresh-english.ru/theory/elementary/present-simple" TargetMode="External"/><Relationship Id="rId4" Type="http://schemas.openxmlformats.org/officeDocument/2006/relationships/hyperlink" Target="http://www.english.language.ru/lessons/lesson_1/grammar_1.html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engblog.ru/pronouns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44952" cy="3036912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Разработала:</a:t>
            </a:r>
          </a:p>
          <a:p>
            <a:r>
              <a:rPr lang="ru-RU" dirty="0" smtClean="0"/>
              <a:t>Давыдова Анна Викторовна</a:t>
            </a:r>
          </a:p>
          <a:p>
            <a:r>
              <a:rPr lang="ru-RU" dirty="0" smtClean="0"/>
              <a:t>Учитель английского языка</a:t>
            </a:r>
          </a:p>
          <a:p>
            <a:r>
              <a:rPr lang="ru-RU" dirty="0" smtClean="0"/>
              <a:t>МОУ </a:t>
            </a:r>
            <a:r>
              <a:rPr lang="ru-RU" dirty="0" err="1" smtClean="0"/>
              <a:t>Тимоновская</a:t>
            </a:r>
            <a:r>
              <a:rPr lang="ru-RU" dirty="0" smtClean="0"/>
              <a:t> СОШ с </a:t>
            </a:r>
          </a:p>
          <a:p>
            <a:r>
              <a:rPr lang="ru-RU" dirty="0" smtClean="0"/>
              <a:t>Углубленным изучением</a:t>
            </a:r>
          </a:p>
          <a:p>
            <a:r>
              <a:rPr lang="ru-RU" dirty="0" smtClean="0"/>
              <a:t>Отдельных предметов</a:t>
            </a:r>
          </a:p>
          <a:p>
            <a:r>
              <a:rPr lang="ru-RU" dirty="0" smtClean="0"/>
              <a:t>Город Солнечногорск-7</a:t>
            </a:r>
          </a:p>
          <a:p>
            <a:r>
              <a:rPr lang="ru-RU" dirty="0" smtClean="0"/>
              <a:t>Московская область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5400" dirty="0" smtClean="0">
                <a:latin typeface="Comic Sans MS" pitchFamily="66" charset="0"/>
              </a:rPr>
              <a:t>PRESENT SIMPLE TENSE</a:t>
            </a:r>
            <a:endParaRPr lang="ru-RU" sz="54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88226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363272" cy="1156990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Comic Sans MS" pitchFamily="66" charset="0"/>
              </a:rPr>
              <a:t>Make the sentences:</a:t>
            </a:r>
            <a:endParaRPr lang="ru-RU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1412776"/>
            <a:ext cx="8496944" cy="5616624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latin typeface="Comic Sans MS" pitchFamily="66" charset="0"/>
              </a:rPr>
              <a:t> 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I </a:t>
            </a:r>
            <a:r>
              <a:rPr lang="en-US" sz="3200" dirty="0">
                <a:solidFill>
                  <a:srgbClr val="0070C0"/>
                </a:solidFill>
                <a:latin typeface="Comic Sans MS" pitchFamily="66" charset="0"/>
              </a:rPr>
              <a:t>_____ to bed at 11.00 p.m. (go)</a:t>
            </a:r>
          </a:p>
          <a:p>
            <a:r>
              <a:rPr lang="en-US" sz="3200" dirty="0">
                <a:solidFill>
                  <a:srgbClr val="0070C0"/>
                </a:solidFill>
                <a:latin typeface="Comic Sans MS" pitchFamily="66" charset="0"/>
              </a:rPr>
              <a:t> 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Jack </a:t>
            </a:r>
            <a:r>
              <a:rPr lang="en-US" sz="3200" dirty="0">
                <a:solidFill>
                  <a:srgbClr val="0070C0"/>
                </a:solidFill>
                <a:latin typeface="Comic Sans MS" pitchFamily="66" charset="0"/>
              </a:rPr>
              <a:t>_______ fluent 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French</a:t>
            </a:r>
            <a:r>
              <a:rPr lang="ru-RU" sz="3200" dirty="0">
                <a:solidFill>
                  <a:srgbClr val="0070C0"/>
                </a:solidFill>
                <a:latin typeface="Comic Sans MS" pitchFamily="66" charset="0"/>
              </a:rPr>
              <a:t>.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en-US" sz="3200" dirty="0">
                <a:solidFill>
                  <a:srgbClr val="0070C0"/>
                </a:solidFill>
                <a:latin typeface="Comic Sans MS" pitchFamily="66" charset="0"/>
              </a:rPr>
              <a:t>(speak)</a:t>
            </a:r>
          </a:p>
          <a:p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 Her </a:t>
            </a:r>
            <a:r>
              <a:rPr lang="en-US" sz="3200" dirty="0">
                <a:solidFill>
                  <a:srgbClr val="0070C0"/>
                </a:solidFill>
                <a:latin typeface="Comic Sans MS" pitchFamily="66" charset="0"/>
              </a:rPr>
              <a:t>children       ____ game shows and 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cartoons</a:t>
            </a:r>
            <a:r>
              <a:rPr lang="ru-RU" sz="3200" dirty="0" smtClean="0">
                <a:solidFill>
                  <a:srgbClr val="0070C0"/>
                </a:solidFill>
                <a:latin typeface="Comic Sans MS" pitchFamily="66" charset="0"/>
              </a:rPr>
              <a:t>.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en-US" sz="3200" dirty="0">
                <a:solidFill>
                  <a:srgbClr val="0070C0"/>
                </a:solidFill>
                <a:latin typeface="Comic Sans MS" pitchFamily="66" charset="0"/>
              </a:rPr>
              <a:t>(enjoy)</a:t>
            </a:r>
          </a:p>
          <a:p>
            <a:r>
              <a:rPr lang="en-US" sz="3200" dirty="0">
                <a:solidFill>
                  <a:srgbClr val="0070C0"/>
                </a:solidFill>
                <a:latin typeface="Comic Sans MS" pitchFamily="66" charset="0"/>
              </a:rPr>
              <a:t> 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She </a:t>
            </a:r>
            <a:r>
              <a:rPr lang="en-US" sz="3200" dirty="0">
                <a:solidFill>
                  <a:srgbClr val="0070C0"/>
                </a:solidFill>
                <a:latin typeface="Comic Sans MS" pitchFamily="66" charset="0"/>
              </a:rPr>
              <a:t>always _____   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funny jokes</a:t>
            </a:r>
            <a:r>
              <a:rPr lang="ru-RU" sz="3200" dirty="0" smtClean="0">
                <a:solidFill>
                  <a:srgbClr val="0070C0"/>
                </a:solidFill>
                <a:latin typeface="Comic Sans MS" pitchFamily="66" charset="0"/>
              </a:rPr>
              <a:t>.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en-US" sz="3200" dirty="0">
                <a:solidFill>
                  <a:srgbClr val="0070C0"/>
                </a:solidFill>
                <a:latin typeface="Comic Sans MS" pitchFamily="66" charset="0"/>
              </a:rPr>
              <a:t>(tell)</a:t>
            </a:r>
          </a:p>
          <a:p>
            <a:r>
              <a:rPr lang="en-US" sz="3200" dirty="0">
                <a:solidFill>
                  <a:srgbClr val="0070C0"/>
                </a:solidFill>
                <a:latin typeface="Comic Sans MS" pitchFamily="66" charset="0"/>
              </a:rPr>
              <a:t> 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My </a:t>
            </a:r>
            <a:r>
              <a:rPr lang="en-US" sz="3200" dirty="0">
                <a:solidFill>
                  <a:srgbClr val="0070C0"/>
                </a:solidFill>
                <a:latin typeface="Comic Sans MS" pitchFamily="66" charset="0"/>
              </a:rPr>
              <a:t>sister and I often _______to read newspapers in English. (try)</a:t>
            </a:r>
          </a:p>
          <a:p>
            <a:r>
              <a:rPr lang="en-US" sz="3200" dirty="0">
                <a:solidFill>
                  <a:srgbClr val="0070C0"/>
                </a:solidFill>
                <a:latin typeface="Comic Sans MS" pitchFamily="66" charset="0"/>
              </a:rPr>
              <a:t> 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People </a:t>
            </a:r>
            <a:r>
              <a:rPr lang="en-US" sz="3200" dirty="0">
                <a:solidFill>
                  <a:srgbClr val="0070C0"/>
                </a:solidFill>
                <a:latin typeface="Comic Sans MS" pitchFamily="66" charset="0"/>
              </a:rPr>
              <a:t>_______ personal computers at 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home</a:t>
            </a:r>
            <a:r>
              <a:rPr lang="ru-RU" sz="3200" dirty="0" smtClean="0">
                <a:solidFill>
                  <a:srgbClr val="0070C0"/>
                </a:solidFill>
                <a:latin typeface="Comic Sans MS" pitchFamily="66" charset="0"/>
              </a:rPr>
              <a:t>.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en-US" sz="3200" dirty="0">
                <a:solidFill>
                  <a:srgbClr val="0070C0"/>
                </a:solidFill>
                <a:latin typeface="Comic Sans MS" pitchFamily="66" charset="0"/>
              </a:rPr>
              <a:t>(use)</a:t>
            </a:r>
          </a:p>
          <a:p>
            <a:r>
              <a:rPr lang="en-US" sz="3200" dirty="0">
                <a:solidFill>
                  <a:srgbClr val="0070C0"/>
                </a:solidFill>
                <a:latin typeface="Comic Sans MS" pitchFamily="66" charset="0"/>
              </a:rPr>
              <a:t> 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It </a:t>
            </a:r>
            <a:r>
              <a:rPr lang="en-US" sz="3200" dirty="0">
                <a:solidFill>
                  <a:srgbClr val="0070C0"/>
                </a:solidFill>
                <a:latin typeface="Comic Sans MS" pitchFamily="66" charset="0"/>
              </a:rPr>
              <a:t>________ him about half an hour to get home from college. (take)</a:t>
            </a:r>
          </a:p>
          <a:p>
            <a:pPr marL="0" indent="0">
              <a:buNone/>
            </a:pPr>
            <a:r>
              <a:rPr lang="en-US" dirty="0">
                <a:latin typeface="Comic Sans MS" pitchFamily="66" charset="0"/>
              </a:rPr>
              <a:t> </a:t>
            </a:r>
          </a:p>
          <a:p>
            <a:endParaRPr lang="ru-RU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73143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7438"/>
            <a:ext cx="8363272" cy="1156990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Comic Sans MS" pitchFamily="66" charset="0"/>
              </a:rPr>
              <a:t>The answers:</a:t>
            </a:r>
            <a:endParaRPr lang="ru-RU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1196752"/>
            <a:ext cx="8496944" cy="5400600"/>
          </a:xfrm>
        </p:spPr>
        <p:txBody>
          <a:bodyPr>
            <a:noAutofit/>
          </a:bodyPr>
          <a:lstStyle/>
          <a:p>
            <a:r>
              <a:rPr lang="en-US" sz="3200" dirty="0">
                <a:latin typeface="Comic Sans MS" pitchFamily="66" charset="0"/>
              </a:rPr>
              <a:t> 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I go </a:t>
            </a:r>
            <a:r>
              <a:rPr lang="en-US" sz="3200" dirty="0">
                <a:solidFill>
                  <a:srgbClr val="0070C0"/>
                </a:solidFill>
                <a:latin typeface="Comic Sans MS" pitchFamily="66" charset="0"/>
              </a:rPr>
              <a:t>to bed at 11.00 p.m. </a:t>
            </a:r>
            <a:endParaRPr lang="en-US" sz="3200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en-US" sz="3200" dirty="0">
                <a:solidFill>
                  <a:srgbClr val="0070C0"/>
                </a:solidFill>
                <a:latin typeface="Comic Sans MS" pitchFamily="66" charset="0"/>
              </a:rPr>
              <a:t> 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Jack speak</a:t>
            </a:r>
            <a:r>
              <a:rPr lang="en-US" sz="3200" dirty="0" smtClean="0">
                <a:solidFill>
                  <a:srgbClr val="C00000"/>
                </a:solidFill>
                <a:latin typeface="Comic Sans MS" pitchFamily="66" charset="0"/>
              </a:rPr>
              <a:t>s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en-US" sz="3200" dirty="0">
                <a:solidFill>
                  <a:srgbClr val="0070C0"/>
                </a:solidFill>
                <a:latin typeface="Comic Sans MS" pitchFamily="66" charset="0"/>
              </a:rPr>
              <a:t>fluent 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French</a:t>
            </a:r>
            <a:r>
              <a:rPr lang="ru-RU" sz="3200" dirty="0">
                <a:solidFill>
                  <a:srgbClr val="0070C0"/>
                </a:solidFill>
                <a:latin typeface="Comic Sans MS" pitchFamily="66" charset="0"/>
              </a:rPr>
              <a:t>.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</a:p>
          <a:p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Her </a:t>
            </a:r>
            <a:r>
              <a:rPr lang="en-US" sz="3200" dirty="0">
                <a:solidFill>
                  <a:srgbClr val="0070C0"/>
                </a:solidFill>
                <a:latin typeface="Comic Sans MS" pitchFamily="66" charset="0"/>
              </a:rPr>
              <a:t>children 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enjoy</a:t>
            </a:r>
            <a:r>
              <a:rPr lang="en-US" sz="3200" dirty="0" smtClean="0">
                <a:solidFill>
                  <a:srgbClr val="C00000"/>
                </a:solidFill>
                <a:latin typeface="Comic Sans MS" pitchFamily="66" charset="0"/>
              </a:rPr>
              <a:t>s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 game </a:t>
            </a:r>
            <a:r>
              <a:rPr lang="en-US" sz="3200" dirty="0">
                <a:solidFill>
                  <a:srgbClr val="0070C0"/>
                </a:solidFill>
                <a:latin typeface="Comic Sans MS" pitchFamily="66" charset="0"/>
              </a:rPr>
              <a:t>shows and 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cartoons</a:t>
            </a:r>
            <a:r>
              <a:rPr lang="ru-RU" sz="3200" dirty="0" smtClean="0">
                <a:solidFill>
                  <a:srgbClr val="0070C0"/>
                </a:solidFill>
                <a:latin typeface="Comic Sans MS" pitchFamily="66" charset="0"/>
              </a:rPr>
              <a:t>.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</a:p>
          <a:p>
            <a:r>
              <a:rPr lang="en-US" sz="3200" dirty="0">
                <a:solidFill>
                  <a:srgbClr val="0070C0"/>
                </a:solidFill>
                <a:latin typeface="Comic Sans MS" pitchFamily="66" charset="0"/>
              </a:rPr>
              <a:t> 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She </a:t>
            </a:r>
            <a:r>
              <a:rPr lang="en-US" sz="3200" dirty="0">
                <a:solidFill>
                  <a:srgbClr val="0070C0"/>
                </a:solidFill>
                <a:latin typeface="Comic Sans MS" pitchFamily="66" charset="0"/>
              </a:rPr>
              <a:t>always 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tell</a:t>
            </a:r>
            <a:r>
              <a:rPr lang="en-US" sz="3200" dirty="0" smtClean="0">
                <a:solidFill>
                  <a:srgbClr val="C00000"/>
                </a:solidFill>
                <a:latin typeface="Comic Sans MS" pitchFamily="66" charset="0"/>
              </a:rPr>
              <a:t>s</a:t>
            </a:r>
            <a:r>
              <a:rPr lang="en-US" sz="3200" dirty="0">
                <a:solidFill>
                  <a:srgbClr val="0070C0"/>
                </a:solidFill>
                <a:latin typeface="Comic Sans MS" pitchFamily="66" charset="0"/>
              </a:rPr>
              <a:t> 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funny jokes</a:t>
            </a:r>
            <a:r>
              <a:rPr lang="ru-RU" sz="3200" dirty="0" smtClean="0">
                <a:solidFill>
                  <a:srgbClr val="0070C0"/>
                </a:solidFill>
                <a:latin typeface="Comic Sans MS" pitchFamily="66" charset="0"/>
              </a:rPr>
              <a:t>.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</a:p>
          <a:p>
            <a:r>
              <a:rPr lang="en-US" sz="3200" dirty="0">
                <a:solidFill>
                  <a:srgbClr val="0070C0"/>
                </a:solidFill>
                <a:latin typeface="Comic Sans MS" pitchFamily="66" charset="0"/>
              </a:rPr>
              <a:t> 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My </a:t>
            </a:r>
            <a:r>
              <a:rPr lang="en-US" sz="3200" dirty="0">
                <a:solidFill>
                  <a:srgbClr val="0070C0"/>
                </a:solidFill>
                <a:latin typeface="Comic Sans MS" pitchFamily="66" charset="0"/>
              </a:rPr>
              <a:t>sister and I often 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tri</a:t>
            </a:r>
            <a:r>
              <a:rPr lang="en-US" sz="3200" dirty="0" smtClean="0">
                <a:solidFill>
                  <a:srgbClr val="C00000"/>
                </a:solidFill>
                <a:latin typeface="Comic Sans MS" pitchFamily="66" charset="0"/>
              </a:rPr>
              <a:t>es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 to </a:t>
            </a:r>
            <a:r>
              <a:rPr lang="en-US" sz="3200" dirty="0">
                <a:solidFill>
                  <a:srgbClr val="0070C0"/>
                </a:solidFill>
                <a:latin typeface="Comic Sans MS" pitchFamily="66" charset="0"/>
              </a:rPr>
              <a:t>read newspapers in English. </a:t>
            </a:r>
            <a:endParaRPr lang="en-US" sz="3200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en-US" sz="3200" dirty="0">
                <a:solidFill>
                  <a:srgbClr val="0070C0"/>
                </a:solidFill>
                <a:latin typeface="Comic Sans MS" pitchFamily="66" charset="0"/>
              </a:rPr>
              <a:t> 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People use</a:t>
            </a:r>
            <a:r>
              <a:rPr lang="en-US" sz="3200" dirty="0" smtClean="0">
                <a:solidFill>
                  <a:srgbClr val="C00000"/>
                </a:solidFill>
                <a:latin typeface="Comic Sans MS" pitchFamily="66" charset="0"/>
              </a:rPr>
              <a:t>s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en-US" sz="3200" dirty="0">
                <a:solidFill>
                  <a:srgbClr val="0070C0"/>
                </a:solidFill>
                <a:latin typeface="Comic Sans MS" pitchFamily="66" charset="0"/>
              </a:rPr>
              <a:t>personal computers at 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home</a:t>
            </a:r>
            <a:r>
              <a:rPr lang="ru-RU" sz="3200" dirty="0" smtClean="0">
                <a:solidFill>
                  <a:srgbClr val="0070C0"/>
                </a:solidFill>
                <a:latin typeface="Comic Sans MS" pitchFamily="66" charset="0"/>
              </a:rPr>
              <a:t>.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</a:p>
          <a:p>
            <a:r>
              <a:rPr lang="en-US" sz="3200" dirty="0">
                <a:solidFill>
                  <a:srgbClr val="0070C0"/>
                </a:solidFill>
                <a:latin typeface="Comic Sans MS" pitchFamily="66" charset="0"/>
              </a:rPr>
              <a:t> 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It take</a:t>
            </a:r>
            <a:r>
              <a:rPr lang="en-US" sz="3200" dirty="0" smtClean="0">
                <a:solidFill>
                  <a:srgbClr val="C00000"/>
                </a:solidFill>
                <a:latin typeface="Comic Sans MS" pitchFamily="66" charset="0"/>
              </a:rPr>
              <a:t>s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en-US" sz="3200" dirty="0">
                <a:solidFill>
                  <a:srgbClr val="0070C0"/>
                </a:solidFill>
                <a:latin typeface="Comic Sans MS" pitchFamily="66" charset="0"/>
              </a:rPr>
              <a:t>him about half an hour to get home from college. </a:t>
            </a:r>
            <a:r>
              <a:rPr lang="en-US" sz="3200" dirty="0">
                <a:latin typeface="Comic Sans MS" pitchFamily="66" charset="0"/>
              </a:rPr>
              <a:t> </a:t>
            </a:r>
          </a:p>
          <a:p>
            <a:endParaRPr lang="ru-RU" sz="32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69891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-5680"/>
            <a:ext cx="77724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Comic Sans MS" pitchFamily="66" charset="0"/>
              </a:rPr>
              <a:t>Отрицательные </a:t>
            </a:r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предложения</a:t>
            </a:r>
            <a:r>
              <a:rPr lang="en-US" b="1" dirty="0">
                <a:solidFill>
                  <a:srgbClr val="FF0000"/>
                </a:solidFill>
                <a:latin typeface="Comic Sans MS" pitchFamily="66" charset="0"/>
              </a:rPr>
              <a:t>:</a:t>
            </a:r>
            <a:endParaRPr lang="ru-RU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1124744"/>
            <a:ext cx="8712968" cy="5400600"/>
          </a:xfrm>
        </p:spPr>
        <p:txBody>
          <a:bodyPr>
            <a:noAutofit/>
          </a:bodyPr>
          <a:lstStyle/>
          <a:p>
            <a:r>
              <a:rPr lang="ru-RU" sz="3600" dirty="0">
                <a:latin typeface="Comic Sans MS" pitchFamily="66" charset="0"/>
              </a:rPr>
              <a:t>Для того чтобы сделать предложение в </a:t>
            </a:r>
            <a:r>
              <a:rPr lang="ru-RU" sz="3600" dirty="0" err="1">
                <a:solidFill>
                  <a:srgbClr val="C00000"/>
                </a:solidFill>
                <a:latin typeface="Comic Sans MS" pitchFamily="66" charset="0"/>
              </a:rPr>
              <a:t>Present</a:t>
            </a:r>
            <a:r>
              <a:rPr lang="ru-RU" sz="3600" dirty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ru-RU" sz="3600" dirty="0" err="1">
                <a:solidFill>
                  <a:srgbClr val="C00000"/>
                </a:solidFill>
                <a:latin typeface="Comic Sans MS" pitchFamily="66" charset="0"/>
              </a:rPr>
              <a:t>Simple</a:t>
            </a:r>
            <a:r>
              <a:rPr lang="ru-RU" sz="3600" dirty="0">
                <a:latin typeface="Comic Sans MS" pitchFamily="66" charset="0"/>
              </a:rPr>
              <a:t> отрицательным необходимо поставить вспомогательный глагол </a:t>
            </a:r>
            <a:r>
              <a:rPr lang="ru-RU" sz="3600" b="1" dirty="0" err="1">
                <a:solidFill>
                  <a:srgbClr val="C00000"/>
                </a:solidFill>
                <a:latin typeface="Comic Sans MS" pitchFamily="66" charset="0"/>
              </a:rPr>
              <a:t>do</a:t>
            </a:r>
            <a:r>
              <a:rPr lang="ru-RU" sz="3600" b="1" dirty="0">
                <a:latin typeface="Comic Sans MS" pitchFamily="66" charset="0"/>
              </a:rPr>
              <a:t>/</a:t>
            </a:r>
            <a:r>
              <a:rPr lang="ru-RU" sz="3600" b="1" dirty="0" err="1">
                <a:solidFill>
                  <a:srgbClr val="C00000"/>
                </a:solidFill>
                <a:latin typeface="Comic Sans MS" pitchFamily="66" charset="0"/>
              </a:rPr>
              <a:t>does</a:t>
            </a:r>
            <a:r>
              <a:rPr lang="ru-RU" sz="3600" b="1" dirty="0">
                <a:latin typeface="Comic Sans MS" pitchFamily="66" charset="0"/>
              </a:rPr>
              <a:t> + </a:t>
            </a:r>
            <a:r>
              <a:rPr lang="ru-RU" sz="3600" b="1" dirty="0" err="1">
                <a:solidFill>
                  <a:srgbClr val="C00000"/>
                </a:solidFill>
                <a:latin typeface="Comic Sans MS" pitchFamily="66" charset="0"/>
              </a:rPr>
              <a:t>not</a:t>
            </a:r>
            <a:r>
              <a:rPr lang="ru-RU" sz="3600" dirty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ru-RU" sz="3600" dirty="0">
                <a:latin typeface="Comic Sans MS" pitchFamily="66" charset="0"/>
              </a:rPr>
              <a:t>перед глаголом. </a:t>
            </a:r>
            <a:r>
              <a:rPr lang="ru-RU" sz="3600" dirty="0" err="1">
                <a:solidFill>
                  <a:srgbClr val="C00000"/>
                </a:solidFill>
                <a:latin typeface="Comic Sans MS" pitchFamily="66" charset="0"/>
              </a:rPr>
              <a:t>Does</a:t>
            </a:r>
            <a:r>
              <a:rPr lang="ru-RU" sz="3600" dirty="0">
                <a:latin typeface="Comic Sans MS" pitchFamily="66" charset="0"/>
              </a:rPr>
              <a:t> используется в 3 лице ед. Числе (после </a:t>
            </a:r>
            <a:r>
              <a:rPr lang="ru-RU" sz="3600" dirty="0" err="1" smtClean="0">
                <a:latin typeface="Comic Sans MS" pitchFamily="66" charset="0"/>
              </a:rPr>
              <a:t>he</a:t>
            </a:r>
            <a:r>
              <a:rPr lang="en-US" sz="3600" dirty="0" smtClean="0">
                <a:latin typeface="Comic Sans MS" pitchFamily="66" charset="0"/>
              </a:rPr>
              <a:t>,</a:t>
            </a:r>
            <a:r>
              <a:rPr lang="ru-RU" sz="3600" dirty="0" smtClean="0">
                <a:latin typeface="Comic Sans MS" pitchFamily="66" charset="0"/>
              </a:rPr>
              <a:t> </a:t>
            </a:r>
            <a:r>
              <a:rPr lang="ru-RU" sz="3600" dirty="0" err="1" smtClean="0">
                <a:latin typeface="Comic Sans MS" pitchFamily="66" charset="0"/>
              </a:rPr>
              <a:t>she</a:t>
            </a:r>
            <a:r>
              <a:rPr lang="en-US" sz="3600" dirty="0" smtClean="0">
                <a:latin typeface="Comic Sans MS" pitchFamily="66" charset="0"/>
              </a:rPr>
              <a:t>,</a:t>
            </a:r>
            <a:r>
              <a:rPr lang="ru-RU" sz="3600" dirty="0" smtClean="0">
                <a:latin typeface="Comic Sans MS" pitchFamily="66" charset="0"/>
              </a:rPr>
              <a:t> </a:t>
            </a:r>
            <a:r>
              <a:rPr lang="ru-RU" sz="3600" dirty="0" err="1">
                <a:latin typeface="Comic Sans MS" pitchFamily="66" charset="0"/>
              </a:rPr>
              <a:t>it</a:t>
            </a:r>
            <a:r>
              <a:rPr lang="ru-RU" sz="3600" dirty="0">
                <a:latin typeface="Comic Sans MS" pitchFamily="66" charset="0"/>
              </a:rPr>
              <a:t>). Когда мы используем </a:t>
            </a:r>
            <a:r>
              <a:rPr lang="ru-RU" sz="3600" dirty="0" err="1">
                <a:solidFill>
                  <a:srgbClr val="C00000"/>
                </a:solidFill>
                <a:latin typeface="Comic Sans MS" pitchFamily="66" charset="0"/>
              </a:rPr>
              <a:t>does</a:t>
            </a:r>
            <a:r>
              <a:rPr lang="ru-RU" sz="3600" dirty="0">
                <a:latin typeface="Comic Sans MS" pitchFamily="66" charset="0"/>
              </a:rPr>
              <a:t> глагол используется </a:t>
            </a:r>
            <a:r>
              <a:rPr lang="ru-RU" sz="3600" b="1" dirty="0">
                <a:latin typeface="Comic Sans MS" pitchFamily="66" charset="0"/>
              </a:rPr>
              <a:t>без окончания </a:t>
            </a:r>
            <a:r>
              <a:rPr lang="ru-RU" sz="3600" b="1" dirty="0" smtClean="0">
                <a:latin typeface="Comic Sans MS" pitchFamily="66" charset="0"/>
              </a:rPr>
              <a:t>–</a:t>
            </a:r>
            <a:r>
              <a:rPr lang="ru-RU" sz="3600" b="1" dirty="0" smtClean="0">
                <a:solidFill>
                  <a:srgbClr val="C00000"/>
                </a:solidFill>
                <a:latin typeface="Comic Sans MS" pitchFamily="66" charset="0"/>
              </a:rPr>
              <a:t>s</a:t>
            </a:r>
            <a:r>
              <a:rPr lang="en-US" sz="3600" b="1" dirty="0" smtClean="0">
                <a:latin typeface="Comic Sans MS" pitchFamily="66" charset="0"/>
              </a:rPr>
              <a:t>. </a:t>
            </a:r>
            <a:endParaRPr lang="ru-RU" sz="3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05821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476672"/>
            <a:ext cx="8496944" cy="5904656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rgbClr val="0070C0"/>
                </a:solidFill>
                <a:latin typeface="Comic Sans MS" pitchFamily="66" charset="0"/>
              </a:rPr>
              <a:t>I</a:t>
            </a:r>
            <a:r>
              <a:rPr lang="en-US" sz="3600" dirty="0">
                <a:latin typeface="Comic Sans MS" pitchFamily="66" charset="0"/>
              </a:rPr>
              <a:t> </a:t>
            </a:r>
            <a:r>
              <a:rPr lang="en-US" sz="3600" b="1" dirty="0">
                <a:solidFill>
                  <a:srgbClr val="C00000"/>
                </a:solidFill>
                <a:latin typeface="Comic Sans MS" pitchFamily="66" charset="0"/>
              </a:rPr>
              <a:t>do not </a:t>
            </a:r>
            <a:r>
              <a:rPr lang="en-US" sz="3600" b="1" dirty="0">
                <a:solidFill>
                  <a:srgbClr val="0070C0"/>
                </a:solidFill>
                <a:latin typeface="Comic Sans MS" pitchFamily="66" charset="0"/>
              </a:rPr>
              <a:t>(=</a:t>
            </a:r>
            <a:r>
              <a:rPr lang="en-US" sz="3600" b="1" dirty="0">
                <a:solidFill>
                  <a:srgbClr val="C00000"/>
                </a:solidFill>
                <a:latin typeface="Comic Sans MS" pitchFamily="66" charset="0"/>
              </a:rPr>
              <a:t>don't</a:t>
            </a:r>
            <a:r>
              <a:rPr lang="en-US" sz="3600" b="1" dirty="0">
                <a:solidFill>
                  <a:srgbClr val="0070C0"/>
                </a:solidFill>
                <a:latin typeface="Comic Sans MS" pitchFamily="66" charset="0"/>
              </a:rPr>
              <a:t>) go</a:t>
            </a:r>
            <a:r>
              <a:rPr lang="en-US" sz="3600" dirty="0">
                <a:solidFill>
                  <a:srgbClr val="0070C0"/>
                </a:solidFill>
                <a:latin typeface="Comic Sans MS" pitchFamily="66" charset="0"/>
              </a:rPr>
              <a:t> to school every day</a:t>
            </a:r>
            <a:r>
              <a:rPr lang="en-US" sz="3600" dirty="0" smtClean="0">
                <a:solidFill>
                  <a:srgbClr val="0070C0"/>
                </a:solidFill>
                <a:latin typeface="Comic Sans MS" pitchFamily="66" charset="0"/>
              </a:rPr>
              <a:t>.</a:t>
            </a:r>
          </a:p>
          <a:p>
            <a:r>
              <a:rPr lang="en-US" sz="3600" dirty="0" smtClean="0">
                <a:solidFill>
                  <a:srgbClr val="0070C0"/>
                </a:solidFill>
                <a:latin typeface="Comic Sans MS" pitchFamily="66" charset="0"/>
              </a:rPr>
              <a:t>We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b="1" dirty="0">
                <a:solidFill>
                  <a:srgbClr val="C00000"/>
                </a:solidFill>
                <a:latin typeface="Comic Sans MS" pitchFamily="66" charset="0"/>
              </a:rPr>
              <a:t>do not </a:t>
            </a:r>
            <a:r>
              <a:rPr lang="en-US" sz="3600" b="1" dirty="0">
                <a:solidFill>
                  <a:srgbClr val="0070C0"/>
                </a:solidFill>
                <a:latin typeface="Comic Sans MS" pitchFamily="66" charset="0"/>
              </a:rPr>
              <a:t>(=</a:t>
            </a:r>
            <a:r>
              <a:rPr lang="en-US" sz="3600" b="1" dirty="0">
                <a:solidFill>
                  <a:srgbClr val="C00000"/>
                </a:solidFill>
                <a:latin typeface="Comic Sans MS" pitchFamily="66" charset="0"/>
              </a:rPr>
              <a:t>don't</a:t>
            </a:r>
            <a:r>
              <a:rPr lang="en-US" sz="3600" b="1" dirty="0">
                <a:solidFill>
                  <a:srgbClr val="0070C0"/>
                </a:solidFill>
                <a:latin typeface="Comic Sans MS" pitchFamily="66" charset="0"/>
              </a:rPr>
              <a:t>)</a:t>
            </a:r>
            <a:r>
              <a:rPr lang="en-US" sz="3600" dirty="0">
                <a:solidFill>
                  <a:srgbClr val="0070C0"/>
                </a:solidFill>
                <a:latin typeface="Comic Sans MS" pitchFamily="66" charset="0"/>
              </a:rPr>
              <a:t> often </a:t>
            </a:r>
            <a:r>
              <a:rPr lang="en-US" sz="3600" b="1" dirty="0">
                <a:solidFill>
                  <a:srgbClr val="0070C0"/>
                </a:solidFill>
                <a:latin typeface="Comic Sans MS" pitchFamily="66" charset="0"/>
              </a:rPr>
              <a:t>play</a:t>
            </a:r>
            <a:r>
              <a:rPr lang="en-US" sz="3600" dirty="0">
                <a:solidFill>
                  <a:srgbClr val="0070C0"/>
                </a:solidFill>
                <a:latin typeface="Comic Sans MS" pitchFamily="66" charset="0"/>
              </a:rPr>
              <a:t> basketball</a:t>
            </a:r>
            <a:r>
              <a:rPr lang="en-US" sz="3600" dirty="0" smtClean="0">
                <a:solidFill>
                  <a:srgbClr val="0070C0"/>
                </a:solidFill>
                <a:latin typeface="Comic Sans MS" pitchFamily="66" charset="0"/>
              </a:rPr>
              <a:t>.</a:t>
            </a:r>
          </a:p>
          <a:p>
            <a:r>
              <a:rPr lang="en-US" sz="3600" dirty="0" smtClean="0">
                <a:solidFill>
                  <a:srgbClr val="0070C0"/>
                </a:solidFill>
                <a:latin typeface="Comic Sans MS" pitchFamily="66" charset="0"/>
              </a:rPr>
              <a:t>Children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b="1" dirty="0">
                <a:solidFill>
                  <a:srgbClr val="C00000"/>
                </a:solidFill>
                <a:latin typeface="Comic Sans MS" pitchFamily="66" charset="0"/>
              </a:rPr>
              <a:t>do not </a:t>
            </a:r>
            <a:r>
              <a:rPr lang="en-US" sz="3600" b="1" dirty="0">
                <a:solidFill>
                  <a:srgbClr val="0070C0"/>
                </a:solidFill>
                <a:latin typeface="Comic Sans MS" pitchFamily="66" charset="0"/>
              </a:rPr>
              <a:t>(=</a:t>
            </a:r>
            <a:r>
              <a:rPr lang="en-US" sz="3600" b="1" dirty="0">
                <a:solidFill>
                  <a:srgbClr val="C00000"/>
                </a:solidFill>
                <a:latin typeface="Comic Sans MS" pitchFamily="66" charset="0"/>
              </a:rPr>
              <a:t>don't</a:t>
            </a:r>
            <a:r>
              <a:rPr lang="en-US" sz="3600" b="1" dirty="0">
                <a:solidFill>
                  <a:srgbClr val="0070C0"/>
                </a:solidFill>
                <a:latin typeface="Comic Sans MS" pitchFamily="66" charset="0"/>
              </a:rPr>
              <a:t>)</a:t>
            </a:r>
            <a:r>
              <a:rPr lang="en-US" sz="3600" dirty="0">
                <a:solidFill>
                  <a:srgbClr val="0070C0"/>
                </a:solidFill>
                <a:latin typeface="Comic Sans MS" pitchFamily="66" charset="0"/>
              </a:rPr>
              <a:t> usually </a:t>
            </a:r>
            <a:r>
              <a:rPr lang="en-US" sz="3600" b="1" dirty="0">
                <a:solidFill>
                  <a:srgbClr val="0070C0"/>
                </a:solidFill>
                <a:latin typeface="Comic Sans MS" pitchFamily="66" charset="0"/>
              </a:rPr>
              <a:t>like</a:t>
            </a:r>
            <a:r>
              <a:rPr lang="en-US" sz="3600" dirty="0">
                <a:solidFill>
                  <a:srgbClr val="0070C0"/>
                </a:solidFill>
                <a:latin typeface="Comic Sans MS" pitchFamily="66" charset="0"/>
              </a:rPr>
              <a:t> parties</a:t>
            </a:r>
            <a:r>
              <a:rPr lang="en-US" sz="3600" dirty="0" smtClean="0">
                <a:solidFill>
                  <a:srgbClr val="0070C0"/>
                </a:solidFill>
                <a:latin typeface="Comic Sans MS" pitchFamily="66" charset="0"/>
              </a:rPr>
              <a:t>.</a:t>
            </a:r>
          </a:p>
          <a:p>
            <a:r>
              <a:rPr lang="en-US" sz="3600" dirty="0" smtClean="0">
                <a:solidFill>
                  <a:srgbClr val="0070C0"/>
                </a:solidFill>
                <a:latin typeface="Comic Sans MS" pitchFamily="66" charset="0"/>
              </a:rPr>
              <a:t>She </a:t>
            </a:r>
            <a:r>
              <a:rPr lang="en-US" sz="3600" b="1" dirty="0">
                <a:solidFill>
                  <a:srgbClr val="C00000"/>
                </a:solidFill>
                <a:latin typeface="Comic Sans MS" pitchFamily="66" charset="0"/>
              </a:rPr>
              <a:t>does not </a:t>
            </a:r>
            <a:r>
              <a:rPr lang="en-US" sz="3600" b="1" dirty="0">
                <a:solidFill>
                  <a:srgbClr val="0070C0"/>
                </a:solidFill>
                <a:latin typeface="Comic Sans MS" pitchFamily="66" charset="0"/>
              </a:rPr>
              <a:t>(=</a:t>
            </a:r>
            <a:r>
              <a:rPr lang="en-US" sz="3600" b="1" dirty="0">
                <a:solidFill>
                  <a:srgbClr val="C00000"/>
                </a:solidFill>
                <a:latin typeface="Comic Sans MS" pitchFamily="66" charset="0"/>
              </a:rPr>
              <a:t>doesn't</a:t>
            </a:r>
            <a:r>
              <a:rPr lang="en-US" sz="3600" b="1" dirty="0">
                <a:solidFill>
                  <a:srgbClr val="0070C0"/>
                </a:solidFill>
                <a:latin typeface="Comic Sans MS" pitchFamily="66" charset="0"/>
              </a:rPr>
              <a:t>) speak</a:t>
            </a:r>
            <a:r>
              <a:rPr lang="en-US" sz="3600" dirty="0">
                <a:solidFill>
                  <a:srgbClr val="0070C0"/>
                </a:solidFill>
                <a:latin typeface="Comic Sans MS" pitchFamily="66" charset="0"/>
              </a:rPr>
              <a:t> 2 foreign languages</a:t>
            </a:r>
            <a:r>
              <a:rPr lang="en-US" sz="3600" dirty="0" smtClean="0">
                <a:solidFill>
                  <a:srgbClr val="0070C0"/>
                </a:solidFill>
                <a:latin typeface="Comic Sans MS" pitchFamily="66" charset="0"/>
              </a:rPr>
              <a:t>.</a:t>
            </a:r>
          </a:p>
          <a:p>
            <a:r>
              <a:rPr lang="en-US" sz="3600" dirty="0" smtClean="0">
                <a:solidFill>
                  <a:srgbClr val="0070C0"/>
                </a:solidFill>
                <a:latin typeface="Comic Sans MS" pitchFamily="66" charset="0"/>
              </a:rPr>
              <a:t>It </a:t>
            </a:r>
            <a:r>
              <a:rPr lang="en-US" sz="3600" b="1" dirty="0">
                <a:solidFill>
                  <a:srgbClr val="C00000"/>
                </a:solidFill>
                <a:latin typeface="Comic Sans MS" pitchFamily="66" charset="0"/>
              </a:rPr>
              <a:t>does not </a:t>
            </a:r>
            <a:r>
              <a:rPr lang="en-US" sz="3600" b="1" dirty="0">
                <a:solidFill>
                  <a:srgbClr val="0070C0"/>
                </a:solidFill>
                <a:latin typeface="Comic Sans MS" pitchFamily="66" charset="0"/>
              </a:rPr>
              <a:t>(=</a:t>
            </a:r>
            <a:r>
              <a:rPr lang="en-US" sz="3600" b="1" dirty="0">
                <a:solidFill>
                  <a:srgbClr val="C00000"/>
                </a:solidFill>
                <a:latin typeface="Comic Sans MS" pitchFamily="66" charset="0"/>
              </a:rPr>
              <a:t>doesn't</a:t>
            </a:r>
            <a:r>
              <a:rPr lang="en-US" sz="3600" b="1" dirty="0">
                <a:solidFill>
                  <a:srgbClr val="0070C0"/>
                </a:solidFill>
                <a:latin typeface="Comic Sans MS" pitchFamily="66" charset="0"/>
              </a:rPr>
              <a:t>) take </a:t>
            </a:r>
            <a:r>
              <a:rPr lang="en-US" sz="3600" dirty="0">
                <a:solidFill>
                  <a:srgbClr val="0070C0"/>
                </a:solidFill>
                <a:latin typeface="Comic Sans MS" pitchFamily="66" charset="0"/>
              </a:rPr>
              <a:t>me 10 minutes to get to the </a:t>
            </a:r>
            <a:r>
              <a:rPr lang="en-US" sz="3600" dirty="0" smtClean="0">
                <a:solidFill>
                  <a:srgbClr val="0070C0"/>
                </a:solidFill>
                <a:latin typeface="Comic Sans MS" pitchFamily="66" charset="0"/>
              </a:rPr>
              <a:t>University.</a:t>
            </a:r>
            <a:endParaRPr lang="ru-RU" sz="3600" dirty="0">
              <a:solidFill>
                <a:srgbClr val="0070C0"/>
              </a:solidFill>
              <a:latin typeface="Comic Sans MS" pitchFamily="66" charset="0"/>
            </a:endParaRPr>
          </a:p>
          <a:p>
            <a:pPr marL="0" indent="0">
              <a:buNone/>
            </a:pPr>
            <a:endParaRPr lang="ru-RU" sz="3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0165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404664"/>
            <a:ext cx="8352928" cy="6120680"/>
          </a:xfrm>
        </p:spPr>
        <p:txBody>
          <a:bodyPr>
            <a:normAutofit fontScale="92500" lnSpcReduction="10000"/>
          </a:bodyPr>
          <a:lstStyle/>
          <a:p>
            <a:r>
              <a:rPr lang="ru-RU" sz="3600" dirty="0">
                <a:latin typeface="Comic Sans MS" pitchFamily="66" charset="0"/>
              </a:rPr>
              <a:t>Если речь идет о глаголе </a:t>
            </a:r>
            <a:r>
              <a:rPr lang="ru-RU" sz="3600" dirty="0" err="1">
                <a:solidFill>
                  <a:srgbClr val="0070C0"/>
                </a:solidFill>
                <a:latin typeface="Comic Sans MS" pitchFamily="66" charset="0"/>
              </a:rPr>
              <a:t>to</a:t>
            </a:r>
            <a:r>
              <a:rPr lang="ru-RU" sz="3600" dirty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sz="3600" dirty="0" err="1" smtClean="0">
                <a:solidFill>
                  <a:srgbClr val="0070C0"/>
                </a:solidFill>
                <a:latin typeface="Comic Sans MS" pitchFamily="66" charset="0"/>
              </a:rPr>
              <a:t>be</a:t>
            </a:r>
            <a:r>
              <a:rPr lang="en-US" sz="3600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en-US" sz="3600" dirty="0" smtClean="0">
                <a:latin typeface="Comic Sans MS" pitchFamily="66" charset="0"/>
              </a:rPr>
              <a:t>(</a:t>
            </a:r>
            <a:r>
              <a:rPr lang="en-US" sz="3600" dirty="0" smtClean="0">
                <a:solidFill>
                  <a:srgbClr val="C00000"/>
                </a:solidFill>
                <a:latin typeface="Comic Sans MS" pitchFamily="66" charset="0"/>
              </a:rPr>
              <a:t>am, is, are</a:t>
            </a:r>
            <a:r>
              <a:rPr lang="en-US" sz="3600" dirty="0" smtClean="0">
                <a:latin typeface="Comic Sans MS" pitchFamily="66" charset="0"/>
              </a:rPr>
              <a:t>)</a:t>
            </a:r>
            <a:r>
              <a:rPr lang="ru-RU" sz="3600" dirty="0" smtClean="0">
                <a:latin typeface="Comic Sans MS" pitchFamily="66" charset="0"/>
              </a:rPr>
              <a:t>, </a:t>
            </a:r>
            <a:r>
              <a:rPr lang="ru-RU" sz="3600" dirty="0">
                <a:latin typeface="Comic Sans MS" pitchFamily="66" charset="0"/>
              </a:rPr>
              <a:t>просто добавьте нему частицу </a:t>
            </a:r>
            <a:r>
              <a:rPr lang="ru-RU" sz="3600" dirty="0" err="1">
                <a:solidFill>
                  <a:srgbClr val="C00000"/>
                </a:solidFill>
                <a:latin typeface="Comic Sans MS" pitchFamily="66" charset="0"/>
              </a:rPr>
              <a:t>not</a:t>
            </a:r>
            <a:r>
              <a:rPr lang="ru-RU" sz="3600" dirty="0">
                <a:latin typeface="Comic Sans MS" pitchFamily="66" charset="0"/>
              </a:rPr>
              <a:t>, и все готово.</a:t>
            </a:r>
            <a:r>
              <a:rPr lang="ru-RU" sz="3600" b="1" dirty="0">
                <a:latin typeface="Comic Sans MS" pitchFamily="66" charset="0"/>
              </a:rPr>
              <a:t> </a:t>
            </a:r>
            <a:endParaRPr lang="en-US" sz="3600" b="1" dirty="0" smtClean="0">
              <a:latin typeface="Comic Sans MS" pitchFamily="66" charset="0"/>
            </a:endParaRPr>
          </a:p>
          <a:p>
            <a:pPr marL="0" indent="0">
              <a:buNone/>
            </a:pPr>
            <a:endParaRPr lang="en-US" sz="3600" b="1" dirty="0" smtClean="0">
              <a:latin typeface="Comic Sans MS" pitchFamily="66" charset="0"/>
            </a:endParaRPr>
          </a:p>
          <a:p>
            <a:r>
              <a:rPr lang="en-US" sz="3600" dirty="0" smtClean="0">
                <a:solidFill>
                  <a:srgbClr val="0070C0"/>
                </a:solidFill>
                <a:latin typeface="Comic Sans MS" pitchFamily="66" charset="0"/>
              </a:rPr>
              <a:t>I </a:t>
            </a:r>
            <a:r>
              <a:rPr lang="en-US" sz="3600" dirty="0" smtClean="0">
                <a:solidFill>
                  <a:srgbClr val="C00000"/>
                </a:solidFill>
                <a:latin typeface="Comic Sans MS" pitchFamily="66" charset="0"/>
              </a:rPr>
              <a:t>am not </a:t>
            </a:r>
            <a:r>
              <a:rPr lang="en-US" sz="3600" dirty="0" smtClean="0">
                <a:solidFill>
                  <a:srgbClr val="0070C0"/>
                </a:solidFill>
                <a:latin typeface="Comic Sans MS" pitchFamily="66" charset="0"/>
              </a:rPr>
              <a:t>(=I’</a:t>
            </a:r>
            <a:r>
              <a:rPr lang="en-US" sz="3600" dirty="0" smtClean="0">
                <a:solidFill>
                  <a:srgbClr val="C00000"/>
                </a:solidFill>
                <a:latin typeface="Comic Sans MS" pitchFamily="66" charset="0"/>
              </a:rPr>
              <a:t>m not</a:t>
            </a:r>
            <a:r>
              <a:rPr lang="en-US" sz="3600" dirty="0" smtClean="0">
                <a:solidFill>
                  <a:srgbClr val="0070C0"/>
                </a:solidFill>
                <a:latin typeface="Comic Sans MS" pitchFamily="66" charset="0"/>
              </a:rPr>
              <a:t>) a teacher.</a:t>
            </a:r>
          </a:p>
          <a:p>
            <a:r>
              <a:rPr lang="en-US" sz="3600" dirty="0" smtClean="0">
                <a:solidFill>
                  <a:srgbClr val="0070C0"/>
                </a:solidFill>
                <a:latin typeface="Comic Sans MS" pitchFamily="66" charset="0"/>
              </a:rPr>
              <a:t>She </a:t>
            </a:r>
            <a:r>
              <a:rPr lang="en-US" sz="3600" dirty="0" smtClean="0">
                <a:solidFill>
                  <a:srgbClr val="C00000"/>
                </a:solidFill>
                <a:latin typeface="Comic Sans MS" pitchFamily="66" charset="0"/>
              </a:rPr>
              <a:t>is not </a:t>
            </a:r>
            <a:r>
              <a:rPr lang="en-US" sz="3600" dirty="0" smtClean="0">
                <a:solidFill>
                  <a:srgbClr val="0070C0"/>
                </a:solidFill>
                <a:latin typeface="Comic Sans MS" pitchFamily="66" charset="0"/>
              </a:rPr>
              <a:t>(</a:t>
            </a:r>
            <a:r>
              <a:rPr lang="en-US" sz="3600" dirty="0" smtClean="0">
                <a:solidFill>
                  <a:srgbClr val="C00000"/>
                </a:solidFill>
                <a:latin typeface="Comic Sans MS" pitchFamily="66" charset="0"/>
              </a:rPr>
              <a:t>isn’t</a:t>
            </a:r>
            <a:r>
              <a:rPr lang="en-US" sz="3600" dirty="0" smtClean="0">
                <a:solidFill>
                  <a:srgbClr val="0070C0"/>
                </a:solidFill>
                <a:latin typeface="Comic Sans MS" pitchFamily="66" charset="0"/>
              </a:rPr>
              <a:t>) a dancer.</a:t>
            </a:r>
          </a:p>
          <a:p>
            <a:r>
              <a:rPr lang="en-US" sz="3600" dirty="0" smtClean="0">
                <a:solidFill>
                  <a:srgbClr val="0070C0"/>
                </a:solidFill>
                <a:latin typeface="Comic Sans MS" pitchFamily="66" charset="0"/>
              </a:rPr>
              <a:t>He </a:t>
            </a:r>
            <a:r>
              <a:rPr lang="en-US" sz="3600" dirty="0" smtClean="0">
                <a:solidFill>
                  <a:srgbClr val="C00000"/>
                </a:solidFill>
                <a:latin typeface="Comic Sans MS" pitchFamily="66" charset="0"/>
              </a:rPr>
              <a:t>is not </a:t>
            </a:r>
            <a:r>
              <a:rPr lang="en-US" sz="3600" dirty="0" smtClean="0">
                <a:solidFill>
                  <a:srgbClr val="0070C0"/>
                </a:solidFill>
                <a:latin typeface="Comic Sans MS" pitchFamily="66" charset="0"/>
              </a:rPr>
              <a:t>(</a:t>
            </a:r>
            <a:r>
              <a:rPr lang="en-US" sz="3600" dirty="0" smtClean="0">
                <a:solidFill>
                  <a:srgbClr val="C00000"/>
                </a:solidFill>
                <a:latin typeface="Comic Sans MS" pitchFamily="66" charset="0"/>
              </a:rPr>
              <a:t>isn’t</a:t>
            </a:r>
            <a:r>
              <a:rPr lang="en-US" sz="3600" dirty="0" smtClean="0">
                <a:solidFill>
                  <a:srgbClr val="0070C0"/>
                </a:solidFill>
                <a:latin typeface="Comic Sans MS" pitchFamily="66" charset="0"/>
              </a:rPr>
              <a:t>) a vet.</a:t>
            </a:r>
          </a:p>
          <a:p>
            <a:r>
              <a:rPr lang="en-US" sz="3600" dirty="0" smtClean="0">
                <a:solidFill>
                  <a:srgbClr val="0070C0"/>
                </a:solidFill>
                <a:latin typeface="Comic Sans MS" pitchFamily="66" charset="0"/>
              </a:rPr>
              <a:t>It </a:t>
            </a:r>
            <a:r>
              <a:rPr lang="en-US" sz="3600" dirty="0" smtClean="0">
                <a:solidFill>
                  <a:srgbClr val="C00000"/>
                </a:solidFill>
                <a:latin typeface="Comic Sans MS" pitchFamily="66" charset="0"/>
              </a:rPr>
              <a:t>is not </a:t>
            </a:r>
            <a:r>
              <a:rPr lang="en-US" sz="3600" dirty="0" smtClean="0">
                <a:solidFill>
                  <a:srgbClr val="0070C0"/>
                </a:solidFill>
                <a:latin typeface="Comic Sans MS" pitchFamily="66" charset="0"/>
              </a:rPr>
              <a:t>(</a:t>
            </a:r>
            <a:r>
              <a:rPr lang="en-US" sz="3600" dirty="0" smtClean="0">
                <a:solidFill>
                  <a:srgbClr val="C00000"/>
                </a:solidFill>
                <a:latin typeface="Comic Sans MS" pitchFamily="66" charset="0"/>
              </a:rPr>
              <a:t>isn’t</a:t>
            </a:r>
            <a:r>
              <a:rPr lang="en-US" sz="3600" dirty="0" smtClean="0">
                <a:solidFill>
                  <a:srgbClr val="0070C0"/>
                </a:solidFill>
                <a:latin typeface="Comic Sans MS" pitchFamily="66" charset="0"/>
              </a:rPr>
              <a:t>)a dog.</a:t>
            </a:r>
          </a:p>
          <a:p>
            <a:r>
              <a:rPr lang="en-US" sz="3600" dirty="0" smtClean="0">
                <a:solidFill>
                  <a:srgbClr val="0070C0"/>
                </a:solidFill>
                <a:latin typeface="Comic Sans MS" pitchFamily="66" charset="0"/>
              </a:rPr>
              <a:t>We </a:t>
            </a:r>
            <a:r>
              <a:rPr lang="en-US" sz="3600" dirty="0" smtClean="0">
                <a:solidFill>
                  <a:srgbClr val="C00000"/>
                </a:solidFill>
                <a:latin typeface="Comic Sans MS" pitchFamily="66" charset="0"/>
              </a:rPr>
              <a:t>are not </a:t>
            </a:r>
            <a:r>
              <a:rPr lang="en-US" sz="3600" dirty="0" smtClean="0">
                <a:solidFill>
                  <a:srgbClr val="0070C0"/>
                </a:solidFill>
                <a:latin typeface="Comic Sans MS" pitchFamily="66" charset="0"/>
              </a:rPr>
              <a:t>(</a:t>
            </a:r>
            <a:r>
              <a:rPr lang="en-US" sz="3600" dirty="0" smtClean="0">
                <a:solidFill>
                  <a:srgbClr val="C00000"/>
                </a:solidFill>
                <a:latin typeface="Comic Sans MS" pitchFamily="66" charset="0"/>
              </a:rPr>
              <a:t>aren’t</a:t>
            </a:r>
            <a:r>
              <a:rPr lang="en-US" sz="3600" dirty="0" smtClean="0">
                <a:solidFill>
                  <a:srgbClr val="0070C0"/>
                </a:solidFill>
                <a:latin typeface="Comic Sans MS" pitchFamily="66" charset="0"/>
              </a:rPr>
              <a:t>) in Moscow.</a:t>
            </a:r>
          </a:p>
          <a:p>
            <a:r>
              <a:rPr lang="en-US" sz="3600" dirty="0" smtClean="0">
                <a:solidFill>
                  <a:srgbClr val="0070C0"/>
                </a:solidFill>
                <a:latin typeface="Comic Sans MS" pitchFamily="66" charset="0"/>
              </a:rPr>
              <a:t>They </a:t>
            </a:r>
            <a:r>
              <a:rPr lang="en-US" sz="3600" dirty="0" smtClean="0">
                <a:solidFill>
                  <a:srgbClr val="C00000"/>
                </a:solidFill>
                <a:latin typeface="Comic Sans MS" pitchFamily="66" charset="0"/>
              </a:rPr>
              <a:t>are not </a:t>
            </a:r>
            <a:r>
              <a:rPr lang="en-US" sz="3600" dirty="0" smtClean="0">
                <a:solidFill>
                  <a:srgbClr val="0070C0"/>
                </a:solidFill>
                <a:latin typeface="Comic Sans MS" pitchFamily="66" charset="0"/>
              </a:rPr>
              <a:t>(</a:t>
            </a:r>
            <a:r>
              <a:rPr lang="en-US" sz="3600" dirty="0" smtClean="0">
                <a:solidFill>
                  <a:srgbClr val="C00000"/>
                </a:solidFill>
                <a:latin typeface="Comic Sans MS" pitchFamily="66" charset="0"/>
              </a:rPr>
              <a:t>aren’t</a:t>
            </a:r>
            <a:r>
              <a:rPr lang="en-US" sz="3600" dirty="0" smtClean="0">
                <a:solidFill>
                  <a:srgbClr val="0070C0"/>
                </a:solidFill>
                <a:latin typeface="Comic Sans MS" pitchFamily="66" charset="0"/>
              </a:rPr>
              <a:t>) at school.</a:t>
            </a:r>
          </a:p>
          <a:p>
            <a:r>
              <a:rPr lang="en-US" sz="3600" dirty="0" smtClean="0">
                <a:solidFill>
                  <a:srgbClr val="0070C0"/>
                </a:solidFill>
                <a:latin typeface="Comic Sans MS" pitchFamily="66" charset="0"/>
              </a:rPr>
              <a:t>You </a:t>
            </a:r>
            <a:r>
              <a:rPr lang="en-US" sz="3600" dirty="0" smtClean="0">
                <a:solidFill>
                  <a:srgbClr val="C00000"/>
                </a:solidFill>
                <a:latin typeface="Comic Sans MS" pitchFamily="66" charset="0"/>
              </a:rPr>
              <a:t>are not </a:t>
            </a:r>
            <a:r>
              <a:rPr lang="en-US" sz="3600" dirty="0" smtClean="0">
                <a:solidFill>
                  <a:srgbClr val="0070C0"/>
                </a:solidFill>
                <a:latin typeface="Comic Sans MS" pitchFamily="66" charset="0"/>
              </a:rPr>
              <a:t>(</a:t>
            </a:r>
            <a:r>
              <a:rPr lang="en-US" sz="3600" dirty="0" smtClean="0">
                <a:solidFill>
                  <a:srgbClr val="C00000"/>
                </a:solidFill>
                <a:latin typeface="Comic Sans MS" pitchFamily="66" charset="0"/>
              </a:rPr>
              <a:t>aren’t</a:t>
            </a:r>
            <a:r>
              <a:rPr lang="en-US" sz="3600" dirty="0" smtClean="0">
                <a:solidFill>
                  <a:srgbClr val="0070C0"/>
                </a:solidFill>
                <a:latin typeface="Comic Sans MS" pitchFamily="66" charset="0"/>
              </a:rPr>
              <a:t>) alone.</a:t>
            </a:r>
            <a:endParaRPr lang="ru-RU" sz="3600" dirty="0">
              <a:solidFill>
                <a:srgbClr val="0070C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08100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Comic Sans MS" pitchFamily="66" charset="0"/>
              </a:rPr>
              <a:t>Make the sentences in the negative form:</a:t>
            </a:r>
            <a:endParaRPr lang="ru-RU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1412776"/>
            <a:ext cx="8640960" cy="51125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 smtClean="0">
                <a:latin typeface="Comic Sans MS" pitchFamily="66" charset="0"/>
              </a:rPr>
              <a:t>Example</a:t>
            </a:r>
            <a:r>
              <a:rPr lang="en-US" i="1" dirty="0">
                <a:latin typeface="Comic Sans MS" pitchFamily="66" charset="0"/>
              </a:rPr>
              <a:t>:</a:t>
            </a:r>
            <a:r>
              <a:rPr lang="en-US" dirty="0">
                <a:latin typeface="Comic Sans MS" pitchFamily="66" charset="0"/>
              </a:rPr>
              <a:t> </a:t>
            </a:r>
            <a:r>
              <a:rPr lang="en-US" dirty="0">
                <a:solidFill>
                  <a:srgbClr val="0070C0"/>
                </a:solidFill>
                <a:latin typeface="Comic Sans MS" pitchFamily="66" charset="0"/>
              </a:rPr>
              <a:t>I to the radio in the morning, (listen) — I </a:t>
            </a:r>
            <a:r>
              <a:rPr lang="en-US" dirty="0">
                <a:solidFill>
                  <a:srgbClr val="C00000"/>
                </a:solidFill>
                <a:latin typeface="Comic Sans MS" pitchFamily="66" charset="0"/>
              </a:rPr>
              <a:t>don't</a:t>
            </a:r>
            <a:r>
              <a:rPr lang="en-US" dirty="0">
                <a:solidFill>
                  <a:srgbClr val="0070C0"/>
                </a:solidFill>
                <a:latin typeface="Comic Sans MS" pitchFamily="66" charset="0"/>
              </a:rPr>
              <a:t> listen to the radio in the morning.</a:t>
            </a:r>
          </a:p>
          <a:p>
            <a:r>
              <a:rPr lang="en-US" dirty="0" smtClean="0">
                <a:solidFill>
                  <a:srgbClr val="0070C0"/>
                </a:solidFill>
                <a:latin typeface="Comic Sans MS" pitchFamily="66" charset="0"/>
              </a:rPr>
              <a:t>I</a:t>
            </a:r>
            <a:r>
              <a:rPr lang="en-US" dirty="0">
                <a:solidFill>
                  <a:srgbClr val="0070C0"/>
                </a:solidFill>
                <a:latin typeface="Comic Sans MS" pitchFamily="66" charset="0"/>
              </a:rPr>
              <a:t>_______ the dog for a walk every day. (take)</a:t>
            </a:r>
          </a:p>
          <a:p>
            <a:r>
              <a:rPr lang="en-US" dirty="0" smtClean="0">
                <a:solidFill>
                  <a:srgbClr val="0070C0"/>
                </a:solidFill>
                <a:latin typeface="Comic Sans MS" pitchFamily="66" charset="0"/>
              </a:rPr>
              <a:t>She</a:t>
            </a:r>
            <a:r>
              <a:rPr lang="en-US" dirty="0">
                <a:solidFill>
                  <a:srgbClr val="0070C0"/>
                </a:solidFill>
                <a:latin typeface="Comic Sans MS" pitchFamily="66" charset="0"/>
              </a:rPr>
              <a:t>________ all the food in the nearest </a:t>
            </a:r>
            <a:r>
              <a:rPr lang="en-US" dirty="0" smtClean="0">
                <a:solidFill>
                  <a:srgbClr val="0070C0"/>
                </a:solidFill>
                <a:latin typeface="Comic Sans MS" pitchFamily="66" charset="0"/>
              </a:rPr>
              <a:t>supermarket. </a:t>
            </a:r>
            <a:r>
              <a:rPr lang="en-US" dirty="0">
                <a:solidFill>
                  <a:srgbClr val="0070C0"/>
                </a:solidFill>
                <a:latin typeface="Comic Sans MS" pitchFamily="66" charset="0"/>
              </a:rPr>
              <a:t>(buy)</a:t>
            </a:r>
          </a:p>
          <a:p>
            <a:r>
              <a:rPr lang="en-US" dirty="0" smtClean="0">
                <a:solidFill>
                  <a:srgbClr val="0070C0"/>
                </a:solidFill>
                <a:latin typeface="Comic Sans MS" pitchFamily="66" charset="0"/>
              </a:rPr>
              <a:t>We</a:t>
            </a:r>
            <a:r>
              <a:rPr lang="en-US" dirty="0">
                <a:solidFill>
                  <a:srgbClr val="0070C0"/>
                </a:solidFill>
                <a:latin typeface="Comic Sans MS" pitchFamily="66" charset="0"/>
              </a:rPr>
              <a:t>________ to football matches every </a:t>
            </a:r>
            <a:r>
              <a:rPr lang="en-US" dirty="0" smtClean="0">
                <a:solidFill>
                  <a:srgbClr val="0070C0"/>
                </a:solidFill>
                <a:latin typeface="Comic Sans MS" pitchFamily="66" charset="0"/>
              </a:rPr>
              <a:t>Sunday. </a:t>
            </a:r>
            <a:r>
              <a:rPr lang="en-US" dirty="0">
                <a:solidFill>
                  <a:srgbClr val="0070C0"/>
                </a:solidFill>
                <a:latin typeface="Comic Sans MS" pitchFamily="66" charset="0"/>
              </a:rPr>
              <a:t>(go)</a:t>
            </a:r>
          </a:p>
          <a:p>
            <a:r>
              <a:rPr lang="en-US" dirty="0" smtClean="0">
                <a:solidFill>
                  <a:srgbClr val="0070C0"/>
                </a:solidFill>
                <a:latin typeface="Comic Sans MS" pitchFamily="66" charset="0"/>
              </a:rPr>
              <a:t>This </a:t>
            </a:r>
            <a:r>
              <a:rPr lang="en-US" dirty="0">
                <a:solidFill>
                  <a:srgbClr val="0070C0"/>
                </a:solidFill>
                <a:latin typeface="Comic Sans MS" pitchFamily="66" charset="0"/>
              </a:rPr>
              <a:t>car_________ much money — it's rather old. (cost)</a:t>
            </a:r>
          </a:p>
          <a:p>
            <a:r>
              <a:rPr lang="en-US" dirty="0" smtClean="0">
                <a:solidFill>
                  <a:srgbClr val="0070C0"/>
                </a:solidFill>
                <a:latin typeface="Comic Sans MS" pitchFamily="66" charset="0"/>
              </a:rPr>
              <a:t>My </a:t>
            </a:r>
            <a:r>
              <a:rPr lang="en-US" dirty="0">
                <a:solidFill>
                  <a:srgbClr val="0070C0"/>
                </a:solidFill>
                <a:latin typeface="Comic Sans MS" pitchFamily="66" charset="0"/>
              </a:rPr>
              <a:t>friends__________ in a </a:t>
            </a:r>
            <a:r>
              <a:rPr lang="en-US" dirty="0" smtClean="0">
                <a:solidFill>
                  <a:srgbClr val="0070C0"/>
                </a:solidFill>
                <a:latin typeface="Comic Sans MS" pitchFamily="66" charset="0"/>
              </a:rPr>
              <a:t>bank. </a:t>
            </a:r>
            <a:r>
              <a:rPr lang="en-US" dirty="0">
                <a:solidFill>
                  <a:srgbClr val="0070C0"/>
                </a:solidFill>
                <a:latin typeface="Comic Sans MS" pitchFamily="66" charset="0"/>
              </a:rPr>
              <a:t>(work)</a:t>
            </a:r>
          </a:p>
          <a:p>
            <a:r>
              <a:rPr lang="en-US" dirty="0" smtClean="0">
                <a:solidFill>
                  <a:srgbClr val="0070C0"/>
                </a:solidFill>
                <a:latin typeface="Comic Sans MS" pitchFamily="66" charset="0"/>
              </a:rPr>
              <a:t>Pete</a:t>
            </a:r>
            <a:r>
              <a:rPr lang="en-US" dirty="0">
                <a:solidFill>
                  <a:srgbClr val="0070C0"/>
                </a:solidFill>
                <a:latin typeface="Comic Sans MS" pitchFamily="66" charset="0"/>
              </a:rPr>
              <a:t>__________ early at </a:t>
            </a:r>
            <a:r>
              <a:rPr lang="en-US" dirty="0" smtClean="0">
                <a:solidFill>
                  <a:srgbClr val="0070C0"/>
                </a:solidFill>
                <a:latin typeface="Comic Sans MS" pitchFamily="66" charset="0"/>
              </a:rPr>
              <a:t>weekends. </a:t>
            </a:r>
            <a:r>
              <a:rPr lang="en-US" dirty="0">
                <a:solidFill>
                  <a:srgbClr val="0070C0"/>
                </a:solidFill>
                <a:latin typeface="Comic Sans MS" pitchFamily="66" charset="0"/>
              </a:rPr>
              <a:t>(get up)</a:t>
            </a:r>
          </a:p>
          <a:p>
            <a:endParaRPr lang="ru-RU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84318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Comic Sans MS" pitchFamily="66" charset="0"/>
              </a:rPr>
              <a:t>The answers:</a:t>
            </a:r>
            <a:endParaRPr lang="ru-RU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1412776"/>
            <a:ext cx="8640960" cy="5112568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I </a:t>
            </a:r>
            <a:r>
              <a:rPr lang="en-US" sz="3200" dirty="0" smtClean="0">
                <a:solidFill>
                  <a:srgbClr val="C00000"/>
                </a:solidFill>
                <a:latin typeface="Comic Sans MS" pitchFamily="66" charset="0"/>
              </a:rPr>
              <a:t>don’t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 take </a:t>
            </a:r>
            <a:r>
              <a:rPr lang="en-US" sz="3200" dirty="0">
                <a:solidFill>
                  <a:srgbClr val="0070C0"/>
                </a:solidFill>
                <a:latin typeface="Comic Sans MS" pitchFamily="66" charset="0"/>
              </a:rPr>
              <a:t>the dog for a walk every day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.</a:t>
            </a:r>
            <a:endParaRPr lang="en-US" sz="3200" dirty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 She </a:t>
            </a:r>
            <a:r>
              <a:rPr lang="en-US" sz="3200" dirty="0" smtClean="0">
                <a:solidFill>
                  <a:srgbClr val="C00000"/>
                </a:solidFill>
                <a:latin typeface="Comic Sans MS" pitchFamily="66" charset="0"/>
              </a:rPr>
              <a:t>doesn’t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 buy </a:t>
            </a:r>
            <a:r>
              <a:rPr lang="en-US" sz="3200" dirty="0">
                <a:solidFill>
                  <a:srgbClr val="0070C0"/>
                </a:solidFill>
                <a:latin typeface="Comic Sans MS" pitchFamily="66" charset="0"/>
              </a:rPr>
              <a:t>all the food in the nearest 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supermarket. </a:t>
            </a:r>
          </a:p>
          <a:p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We </a:t>
            </a:r>
            <a:r>
              <a:rPr lang="en-US" sz="3200" dirty="0" smtClean="0">
                <a:solidFill>
                  <a:srgbClr val="C00000"/>
                </a:solidFill>
                <a:latin typeface="Comic Sans MS" pitchFamily="66" charset="0"/>
              </a:rPr>
              <a:t>don’t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 go </a:t>
            </a:r>
            <a:r>
              <a:rPr lang="en-US" sz="3200" dirty="0">
                <a:solidFill>
                  <a:srgbClr val="0070C0"/>
                </a:solidFill>
                <a:latin typeface="Comic Sans MS" pitchFamily="66" charset="0"/>
              </a:rPr>
              <a:t>to football matches every 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Sunday.</a:t>
            </a:r>
            <a:endParaRPr lang="en-US" sz="3200" dirty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This car </a:t>
            </a:r>
            <a:r>
              <a:rPr lang="en-US" sz="3200" dirty="0" smtClean="0">
                <a:solidFill>
                  <a:srgbClr val="C00000"/>
                </a:solidFill>
                <a:latin typeface="Comic Sans MS" pitchFamily="66" charset="0"/>
              </a:rPr>
              <a:t>doesn’t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 cost </a:t>
            </a:r>
            <a:r>
              <a:rPr lang="en-US" sz="3200" dirty="0">
                <a:solidFill>
                  <a:srgbClr val="0070C0"/>
                </a:solidFill>
                <a:latin typeface="Comic Sans MS" pitchFamily="66" charset="0"/>
              </a:rPr>
              <a:t>much money — it's rather old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.</a:t>
            </a:r>
            <a:endParaRPr lang="en-US" sz="3200" dirty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My friends </a:t>
            </a:r>
            <a:r>
              <a:rPr lang="en-US" sz="3200" dirty="0" smtClean="0">
                <a:solidFill>
                  <a:srgbClr val="C00000"/>
                </a:solidFill>
                <a:latin typeface="Comic Sans MS" pitchFamily="66" charset="0"/>
              </a:rPr>
              <a:t>don’t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 work </a:t>
            </a:r>
            <a:r>
              <a:rPr lang="en-US" sz="3200" dirty="0">
                <a:solidFill>
                  <a:srgbClr val="0070C0"/>
                </a:solidFill>
                <a:latin typeface="Comic Sans MS" pitchFamily="66" charset="0"/>
              </a:rPr>
              <a:t>in a 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bank.</a:t>
            </a:r>
            <a:endParaRPr lang="en-US" sz="3200" dirty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Pete </a:t>
            </a:r>
            <a:r>
              <a:rPr lang="en-US" sz="3200" dirty="0" smtClean="0">
                <a:solidFill>
                  <a:srgbClr val="C00000"/>
                </a:solidFill>
                <a:latin typeface="Comic Sans MS" pitchFamily="66" charset="0"/>
              </a:rPr>
              <a:t>doesn’t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 get up </a:t>
            </a:r>
            <a:r>
              <a:rPr lang="en-US" sz="3200" dirty="0">
                <a:solidFill>
                  <a:srgbClr val="0070C0"/>
                </a:solidFill>
                <a:latin typeface="Comic Sans MS" pitchFamily="66" charset="0"/>
              </a:rPr>
              <a:t>early at 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weekends. </a:t>
            </a:r>
            <a:endParaRPr lang="en-US" sz="3200" dirty="0">
              <a:solidFill>
                <a:srgbClr val="0070C0"/>
              </a:solidFill>
              <a:latin typeface="Comic Sans MS" pitchFamily="66" charset="0"/>
            </a:endParaRPr>
          </a:p>
          <a:p>
            <a:endParaRPr lang="ru-RU" sz="32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57971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77724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Comic Sans MS" pitchFamily="66" charset="0"/>
              </a:rPr>
              <a:t>Вопросительные предложения: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1124744"/>
            <a:ext cx="8640960" cy="5472608"/>
          </a:xfrm>
        </p:spPr>
        <p:txBody>
          <a:bodyPr>
            <a:noAutofit/>
          </a:bodyPr>
          <a:lstStyle/>
          <a:p>
            <a:r>
              <a:rPr lang="ru-RU" sz="3600" dirty="0">
                <a:latin typeface="Comic Sans MS" pitchFamily="66" charset="0"/>
              </a:rPr>
              <a:t>Д</a:t>
            </a:r>
            <a:r>
              <a:rPr lang="ru-RU" sz="3600" dirty="0" smtClean="0">
                <a:latin typeface="Comic Sans MS" pitchFamily="66" charset="0"/>
              </a:rPr>
              <a:t>ля </a:t>
            </a:r>
            <a:r>
              <a:rPr lang="ru-RU" sz="3600" dirty="0">
                <a:latin typeface="Comic Sans MS" pitchFamily="66" charset="0"/>
              </a:rPr>
              <a:t>образования этих предложений </a:t>
            </a:r>
            <a:r>
              <a:rPr lang="ru-RU" sz="3600" dirty="0" smtClean="0">
                <a:latin typeface="Comic Sans MS" pitchFamily="66" charset="0"/>
              </a:rPr>
              <a:t>мы </a:t>
            </a:r>
            <a:r>
              <a:rPr lang="ru-RU" sz="3600" dirty="0">
                <a:latin typeface="Comic Sans MS" pitchFamily="66" charset="0"/>
              </a:rPr>
              <a:t>берем уже знакомые нам вспомогательные глаголы </a:t>
            </a:r>
            <a:r>
              <a:rPr lang="ru-RU" sz="3600" dirty="0" err="1">
                <a:solidFill>
                  <a:srgbClr val="C00000"/>
                </a:solidFill>
                <a:latin typeface="Comic Sans MS" pitchFamily="66" charset="0"/>
              </a:rPr>
              <a:t>do</a:t>
            </a:r>
            <a:r>
              <a:rPr lang="ru-RU" sz="3600" dirty="0">
                <a:latin typeface="Comic Sans MS" pitchFamily="66" charset="0"/>
              </a:rPr>
              <a:t> / </a:t>
            </a:r>
            <a:r>
              <a:rPr lang="ru-RU" sz="3600" dirty="0" err="1">
                <a:solidFill>
                  <a:srgbClr val="C00000"/>
                </a:solidFill>
                <a:latin typeface="Comic Sans MS" pitchFamily="66" charset="0"/>
              </a:rPr>
              <a:t>does</a:t>
            </a:r>
            <a:r>
              <a:rPr lang="ru-RU" sz="3600" dirty="0">
                <a:latin typeface="Comic Sans MS" pitchFamily="66" charset="0"/>
              </a:rPr>
              <a:t>, если действие выражено основным глаголом. Поставить </a:t>
            </a:r>
            <a:r>
              <a:rPr lang="ru-RU" sz="3600" dirty="0" err="1">
                <a:solidFill>
                  <a:srgbClr val="C00000"/>
                </a:solidFill>
                <a:latin typeface="Comic Sans MS" pitchFamily="66" charset="0"/>
              </a:rPr>
              <a:t>do</a:t>
            </a:r>
            <a:r>
              <a:rPr lang="ru-RU" sz="3600" dirty="0">
                <a:latin typeface="Comic Sans MS" pitchFamily="66" charset="0"/>
              </a:rPr>
              <a:t> / </a:t>
            </a:r>
            <a:r>
              <a:rPr lang="ru-RU" sz="3600" dirty="0" err="1">
                <a:solidFill>
                  <a:srgbClr val="C00000"/>
                </a:solidFill>
                <a:latin typeface="Comic Sans MS" pitchFamily="66" charset="0"/>
              </a:rPr>
              <a:t>does</a:t>
            </a:r>
            <a:r>
              <a:rPr lang="ru-RU" sz="3600" dirty="0">
                <a:latin typeface="Comic Sans MS" pitchFamily="66" charset="0"/>
              </a:rPr>
              <a:t> необходимо в начало предложения, убрав у основного глагола окончание –</a:t>
            </a:r>
            <a:r>
              <a:rPr lang="ru-RU" sz="3600" dirty="0">
                <a:solidFill>
                  <a:srgbClr val="C00000"/>
                </a:solidFill>
                <a:latin typeface="Comic Sans MS" pitchFamily="66" charset="0"/>
              </a:rPr>
              <a:t>s</a:t>
            </a:r>
            <a:r>
              <a:rPr lang="ru-RU" sz="3600" dirty="0">
                <a:latin typeface="Comic Sans MS" pitchFamily="66" charset="0"/>
              </a:rPr>
              <a:t> (-</a:t>
            </a:r>
            <a:r>
              <a:rPr lang="ru-RU" sz="3600" dirty="0" err="1">
                <a:solidFill>
                  <a:srgbClr val="C00000"/>
                </a:solidFill>
                <a:latin typeface="Comic Sans MS" pitchFamily="66" charset="0"/>
              </a:rPr>
              <a:t>es</a:t>
            </a:r>
            <a:r>
              <a:rPr lang="ru-RU" sz="3600" dirty="0">
                <a:latin typeface="Comic Sans MS" pitchFamily="66" charset="0"/>
              </a:rPr>
              <a:t>), если речь идет о 3-ем лице единственного числа. </a:t>
            </a:r>
          </a:p>
        </p:txBody>
      </p:sp>
    </p:spTree>
    <p:extLst>
      <p:ext uri="{BB962C8B-B14F-4D97-AF65-F5344CB8AC3E}">
        <p14:creationId xmlns:p14="http://schemas.microsoft.com/office/powerpoint/2010/main" val="5481238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67544" y="548680"/>
            <a:ext cx="8219256" cy="5688632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rgbClr val="C00000"/>
                </a:solidFill>
                <a:latin typeface="Comic Sans MS" pitchFamily="66" charset="0"/>
              </a:rPr>
              <a:t>Do</a:t>
            </a:r>
            <a:r>
              <a:rPr lang="en-US" sz="3600" dirty="0">
                <a:latin typeface="Comic Sans MS" pitchFamily="66" charset="0"/>
              </a:rPr>
              <a:t> </a:t>
            </a:r>
            <a:r>
              <a:rPr lang="en-US" sz="3600" dirty="0">
                <a:solidFill>
                  <a:srgbClr val="0070C0"/>
                </a:solidFill>
                <a:latin typeface="Comic Sans MS" pitchFamily="66" charset="0"/>
              </a:rPr>
              <a:t>I </a:t>
            </a:r>
            <a:r>
              <a:rPr lang="en-US" sz="3600" b="1" dirty="0">
                <a:solidFill>
                  <a:srgbClr val="0070C0"/>
                </a:solidFill>
                <a:latin typeface="Comic Sans MS" pitchFamily="66" charset="0"/>
              </a:rPr>
              <a:t>go</a:t>
            </a:r>
            <a:r>
              <a:rPr lang="en-US" sz="3600" dirty="0">
                <a:solidFill>
                  <a:srgbClr val="0070C0"/>
                </a:solidFill>
                <a:latin typeface="Comic Sans MS" pitchFamily="66" charset="0"/>
              </a:rPr>
              <a:t> to school every day</a:t>
            </a:r>
            <a:r>
              <a:rPr lang="en-US" sz="3600" dirty="0" smtClean="0">
                <a:solidFill>
                  <a:srgbClr val="0070C0"/>
                </a:solidFill>
                <a:latin typeface="Comic Sans MS" pitchFamily="66" charset="0"/>
              </a:rPr>
              <a:t>?</a:t>
            </a:r>
            <a:endParaRPr lang="ru-RU" sz="3600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en-US" sz="3600" b="1" dirty="0" smtClean="0">
                <a:solidFill>
                  <a:srgbClr val="C00000"/>
                </a:solidFill>
                <a:latin typeface="Comic Sans MS" pitchFamily="66" charset="0"/>
              </a:rPr>
              <a:t>Do</a:t>
            </a:r>
            <a:r>
              <a:rPr lang="en-US" sz="3600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en-US" sz="3600" dirty="0">
                <a:solidFill>
                  <a:srgbClr val="0070C0"/>
                </a:solidFill>
                <a:latin typeface="Comic Sans MS" pitchFamily="66" charset="0"/>
              </a:rPr>
              <a:t>we often </a:t>
            </a:r>
            <a:r>
              <a:rPr lang="en-US" sz="3600" b="1" dirty="0">
                <a:solidFill>
                  <a:srgbClr val="0070C0"/>
                </a:solidFill>
                <a:latin typeface="Comic Sans MS" pitchFamily="66" charset="0"/>
              </a:rPr>
              <a:t>play</a:t>
            </a:r>
            <a:r>
              <a:rPr lang="en-US" sz="3600" dirty="0">
                <a:solidFill>
                  <a:srgbClr val="0070C0"/>
                </a:solidFill>
                <a:latin typeface="Comic Sans MS" pitchFamily="66" charset="0"/>
              </a:rPr>
              <a:t> basketball</a:t>
            </a:r>
            <a:r>
              <a:rPr lang="en-US" sz="3600" dirty="0" smtClean="0">
                <a:solidFill>
                  <a:srgbClr val="0070C0"/>
                </a:solidFill>
                <a:latin typeface="Comic Sans MS" pitchFamily="66" charset="0"/>
              </a:rPr>
              <a:t>?</a:t>
            </a:r>
            <a:endParaRPr lang="ru-RU" sz="3600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en-US" sz="3600" b="1" dirty="0" smtClean="0">
                <a:solidFill>
                  <a:srgbClr val="C00000"/>
                </a:solidFill>
                <a:latin typeface="Comic Sans MS" pitchFamily="66" charset="0"/>
              </a:rPr>
              <a:t>Do</a:t>
            </a:r>
            <a:r>
              <a:rPr lang="en-US" sz="3600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en-US" sz="3600" dirty="0">
                <a:solidFill>
                  <a:srgbClr val="0070C0"/>
                </a:solidFill>
                <a:latin typeface="Comic Sans MS" pitchFamily="66" charset="0"/>
              </a:rPr>
              <a:t>children usually </a:t>
            </a:r>
            <a:r>
              <a:rPr lang="en-US" sz="3600" b="1" dirty="0">
                <a:solidFill>
                  <a:srgbClr val="0070C0"/>
                </a:solidFill>
                <a:latin typeface="Comic Sans MS" pitchFamily="66" charset="0"/>
              </a:rPr>
              <a:t>like</a:t>
            </a:r>
            <a:r>
              <a:rPr lang="en-US" sz="3600" dirty="0">
                <a:solidFill>
                  <a:srgbClr val="0070C0"/>
                </a:solidFill>
                <a:latin typeface="Comic Sans MS" pitchFamily="66" charset="0"/>
              </a:rPr>
              <a:t> parties</a:t>
            </a:r>
            <a:r>
              <a:rPr lang="en-US" sz="3600" dirty="0" smtClean="0">
                <a:solidFill>
                  <a:srgbClr val="0070C0"/>
                </a:solidFill>
                <a:latin typeface="Comic Sans MS" pitchFamily="66" charset="0"/>
              </a:rPr>
              <a:t>?</a:t>
            </a:r>
            <a:endParaRPr lang="ru-RU" sz="3600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en-US" sz="3600" b="1" dirty="0" smtClean="0">
                <a:solidFill>
                  <a:srgbClr val="C00000"/>
                </a:solidFill>
                <a:latin typeface="Comic Sans MS" pitchFamily="66" charset="0"/>
              </a:rPr>
              <a:t>Does</a:t>
            </a:r>
            <a:r>
              <a:rPr lang="en-US" sz="3600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en-US" sz="3600" dirty="0">
                <a:solidFill>
                  <a:srgbClr val="0070C0"/>
                </a:solidFill>
                <a:latin typeface="Comic Sans MS" pitchFamily="66" charset="0"/>
              </a:rPr>
              <a:t>she </a:t>
            </a:r>
            <a:r>
              <a:rPr lang="en-US" sz="3600" b="1" dirty="0">
                <a:solidFill>
                  <a:srgbClr val="0070C0"/>
                </a:solidFill>
                <a:latin typeface="Comic Sans MS" pitchFamily="66" charset="0"/>
              </a:rPr>
              <a:t>speak</a:t>
            </a:r>
            <a:r>
              <a:rPr lang="en-US" sz="3600" dirty="0">
                <a:solidFill>
                  <a:srgbClr val="0070C0"/>
                </a:solidFill>
                <a:latin typeface="Comic Sans MS" pitchFamily="66" charset="0"/>
              </a:rPr>
              <a:t> 2 foreign languages</a:t>
            </a:r>
            <a:r>
              <a:rPr lang="en-US" sz="3600" dirty="0" smtClean="0">
                <a:solidFill>
                  <a:srgbClr val="0070C0"/>
                </a:solidFill>
                <a:latin typeface="Comic Sans MS" pitchFamily="66" charset="0"/>
              </a:rPr>
              <a:t>?</a:t>
            </a:r>
            <a:endParaRPr lang="ru-RU" sz="3600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en-US" sz="3600" b="1" dirty="0" smtClean="0">
                <a:solidFill>
                  <a:srgbClr val="C00000"/>
                </a:solidFill>
                <a:latin typeface="Comic Sans MS" pitchFamily="66" charset="0"/>
              </a:rPr>
              <a:t>Does</a:t>
            </a:r>
            <a:r>
              <a:rPr lang="en-US" sz="3600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en-US" sz="3600" dirty="0">
                <a:solidFill>
                  <a:srgbClr val="0070C0"/>
                </a:solidFill>
                <a:latin typeface="Comic Sans MS" pitchFamily="66" charset="0"/>
              </a:rPr>
              <a:t>it </a:t>
            </a:r>
            <a:r>
              <a:rPr lang="en-US" sz="3600" b="1" dirty="0">
                <a:solidFill>
                  <a:srgbClr val="0070C0"/>
                </a:solidFill>
                <a:latin typeface="Comic Sans MS" pitchFamily="66" charset="0"/>
              </a:rPr>
              <a:t>take</a:t>
            </a:r>
            <a:r>
              <a:rPr lang="en-US" sz="3600" dirty="0">
                <a:solidFill>
                  <a:srgbClr val="0070C0"/>
                </a:solidFill>
                <a:latin typeface="Comic Sans MS" pitchFamily="66" charset="0"/>
              </a:rPr>
              <a:t> me 10 minutes to get to the University?</a:t>
            </a:r>
            <a:endParaRPr lang="ru-RU" sz="3600" dirty="0">
              <a:solidFill>
                <a:srgbClr val="0070C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48040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07504" y="260648"/>
            <a:ext cx="8928992" cy="6336704"/>
          </a:xfrm>
        </p:spPr>
        <p:txBody>
          <a:bodyPr>
            <a:noAutofit/>
          </a:bodyPr>
          <a:lstStyle/>
          <a:p>
            <a:r>
              <a:rPr lang="ru-RU" sz="3500" dirty="0">
                <a:latin typeface="Comic Sans MS" pitchFamily="66" charset="0"/>
              </a:rPr>
              <a:t>Если же действие представлено глаголом </a:t>
            </a:r>
            <a:r>
              <a:rPr lang="ru-RU" sz="3500" dirty="0" err="1">
                <a:solidFill>
                  <a:srgbClr val="0070C0"/>
                </a:solidFill>
                <a:latin typeface="Comic Sans MS" pitchFamily="66" charset="0"/>
              </a:rPr>
              <a:t>to</a:t>
            </a:r>
            <a:r>
              <a:rPr lang="ru-RU" sz="3500" dirty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sz="3500" dirty="0" err="1" smtClean="0">
                <a:solidFill>
                  <a:srgbClr val="0070C0"/>
                </a:solidFill>
                <a:latin typeface="Comic Sans MS" pitchFamily="66" charset="0"/>
              </a:rPr>
              <a:t>be</a:t>
            </a:r>
            <a:r>
              <a:rPr lang="ru-RU" sz="3500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sz="3500" dirty="0" smtClean="0">
                <a:solidFill>
                  <a:srgbClr val="C00000"/>
                </a:solidFill>
                <a:latin typeface="Comic Sans MS" pitchFamily="66" charset="0"/>
              </a:rPr>
              <a:t>(</a:t>
            </a:r>
            <a:r>
              <a:rPr lang="en-US" sz="3500" dirty="0" err="1" smtClean="0">
                <a:solidFill>
                  <a:srgbClr val="C00000"/>
                </a:solidFill>
                <a:latin typeface="Comic Sans MS" pitchFamily="66" charset="0"/>
              </a:rPr>
              <a:t>am,is,are</a:t>
            </a:r>
            <a:r>
              <a:rPr lang="en-US" sz="3500" dirty="0" smtClean="0">
                <a:solidFill>
                  <a:srgbClr val="C00000"/>
                </a:solidFill>
                <a:latin typeface="Comic Sans MS" pitchFamily="66" charset="0"/>
              </a:rPr>
              <a:t>)</a:t>
            </a:r>
            <a:r>
              <a:rPr lang="ru-RU" sz="3500" dirty="0" smtClean="0">
                <a:solidFill>
                  <a:srgbClr val="C00000"/>
                </a:solidFill>
                <a:latin typeface="Comic Sans MS" pitchFamily="66" charset="0"/>
              </a:rPr>
              <a:t>,</a:t>
            </a:r>
            <a:r>
              <a:rPr lang="ru-RU" sz="3500" dirty="0" smtClean="0">
                <a:latin typeface="Comic Sans MS" pitchFamily="66" charset="0"/>
              </a:rPr>
              <a:t> </a:t>
            </a:r>
            <a:r>
              <a:rPr lang="ru-RU" sz="3500" dirty="0">
                <a:latin typeface="Comic Sans MS" pitchFamily="66" charset="0"/>
              </a:rPr>
              <a:t>просто ставим его во главу и вопросительное предложение готово</a:t>
            </a:r>
            <a:r>
              <a:rPr lang="ru-RU" sz="3500" dirty="0" smtClean="0">
                <a:latin typeface="Comic Sans MS" pitchFamily="66" charset="0"/>
              </a:rPr>
              <a:t>.</a:t>
            </a:r>
            <a:endParaRPr lang="en-US" sz="3500" dirty="0" smtClean="0">
              <a:latin typeface="Comic Sans MS" pitchFamily="66" charset="0"/>
            </a:endParaRPr>
          </a:p>
          <a:p>
            <a:r>
              <a:rPr lang="en-US" sz="3500" dirty="0" smtClean="0">
                <a:solidFill>
                  <a:srgbClr val="C00000"/>
                </a:solidFill>
                <a:latin typeface="Comic Sans MS" pitchFamily="66" charset="0"/>
              </a:rPr>
              <a:t>Am</a:t>
            </a:r>
            <a:r>
              <a:rPr lang="en-US" sz="3500" dirty="0" smtClean="0">
                <a:solidFill>
                  <a:srgbClr val="0070C0"/>
                </a:solidFill>
                <a:latin typeface="Comic Sans MS" pitchFamily="66" charset="0"/>
              </a:rPr>
              <a:t> I a teacher?</a:t>
            </a:r>
            <a:endParaRPr lang="en-US" sz="3500" dirty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en-US" sz="3500" dirty="0" smtClean="0">
                <a:solidFill>
                  <a:srgbClr val="C00000"/>
                </a:solidFill>
                <a:latin typeface="Comic Sans MS" pitchFamily="66" charset="0"/>
              </a:rPr>
              <a:t>Is</a:t>
            </a:r>
            <a:r>
              <a:rPr lang="en-US" sz="3500" dirty="0" smtClean="0">
                <a:solidFill>
                  <a:srgbClr val="0070C0"/>
                </a:solidFill>
                <a:latin typeface="Comic Sans MS" pitchFamily="66" charset="0"/>
              </a:rPr>
              <a:t> she a dancer?</a:t>
            </a:r>
            <a:endParaRPr lang="en-US" sz="3500" dirty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en-US" sz="3500" dirty="0" smtClean="0">
                <a:solidFill>
                  <a:srgbClr val="C00000"/>
                </a:solidFill>
                <a:latin typeface="Comic Sans MS" pitchFamily="66" charset="0"/>
              </a:rPr>
              <a:t>Is</a:t>
            </a:r>
            <a:r>
              <a:rPr lang="en-US" sz="3500" dirty="0" smtClean="0">
                <a:solidFill>
                  <a:srgbClr val="0070C0"/>
                </a:solidFill>
                <a:latin typeface="Comic Sans MS" pitchFamily="66" charset="0"/>
              </a:rPr>
              <a:t> he a vet?</a:t>
            </a:r>
          </a:p>
          <a:p>
            <a:r>
              <a:rPr lang="en-US" sz="3500" dirty="0" smtClean="0">
                <a:solidFill>
                  <a:srgbClr val="C00000"/>
                </a:solidFill>
                <a:latin typeface="Comic Sans MS" pitchFamily="66" charset="0"/>
              </a:rPr>
              <a:t>Is</a:t>
            </a:r>
            <a:r>
              <a:rPr lang="en-US" sz="3500" dirty="0" smtClean="0">
                <a:solidFill>
                  <a:srgbClr val="0070C0"/>
                </a:solidFill>
                <a:latin typeface="Comic Sans MS" pitchFamily="66" charset="0"/>
              </a:rPr>
              <a:t> it a dog?</a:t>
            </a:r>
            <a:endParaRPr lang="en-US" sz="3500" dirty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en-US" sz="3500" dirty="0" smtClean="0">
                <a:solidFill>
                  <a:srgbClr val="C00000"/>
                </a:solidFill>
                <a:latin typeface="Comic Sans MS" pitchFamily="66" charset="0"/>
              </a:rPr>
              <a:t>Are</a:t>
            </a:r>
            <a:r>
              <a:rPr lang="en-US" sz="3500" dirty="0" smtClean="0">
                <a:solidFill>
                  <a:srgbClr val="0070C0"/>
                </a:solidFill>
                <a:latin typeface="Comic Sans MS" pitchFamily="66" charset="0"/>
              </a:rPr>
              <a:t> we </a:t>
            </a:r>
            <a:r>
              <a:rPr lang="en-US" sz="3500" dirty="0">
                <a:solidFill>
                  <a:srgbClr val="0070C0"/>
                </a:solidFill>
                <a:latin typeface="Comic Sans MS" pitchFamily="66" charset="0"/>
              </a:rPr>
              <a:t>in </a:t>
            </a:r>
            <a:r>
              <a:rPr lang="en-US" sz="3500" dirty="0" smtClean="0">
                <a:solidFill>
                  <a:srgbClr val="0070C0"/>
                </a:solidFill>
                <a:latin typeface="Comic Sans MS" pitchFamily="66" charset="0"/>
              </a:rPr>
              <a:t>Moscow?</a:t>
            </a:r>
            <a:endParaRPr lang="en-US" sz="3500" dirty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en-US" sz="3500" dirty="0" smtClean="0">
                <a:solidFill>
                  <a:srgbClr val="C00000"/>
                </a:solidFill>
                <a:latin typeface="Comic Sans MS" pitchFamily="66" charset="0"/>
              </a:rPr>
              <a:t>Are</a:t>
            </a:r>
            <a:r>
              <a:rPr lang="en-US" sz="3500" dirty="0" smtClean="0">
                <a:solidFill>
                  <a:srgbClr val="0070C0"/>
                </a:solidFill>
                <a:latin typeface="Comic Sans MS" pitchFamily="66" charset="0"/>
              </a:rPr>
              <a:t> they </a:t>
            </a:r>
            <a:r>
              <a:rPr lang="en-US" sz="3500" dirty="0">
                <a:solidFill>
                  <a:srgbClr val="0070C0"/>
                </a:solidFill>
                <a:latin typeface="Comic Sans MS" pitchFamily="66" charset="0"/>
              </a:rPr>
              <a:t>at </a:t>
            </a:r>
            <a:r>
              <a:rPr lang="en-US" sz="3500" dirty="0" smtClean="0">
                <a:solidFill>
                  <a:srgbClr val="0070C0"/>
                </a:solidFill>
                <a:latin typeface="Comic Sans MS" pitchFamily="66" charset="0"/>
              </a:rPr>
              <a:t>school?</a:t>
            </a:r>
            <a:endParaRPr lang="en-US" sz="3500" dirty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en-US" sz="3500" dirty="0" smtClean="0">
                <a:solidFill>
                  <a:srgbClr val="C00000"/>
                </a:solidFill>
                <a:latin typeface="Comic Sans MS" pitchFamily="66" charset="0"/>
              </a:rPr>
              <a:t>Are</a:t>
            </a:r>
            <a:r>
              <a:rPr lang="en-US" sz="3500" dirty="0" smtClean="0">
                <a:solidFill>
                  <a:srgbClr val="0070C0"/>
                </a:solidFill>
                <a:latin typeface="Comic Sans MS" pitchFamily="66" charset="0"/>
              </a:rPr>
              <a:t> you alone?</a:t>
            </a:r>
            <a:endParaRPr lang="ru-RU" sz="3500" dirty="0">
              <a:solidFill>
                <a:srgbClr val="0070C0"/>
              </a:solidFill>
              <a:latin typeface="Comic Sans MS" pitchFamily="66" charset="0"/>
            </a:endParaRPr>
          </a:p>
          <a:p>
            <a:pPr marL="0" indent="0">
              <a:buNone/>
            </a:pPr>
            <a:endParaRPr lang="ru-RU" sz="35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62159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Comic Sans MS" pitchFamily="66" charset="0"/>
              </a:rPr>
              <a:t>Образование времени </a:t>
            </a:r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b="1" dirty="0" err="1" smtClean="0">
                <a:solidFill>
                  <a:srgbClr val="FF0000"/>
                </a:solidFill>
                <a:latin typeface="Comic Sans MS" pitchFamily="66" charset="0"/>
              </a:rPr>
              <a:t>Present</a:t>
            </a:r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Comic Sans MS" pitchFamily="66" charset="0"/>
              </a:rPr>
              <a:t>Simple</a:t>
            </a:r>
            <a:endParaRPr lang="ru-RU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1412776"/>
            <a:ext cx="8291264" cy="4607024"/>
          </a:xfrm>
        </p:spPr>
        <p:txBody>
          <a:bodyPr>
            <a:normAutofit/>
          </a:bodyPr>
          <a:lstStyle/>
          <a:p>
            <a:r>
              <a:rPr lang="ru-RU" sz="3600" dirty="0" err="1" smtClean="0">
                <a:solidFill>
                  <a:srgbClr val="C00000"/>
                </a:solidFill>
                <a:latin typeface="Comic Sans MS" pitchFamily="66" charset="0"/>
              </a:rPr>
              <a:t>Present</a:t>
            </a:r>
            <a:r>
              <a:rPr lang="ru-RU" sz="3600" dirty="0" smtClean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ru-RU" sz="3600" dirty="0" err="1">
                <a:solidFill>
                  <a:srgbClr val="C00000"/>
                </a:solidFill>
                <a:latin typeface="Comic Sans MS" pitchFamily="66" charset="0"/>
              </a:rPr>
              <a:t>Simple</a:t>
            </a:r>
            <a:r>
              <a:rPr lang="ru-RU" sz="3600" dirty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ru-RU" sz="3600" dirty="0" smtClean="0">
                <a:latin typeface="Comic Sans MS" pitchFamily="66" charset="0"/>
              </a:rPr>
              <a:t>- это </a:t>
            </a:r>
            <a:r>
              <a:rPr lang="ru-RU" sz="3600" dirty="0">
                <a:latin typeface="Comic Sans MS" pitchFamily="66" charset="0"/>
              </a:rPr>
              <a:t>время, которое используется в том случае, если происходящее действие является </a:t>
            </a:r>
            <a:r>
              <a:rPr lang="ru-RU" sz="3600" dirty="0">
                <a:solidFill>
                  <a:srgbClr val="00B050"/>
                </a:solidFill>
                <a:latin typeface="Comic Sans MS" pitchFamily="66" charset="0"/>
              </a:rPr>
              <a:t>обычным, привычным, постоянным </a:t>
            </a:r>
            <a:r>
              <a:rPr lang="ru-RU" sz="3600" dirty="0">
                <a:latin typeface="Comic Sans MS" pitchFamily="66" charset="0"/>
              </a:rPr>
              <a:t>(</a:t>
            </a:r>
            <a:r>
              <a:rPr lang="ru-RU" sz="3600" dirty="0">
                <a:solidFill>
                  <a:srgbClr val="00B050"/>
                </a:solidFill>
                <a:latin typeface="Comic Sans MS" pitchFamily="66" charset="0"/>
              </a:rPr>
              <a:t>регулярным</a:t>
            </a:r>
            <a:r>
              <a:rPr lang="ru-RU" sz="3600" dirty="0">
                <a:latin typeface="Comic Sans MS" pitchFamily="66" charset="0"/>
              </a:rPr>
              <a:t>), происходящим в настоящее </a:t>
            </a:r>
            <a:r>
              <a:rPr lang="ru-RU" sz="3600" dirty="0" smtClean="0">
                <a:latin typeface="Comic Sans MS" pitchFamily="66" charset="0"/>
              </a:rPr>
              <a:t>время, т.е. действие происходит </a:t>
            </a:r>
            <a:r>
              <a:rPr lang="ru-RU" sz="3600" dirty="0" smtClean="0">
                <a:solidFill>
                  <a:srgbClr val="00B050"/>
                </a:solidFill>
                <a:latin typeface="Comic Sans MS" pitchFamily="66" charset="0"/>
              </a:rPr>
              <a:t>вообще</a:t>
            </a:r>
            <a:r>
              <a:rPr lang="ru-RU" sz="3600" dirty="0">
                <a:latin typeface="Comic Sans MS" pitchFamily="66" charset="0"/>
              </a:rPr>
              <a:t>,</a:t>
            </a:r>
            <a:r>
              <a:rPr lang="ru-RU" sz="3600" dirty="0" smtClean="0">
                <a:latin typeface="Comic Sans MS" pitchFamily="66" charset="0"/>
              </a:rPr>
              <a:t> а не в данный момент.</a:t>
            </a:r>
            <a:endParaRPr lang="ru-RU" sz="3600" dirty="0">
              <a:latin typeface="Comic Sans MS" pitchFamily="66" charset="0"/>
            </a:endParaRPr>
          </a:p>
          <a:p>
            <a:endParaRPr lang="ru-RU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03894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-315416"/>
            <a:ext cx="7772400" cy="1143000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Comic Sans MS" pitchFamily="66" charset="0"/>
              </a:rPr>
              <a:t>Put  </a:t>
            </a:r>
            <a:r>
              <a:rPr lang="en-US" b="1" dirty="0">
                <a:solidFill>
                  <a:srgbClr val="C00000"/>
                </a:solidFill>
                <a:latin typeface="Comic Sans MS" pitchFamily="66" charset="0"/>
              </a:rPr>
              <a:t>Do</a:t>
            </a:r>
            <a:r>
              <a:rPr lang="en-US" b="1" dirty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n-US" b="1" dirty="0" smtClean="0">
                <a:solidFill>
                  <a:srgbClr val="FF0000"/>
                </a:solidFill>
                <a:latin typeface="Comic Sans MS" pitchFamily="66" charset="0"/>
              </a:rPr>
              <a:t>or </a:t>
            </a:r>
            <a:r>
              <a:rPr lang="en-US" b="1" dirty="0" smtClean="0">
                <a:solidFill>
                  <a:srgbClr val="C00000"/>
                </a:solidFill>
                <a:latin typeface="Comic Sans MS" pitchFamily="66" charset="0"/>
              </a:rPr>
              <a:t>Does</a:t>
            </a:r>
            <a:r>
              <a:rPr lang="en-US" b="1" dirty="0" smtClean="0">
                <a:solidFill>
                  <a:srgbClr val="FF0000"/>
                </a:solidFill>
                <a:latin typeface="Comic Sans MS" pitchFamily="66" charset="0"/>
              </a:rPr>
              <a:t>:</a:t>
            </a:r>
            <a:endParaRPr lang="en-US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764704"/>
            <a:ext cx="8640960" cy="5832648"/>
          </a:xfrm>
        </p:spPr>
        <p:txBody>
          <a:bodyPr>
            <a:noAutofit/>
          </a:bodyPr>
          <a:lstStyle/>
          <a:p>
            <a:r>
              <a:rPr lang="en-US" i="1" dirty="0" smtClean="0">
                <a:latin typeface="Comic Sans MS" pitchFamily="66" charset="0"/>
              </a:rPr>
              <a:t>Example</a:t>
            </a:r>
            <a:r>
              <a:rPr lang="en-US" i="1" dirty="0">
                <a:latin typeface="Comic Sans MS" pitchFamily="66" charset="0"/>
              </a:rPr>
              <a:t>:</a:t>
            </a:r>
            <a:r>
              <a:rPr lang="en-US" i="1" dirty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en-US" dirty="0">
                <a:solidFill>
                  <a:srgbClr val="0070C0"/>
                </a:solidFill>
                <a:latin typeface="Comic Sans MS" pitchFamily="66" charset="0"/>
              </a:rPr>
              <a:t>_____she live with her parents — Yes, she   ___.</a:t>
            </a:r>
          </a:p>
          <a:p>
            <a:r>
              <a:rPr lang="en-US" b="1" dirty="0">
                <a:solidFill>
                  <a:srgbClr val="C00000"/>
                </a:solidFill>
                <a:latin typeface="Comic Sans MS" pitchFamily="66" charset="0"/>
              </a:rPr>
              <a:t>Does</a:t>
            </a:r>
            <a:r>
              <a:rPr lang="en-US" dirty="0">
                <a:solidFill>
                  <a:srgbClr val="0070C0"/>
                </a:solidFill>
                <a:latin typeface="Comic Sans MS" pitchFamily="66" charset="0"/>
              </a:rPr>
              <a:t> she live with her parents? — Yes, she </a:t>
            </a:r>
            <a:r>
              <a:rPr lang="en-US" b="1" dirty="0">
                <a:solidFill>
                  <a:srgbClr val="C00000"/>
                </a:solidFill>
                <a:latin typeface="Comic Sans MS" pitchFamily="66" charset="0"/>
              </a:rPr>
              <a:t>does</a:t>
            </a:r>
            <a:r>
              <a:rPr lang="en-US" dirty="0">
                <a:solidFill>
                  <a:srgbClr val="0070C0"/>
                </a:solidFill>
                <a:latin typeface="Comic Sans MS" pitchFamily="66" charset="0"/>
              </a:rPr>
              <a:t>.</a:t>
            </a:r>
          </a:p>
          <a:p>
            <a:pPr marL="0" indent="0">
              <a:buNone/>
            </a:pPr>
            <a:endParaRPr lang="en-US" dirty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en-US" dirty="0" smtClean="0">
                <a:solidFill>
                  <a:srgbClr val="0070C0"/>
                </a:solidFill>
                <a:latin typeface="Comic Sans MS" pitchFamily="66" charset="0"/>
              </a:rPr>
              <a:t>___ </a:t>
            </a:r>
            <a:r>
              <a:rPr lang="en-US" dirty="0">
                <a:solidFill>
                  <a:srgbClr val="0070C0"/>
                </a:solidFill>
                <a:latin typeface="Comic Sans MS" pitchFamily="66" charset="0"/>
              </a:rPr>
              <a:t>I speak good Italian? — Yes, you ___.</a:t>
            </a:r>
          </a:p>
          <a:p>
            <a:r>
              <a:rPr lang="en-US" dirty="0" smtClean="0">
                <a:solidFill>
                  <a:srgbClr val="0070C0"/>
                </a:solidFill>
                <a:latin typeface="Comic Sans MS" pitchFamily="66" charset="0"/>
              </a:rPr>
              <a:t>___ </a:t>
            </a:r>
            <a:r>
              <a:rPr lang="en-US" dirty="0">
                <a:solidFill>
                  <a:srgbClr val="0070C0"/>
                </a:solidFill>
                <a:latin typeface="Comic Sans MS" pitchFamily="66" charset="0"/>
              </a:rPr>
              <a:t>you drive to work? — No, I___.</a:t>
            </a:r>
          </a:p>
          <a:p>
            <a:r>
              <a:rPr lang="en-US" dirty="0" smtClean="0">
                <a:solidFill>
                  <a:srgbClr val="0070C0"/>
                </a:solidFill>
                <a:latin typeface="Comic Sans MS" pitchFamily="66" charset="0"/>
              </a:rPr>
              <a:t>___ </a:t>
            </a:r>
            <a:r>
              <a:rPr lang="en-US" dirty="0">
                <a:solidFill>
                  <a:srgbClr val="0070C0"/>
                </a:solidFill>
                <a:latin typeface="Comic Sans MS" pitchFamily="66" charset="0"/>
              </a:rPr>
              <a:t>they work hard at university? — Yes, they___.</a:t>
            </a:r>
          </a:p>
          <a:p>
            <a:r>
              <a:rPr lang="en-US" dirty="0" smtClean="0">
                <a:solidFill>
                  <a:srgbClr val="0070C0"/>
                </a:solidFill>
                <a:latin typeface="Comic Sans MS" pitchFamily="66" charset="0"/>
              </a:rPr>
              <a:t>___ </a:t>
            </a:r>
            <a:r>
              <a:rPr lang="en-US" dirty="0">
                <a:solidFill>
                  <a:srgbClr val="0070C0"/>
                </a:solidFill>
                <a:latin typeface="Comic Sans MS" pitchFamily="66" charset="0"/>
              </a:rPr>
              <a:t>Alan </a:t>
            </a:r>
            <a:r>
              <a:rPr lang="en-US" dirty="0" smtClean="0">
                <a:solidFill>
                  <a:srgbClr val="0070C0"/>
                </a:solidFill>
                <a:latin typeface="Comic Sans MS" pitchFamily="66" charset="0"/>
              </a:rPr>
              <a:t>drink Coke? </a:t>
            </a:r>
            <a:r>
              <a:rPr lang="en-US" dirty="0">
                <a:solidFill>
                  <a:srgbClr val="0070C0"/>
                </a:solidFill>
                <a:latin typeface="Comic Sans MS" pitchFamily="66" charset="0"/>
              </a:rPr>
              <a:t>— No, he___.</a:t>
            </a:r>
          </a:p>
          <a:p>
            <a:r>
              <a:rPr lang="en-US" dirty="0" smtClean="0">
                <a:solidFill>
                  <a:srgbClr val="0070C0"/>
                </a:solidFill>
                <a:latin typeface="Comic Sans MS" pitchFamily="66" charset="0"/>
              </a:rPr>
              <a:t>___ </a:t>
            </a:r>
            <a:r>
              <a:rPr lang="en-US" dirty="0">
                <a:solidFill>
                  <a:srgbClr val="0070C0"/>
                </a:solidFill>
                <a:latin typeface="Comic Sans MS" pitchFamily="66" charset="0"/>
              </a:rPr>
              <a:t>Patrick like computer games and cartoons? —Yes, he___.            </a:t>
            </a:r>
          </a:p>
          <a:p>
            <a:r>
              <a:rPr lang="en-US" dirty="0" smtClean="0">
                <a:solidFill>
                  <a:srgbClr val="0070C0"/>
                </a:solidFill>
                <a:latin typeface="Comic Sans MS" pitchFamily="66" charset="0"/>
              </a:rPr>
              <a:t>___</a:t>
            </a:r>
            <a:r>
              <a:rPr lang="en-US" dirty="0">
                <a:solidFill>
                  <a:srgbClr val="0070C0"/>
                </a:solidFill>
                <a:latin typeface="Comic Sans MS" pitchFamily="66" charset="0"/>
              </a:rPr>
              <a:t>children usually eat much ice-cream? — Yes, they ___.</a:t>
            </a:r>
          </a:p>
          <a:p>
            <a:r>
              <a:rPr lang="en-US" dirty="0" smtClean="0">
                <a:solidFill>
                  <a:srgbClr val="0070C0"/>
                </a:solidFill>
                <a:latin typeface="Comic Sans MS" pitchFamily="66" charset="0"/>
              </a:rPr>
              <a:t>___ </a:t>
            </a:r>
            <a:r>
              <a:rPr lang="en-US" dirty="0">
                <a:solidFill>
                  <a:srgbClr val="0070C0"/>
                </a:solidFill>
                <a:latin typeface="Comic Sans MS" pitchFamily="66" charset="0"/>
              </a:rPr>
              <a:t>you take exams every month? — No, we ___.</a:t>
            </a:r>
          </a:p>
          <a:p>
            <a:pPr marL="0" indent="0">
              <a:buNone/>
            </a:pPr>
            <a:r>
              <a:rPr lang="en-US" dirty="0">
                <a:solidFill>
                  <a:srgbClr val="0070C0"/>
                </a:solidFill>
                <a:latin typeface="Comic Sans MS" pitchFamily="66" charset="0"/>
              </a:rPr>
              <a:t> </a:t>
            </a:r>
            <a:endParaRPr lang="ru-RU" dirty="0">
              <a:solidFill>
                <a:srgbClr val="0070C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45121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-171400"/>
            <a:ext cx="7772400" cy="1143000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Comic Sans MS" pitchFamily="66" charset="0"/>
              </a:rPr>
              <a:t>The answers:</a:t>
            </a:r>
            <a:endParaRPr lang="en-US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908720"/>
            <a:ext cx="8712968" cy="5688632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Comic Sans MS" pitchFamily="66" charset="0"/>
              </a:rPr>
              <a:t>Do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en-US" sz="3200" dirty="0">
                <a:solidFill>
                  <a:srgbClr val="0070C0"/>
                </a:solidFill>
                <a:latin typeface="Comic Sans MS" pitchFamily="66" charset="0"/>
              </a:rPr>
              <a:t>I speak good Italian? — Yes, you </a:t>
            </a:r>
            <a:r>
              <a:rPr lang="en-US" sz="3200" dirty="0" smtClean="0">
                <a:solidFill>
                  <a:srgbClr val="C00000"/>
                </a:solidFill>
                <a:latin typeface="Comic Sans MS" pitchFamily="66" charset="0"/>
              </a:rPr>
              <a:t>do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.</a:t>
            </a:r>
            <a:endParaRPr lang="en-US" sz="3200" dirty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en-US" sz="3200" dirty="0" smtClean="0">
                <a:solidFill>
                  <a:srgbClr val="C00000"/>
                </a:solidFill>
                <a:latin typeface="Comic Sans MS" pitchFamily="66" charset="0"/>
              </a:rPr>
              <a:t>Do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en-US" sz="3200" dirty="0">
                <a:solidFill>
                  <a:srgbClr val="0070C0"/>
                </a:solidFill>
                <a:latin typeface="Comic Sans MS" pitchFamily="66" charset="0"/>
              </a:rPr>
              <a:t>you drive to work? — No, 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I </a:t>
            </a:r>
            <a:r>
              <a:rPr lang="en-US" sz="3200" dirty="0" smtClean="0">
                <a:solidFill>
                  <a:srgbClr val="C00000"/>
                </a:solidFill>
                <a:latin typeface="Comic Sans MS" pitchFamily="66" charset="0"/>
              </a:rPr>
              <a:t>don’t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.</a:t>
            </a:r>
            <a:endParaRPr lang="en-US" sz="3200" dirty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en-US" sz="3200" dirty="0" smtClean="0">
                <a:solidFill>
                  <a:srgbClr val="C00000"/>
                </a:solidFill>
                <a:latin typeface="Comic Sans MS" pitchFamily="66" charset="0"/>
              </a:rPr>
              <a:t>Do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en-US" sz="3200" dirty="0">
                <a:solidFill>
                  <a:srgbClr val="0070C0"/>
                </a:solidFill>
                <a:latin typeface="Comic Sans MS" pitchFamily="66" charset="0"/>
              </a:rPr>
              <a:t>they work hard at university? — Yes, 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they </a:t>
            </a:r>
            <a:r>
              <a:rPr lang="en-US" sz="3200" dirty="0" smtClean="0">
                <a:solidFill>
                  <a:srgbClr val="C00000"/>
                </a:solidFill>
                <a:latin typeface="Comic Sans MS" pitchFamily="66" charset="0"/>
              </a:rPr>
              <a:t>do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.</a:t>
            </a:r>
            <a:endParaRPr lang="en-US" sz="3200" dirty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en-US" sz="3200" dirty="0" smtClean="0">
                <a:solidFill>
                  <a:srgbClr val="C00000"/>
                </a:solidFill>
                <a:latin typeface="Comic Sans MS" pitchFamily="66" charset="0"/>
              </a:rPr>
              <a:t>Does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en-US" sz="3200" dirty="0">
                <a:solidFill>
                  <a:srgbClr val="0070C0"/>
                </a:solidFill>
                <a:latin typeface="Comic Sans MS" pitchFamily="66" charset="0"/>
              </a:rPr>
              <a:t>Alan 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drink Coke? </a:t>
            </a:r>
            <a:r>
              <a:rPr lang="en-US" sz="3200" dirty="0">
                <a:solidFill>
                  <a:srgbClr val="0070C0"/>
                </a:solidFill>
                <a:latin typeface="Comic Sans MS" pitchFamily="66" charset="0"/>
              </a:rPr>
              <a:t>— No, 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he </a:t>
            </a:r>
            <a:r>
              <a:rPr lang="en-US" sz="3200" dirty="0" smtClean="0">
                <a:solidFill>
                  <a:srgbClr val="C00000"/>
                </a:solidFill>
                <a:latin typeface="Comic Sans MS" pitchFamily="66" charset="0"/>
              </a:rPr>
              <a:t>doesn’t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.</a:t>
            </a:r>
            <a:endParaRPr lang="en-US" sz="3200" dirty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en-US" sz="3200" dirty="0" smtClean="0">
                <a:solidFill>
                  <a:srgbClr val="C00000"/>
                </a:solidFill>
                <a:latin typeface="Comic Sans MS" pitchFamily="66" charset="0"/>
              </a:rPr>
              <a:t>Does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en-US" sz="3200" dirty="0">
                <a:solidFill>
                  <a:srgbClr val="0070C0"/>
                </a:solidFill>
                <a:latin typeface="Comic Sans MS" pitchFamily="66" charset="0"/>
              </a:rPr>
              <a:t>Patrick like computer games and cartoons? —Yes, 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he </a:t>
            </a:r>
            <a:r>
              <a:rPr lang="en-US" sz="3200" dirty="0" smtClean="0">
                <a:solidFill>
                  <a:srgbClr val="C00000"/>
                </a:solidFill>
                <a:latin typeface="Comic Sans MS" pitchFamily="66" charset="0"/>
              </a:rPr>
              <a:t>does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.</a:t>
            </a:r>
            <a:r>
              <a:rPr lang="en-US" sz="3200" dirty="0">
                <a:solidFill>
                  <a:srgbClr val="0070C0"/>
                </a:solidFill>
                <a:latin typeface="Comic Sans MS" pitchFamily="66" charset="0"/>
              </a:rPr>
              <a:t>            </a:t>
            </a:r>
          </a:p>
          <a:p>
            <a:r>
              <a:rPr lang="en-US" sz="3200" dirty="0" smtClean="0">
                <a:solidFill>
                  <a:srgbClr val="C00000"/>
                </a:solidFill>
                <a:latin typeface="Comic Sans MS" pitchFamily="66" charset="0"/>
              </a:rPr>
              <a:t>Do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 children </a:t>
            </a:r>
            <a:r>
              <a:rPr lang="en-US" sz="3200" dirty="0">
                <a:solidFill>
                  <a:srgbClr val="0070C0"/>
                </a:solidFill>
                <a:latin typeface="Comic Sans MS" pitchFamily="66" charset="0"/>
              </a:rPr>
              <a:t>usually eat much ice-cream? — Yes, they </a:t>
            </a:r>
            <a:r>
              <a:rPr lang="en-US" sz="3200" dirty="0" smtClean="0">
                <a:solidFill>
                  <a:srgbClr val="C00000"/>
                </a:solidFill>
                <a:latin typeface="Comic Sans MS" pitchFamily="66" charset="0"/>
              </a:rPr>
              <a:t>do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.</a:t>
            </a:r>
            <a:endParaRPr lang="en-US" sz="3200" dirty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en-US" sz="3200" dirty="0" smtClean="0">
                <a:solidFill>
                  <a:srgbClr val="C00000"/>
                </a:solidFill>
                <a:latin typeface="Comic Sans MS" pitchFamily="66" charset="0"/>
              </a:rPr>
              <a:t>Do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en-US" sz="3200" dirty="0">
                <a:solidFill>
                  <a:srgbClr val="0070C0"/>
                </a:solidFill>
                <a:latin typeface="Comic Sans MS" pitchFamily="66" charset="0"/>
              </a:rPr>
              <a:t>you take exams every month? — No, we </a:t>
            </a:r>
            <a:r>
              <a:rPr lang="en-US" sz="3200" dirty="0" smtClean="0">
                <a:solidFill>
                  <a:srgbClr val="C00000"/>
                </a:solidFill>
                <a:latin typeface="Comic Sans MS" pitchFamily="66" charset="0"/>
              </a:rPr>
              <a:t>don’t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.</a:t>
            </a:r>
            <a:endParaRPr lang="en-US" sz="3200" dirty="0">
              <a:solidFill>
                <a:srgbClr val="0070C0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en-US" sz="3200" dirty="0">
                <a:solidFill>
                  <a:srgbClr val="0070C0"/>
                </a:solidFill>
                <a:latin typeface="Comic Sans MS" pitchFamily="66" charset="0"/>
              </a:rPr>
              <a:t> </a:t>
            </a:r>
            <a:endParaRPr lang="ru-RU" sz="3200" dirty="0">
              <a:solidFill>
                <a:srgbClr val="0070C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2828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Comic Sans MS" pitchFamily="66" charset="0"/>
              </a:rPr>
              <a:t>Употребление времени </a:t>
            </a:r>
            <a:r>
              <a:rPr lang="en-US" b="1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en-US" b="1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b="1" dirty="0" err="1" smtClean="0">
                <a:solidFill>
                  <a:srgbClr val="FF0000"/>
                </a:solidFill>
                <a:latin typeface="Comic Sans MS" pitchFamily="66" charset="0"/>
              </a:rPr>
              <a:t>Present</a:t>
            </a:r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Comic Sans MS" pitchFamily="66" charset="0"/>
              </a:rPr>
              <a:t>Simple</a:t>
            </a:r>
            <a:endParaRPr lang="ru-RU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1268760"/>
            <a:ext cx="8640960" cy="5328592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Comic Sans MS" pitchFamily="66" charset="0"/>
              </a:rPr>
              <a:t>Как уже упоминалось, </a:t>
            </a:r>
            <a:r>
              <a:rPr lang="en-US" sz="3600" dirty="0" smtClean="0">
                <a:latin typeface="Comic Sans MS" pitchFamily="66" charset="0"/>
              </a:rPr>
              <a:t>Present Simple </a:t>
            </a:r>
            <a:r>
              <a:rPr lang="ru-RU" sz="3600" dirty="0" smtClean="0">
                <a:latin typeface="Comic Sans MS" pitchFamily="66" charset="0"/>
              </a:rPr>
              <a:t>употребляется при </a:t>
            </a:r>
            <a:r>
              <a:rPr lang="ru-RU" sz="3600" dirty="0">
                <a:latin typeface="Comic Sans MS" pitchFamily="66" charset="0"/>
              </a:rPr>
              <a:t>обычном, повторяющемся действии.</a:t>
            </a:r>
          </a:p>
          <a:p>
            <a:r>
              <a:rPr lang="ru-RU" sz="3600" dirty="0">
                <a:latin typeface="Comic Sans MS" pitchFamily="66" charset="0"/>
              </a:rPr>
              <a:t>В предложениях, описывающих законы и явления </a:t>
            </a:r>
            <a:r>
              <a:rPr lang="ru-RU" sz="3600" dirty="0">
                <a:latin typeface="Comic Sans MS" pitchFamily="66" charset="0"/>
                <a:hlinkClick r:id="rId2"/>
              </a:rPr>
              <a:t>природы</a:t>
            </a:r>
            <a:r>
              <a:rPr lang="ru-RU" sz="3600" dirty="0">
                <a:latin typeface="Comic Sans MS" pitchFamily="66" charset="0"/>
              </a:rPr>
              <a:t>, научные результаты, факты, аксиомы.</a:t>
            </a:r>
          </a:p>
          <a:p>
            <a:r>
              <a:rPr lang="ru-RU" sz="3600" dirty="0">
                <a:latin typeface="Comic Sans MS" pitchFamily="66" charset="0"/>
              </a:rPr>
              <a:t>Выражая эмоции и чувства.</a:t>
            </a:r>
          </a:p>
          <a:p>
            <a:r>
              <a:rPr lang="ru-RU" sz="3600" dirty="0">
                <a:latin typeface="Comic Sans MS" pitchFamily="66" charset="0"/>
              </a:rPr>
              <a:t>При описании бытовых ситуаций.</a:t>
            </a:r>
          </a:p>
          <a:p>
            <a:pPr marL="0" indent="0">
              <a:buNone/>
            </a:pPr>
            <a:endParaRPr lang="ru-RU" sz="3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72407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Comic Sans MS" pitchFamily="66" charset="0"/>
              </a:rPr>
              <a:t>Употребление времени </a:t>
            </a:r>
            <a:r>
              <a:rPr lang="en-US" b="1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en-US" b="1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b="1" dirty="0" err="1" smtClean="0">
                <a:solidFill>
                  <a:srgbClr val="FF0000"/>
                </a:solidFill>
                <a:latin typeface="Comic Sans MS" pitchFamily="66" charset="0"/>
              </a:rPr>
              <a:t>Present</a:t>
            </a:r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Comic Sans MS" pitchFamily="66" charset="0"/>
              </a:rPr>
              <a:t>Simple</a:t>
            </a:r>
            <a:endParaRPr lang="ru-RU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1268760"/>
            <a:ext cx="8640960" cy="5328592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Comic Sans MS" pitchFamily="66" charset="0"/>
              </a:rPr>
              <a:t>Пересказывая </a:t>
            </a:r>
            <a:r>
              <a:rPr lang="ru-RU" sz="3200" dirty="0">
                <a:latin typeface="Comic Sans MS" pitchFamily="66" charset="0"/>
              </a:rPr>
              <a:t>историю или анекдот (перечень событий)</a:t>
            </a:r>
          </a:p>
          <a:p>
            <a:r>
              <a:rPr lang="ru-RU" sz="3200" dirty="0">
                <a:latin typeface="Comic Sans MS" pitchFamily="66" charset="0"/>
              </a:rPr>
              <a:t>Когда действие стоит в расписании независимо от нас (расписания поездов, сеансов в кинотеатре и т.д</a:t>
            </a:r>
            <a:r>
              <a:rPr lang="ru-RU" sz="3200" dirty="0" smtClean="0">
                <a:latin typeface="Comic Sans MS" pitchFamily="66" charset="0"/>
              </a:rPr>
              <a:t>.)</a:t>
            </a:r>
          </a:p>
          <a:p>
            <a:r>
              <a:rPr lang="ru-RU" sz="3200" dirty="0">
                <a:latin typeface="Comic Sans MS" pitchFamily="66" charset="0"/>
              </a:rPr>
              <a:t>Время </a:t>
            </a:r>
            <a:r>
              <a:rPr lang="ru-RU" sz="3200" dirty="0" err="1">
                <a:solidFill>
                  <a:srgbClr val="C00000"/>
                </a:solidFill>
                <a:latin typeface="Comic Sans MS" pitchFamily="66" charset="0"/>
              </a:rPr>
              <a:t>Present</a:t>
            </a:r>
            <a:r>
              <a:rPr lang="ru-RU" sz="3200" dirty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ru-RU" sz="3200" dirty="0" err="1">
                <a:solidFill>
                  <a:srgbClr val="C00000"/>
                </a:solidFill>
                <a:latin typeface="Comic Sans MS" pitchFamily="66" charset="0"/>
              </a:rPr>
              <a:t>Simple</a:t>
            </a:r>
            <a:r>
              <a:rPr lang="ru-RU" sz="3200" dirty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ru-RU" sz="3200" dirty="0">
                <a:latin typeface="Comic Sans MS" pitchFamily="66" charset="0"/>
              </a:rPr>
              <a:t>может заменять и </a:t>
            </a:r>
            <a:r>
              <a:rPr lang="ru-RU" sz="3200" dirty="0" err="1">
                <a:solidFill>
                  <a:srgbClr val="C00000"/>
                </a:solidFill>
                <a:latin typeface="Comic Sans MS" pitchFamily="66" charset="0"/>
              </a:rPr>
              <a:t>Present</a:t>
            </a:r>
            <a:r>
              <a:rPr lang="ru-RU" sz="3200" dirty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ru-RU" sz="3200" dirty="0" err="1">
                <a:solidFill>
                  <a:srgbClr val="C00000"/>
                </a:solidFill>
                <a:latin typeface="Comic Sans MS" pitchFamily="66" charset="0"/>
              </a:rPr>
              <a:t>Continuous</a:t>
            </a:r>
            <a:r>
              <a:rPr lang="ru-RU" sz="3200" dirty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ru-RU" sz="3200" dirty="0">
                <a:latin typeface="Comic Sans MS" pitchFamily="66" charset="0"/>
              </a:rPr>
              <a:t>(с глаголами мысли, чувственного восприятия, желания, речи), и </a:t>
            </a:r>
            <a:r>
              <a:rPr lang="en-US" sz="3200" dirty="0" smtClean="0">
                <a:solidFill>
                  <a:srgbClr val="C00000"/>
                </a:solidFill>
                <a:latin typeface="Comic Sans MS" pitchFamily="66" charset="0"/>
              </a:rPr>
              <a:t>Future Simple </a:t>
            </a:r>
            <a:r>
              <a:rPr lang="ru-RU" sz="3200" dirty="0" smtClean="0">
                <a:latin typeface="Comic Sans MS" pitchFamily="66" charset="0"/>
              </a:rPr>
              <a:t>(в </a:t>
            </a:r>
            <a:r>
              <a:rPr lang="ru-RU" sz="3200" dirty="0">
                <a:latin typeface="Comic Sans MS" pitchFamily="66" charset="0"/>
              </a:rPr>
              <a:t>предложениях времени и условия).</a:t>
            </a:r>
            <a:endParaRPr lang="ru-RU" sz="3200" dirty="0" smtClean="0">
              <a:latin typeface="Comic Sans MS" pitchFamily="66" charset="0"/>
            </a:endParaRPr>
          </a:p>
          <a:p>
            <a:pPr marL="0" indent="0">
              <a:buNone/>
            </a:pPr>
            <a:endParaRPr lang="ru-RU" sz="32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56694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7724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Comic Sans MS" pitchFamily="66" charset="0"/>
              </a:rPr>
              <a:t>Употребление времени </a:t>
            </a:r>
            <a:r>
              <a:rPr lang="en-US" b="1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en-US" b="1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b="1" dirty="0" err="1" smtClean="0">
                <a:solidFill>
                  <a:srgbClr val="FF0000"/>
                </a:solidFill>
                <a:latin typeface="Comic Sans MS" pitchFamily="66" charset="0"/>
              </a:rPr>
              <a:t>Present</a:t>
            </a:r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Comic Sans MS" pitchFamily="66" charset="0"/>
              </a:rPr>
              <a:t>Simple</a:t>
            </a:r>
            <a:endParaRPr lang="ru-RU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1196752"/>
            <a:ext cx="8424936" cy="5472608"/>
          </a:xfrm>
        </p:spPr>
        <p:txBody>
          <a:bodyPr>
            <a:normAutofit fontScale="77500" lnSpcReduction="20000"/>
          </a:bodyPr>
          <a:lstStyle/>
          <a:p>
            <a:r>
              <a:rPr lang="ru-RU" sz="3600" dirty="0" smtClean="0">
                <a:latin typeface="Comic Sans MS" pitchFamily="66" charset="0"/>
              </a:rPr>
              <a:t>Вероятными </a:t>
            </a:r>
            <a:r>
              <a:rPr lang="ru-RU" sz="3600" dirty="0">
                <a:latin typeface="Comic Sans MS" pitchFamily="66" charset="0"/>
              </a:rPr>
              <a:t>маркерами времени </a:t>
            </a:r>
            <a:r>
              <a:rPr lang="ru-RU" sz="3600" dirty="0" smtClean="0">
                <a:latin typeface="Comic Sans MS" pitchFamily="66" charset="0"/>
              </a:rPr>
              <a:t>являются наречия частотности</a:t>
            </a:r>
            <a:r>
              <a:rPr lang="en-US" sz="3600" dirty="0" smtClean="0">
                <a:latin typeface="Comic Sans MS" pitchFamily="66" charset="0"/>
              </a:rPr>
              <a:t>:</a:t>
            </a:r>
          </a:p>
          <a:p>
            <a:r>
              <a:rPr lang="en-US" sz="3600" dirty="0">
                <a:solidFill>
                  <a:srgbClr val="00B050"/>
                </a:solidFill>
                <a:latin typeface="Comic Sans MS" pitchFamily="66" charset="0"/>
              </a:rPr>
              <a:t>usually – </a:t>
            </a:r>
            <a:r>
              <a:rPr lang="ru-RU" sz="3600" dirty="0">
                <a:solidFill>
                  <a:srgbClr val="00B050"/>
                </a:solidFill>
                <a:latin typeface="Comic Sans MS" pitchFamily="66" charset="0"/>
              </a:rPr>
              <a:t>обычно</a:t>
            </a:r>
          </a:p>
          <a:p>
            <a:r>
              <a:rPr lang="en-US" sz="3600" dirty="0">
                <a:solidFill>
                  <a:srgbClr val="00B050"/>
                </a:solidFill>
                <a:latin typeface="Comic Sans MS" pitchFamily="66" charset="0"/>
              </a:rPr>
              <a:t>sometimes – </a:t>
            </a:r>
            <a:r>
              <a:rPr lang="ru-RU" sz="3600" dirty="0">
                <a:solidFill>
                  <a:srgbClr val="00B050"/>
                </a:solidFill>
                <a:latin typeface="Comic Sans MS" pitchFamily="66" charset="0"/>
              </a:rPr>
              <a:t>иногда </a:t>
            </a:r>
          </a:p>
          <a:p>
            <a:r>
              <a:rPr lang="en-US" sz="3600" dirty="0">
                <a:solidFill>
                  <a:srgbClr val="00B050"/>
                </a:solidFill>
                <a:latin typeface="Comic Sans MS" pitchFamily="66" charset="0"/>
              </a:rPr>
              <a:t>never – </a:t>
            </a:r>
            <a:r>
              <a:rPr lang="ru-RU" sz="3600" dirty="0">
                <a:solidFill>
                  <a:srgbClr val="00B050"/>
                </a:solidFill>
                <a:latin typeface="Comic Sans MS" pitchFamily="66" charset="0"/>
              </a:rPr>
              <a:t>никогда </a:t>
            </a:r>
          </a:p>
          <a:p>
            <a:r>
              <a:rPr lang="en-US" sz="3600" dirty="0">
                <a:solidFill>
                  <a:srgbClr val="00B050"/>
                </a:solidFill>
                <a:latin typeface="Comic Sans MS" pitchFamily="66" charset="0"/>
              </a:rPr>
              <a:t>often – </a:t>
            </a:r>
            <a:r>
              <a:rPr lang="ru-RU" sz="3600" dirty="0">
                <a:solidFill>
                  <a:srgbClr val="00B050"/>
                </a:solidFill>
                <a:latin typeface="Comic Sans MS" pitchFamily="66" charset="0"/>
              </a:rPr>
              <a:t>часто </a:t>
            </a:r>
          </a:p>
          <a:p>
            <a:r>
              <a:rPr lang="en-US" sz="3600" dirty="0">
                <a:solidFill>
                  <a:srgbClr val="00B050"/>
                </a:solidFill>
                <a:latin typeface="Comic Sans MS" pitchFamily="66" charset="0"/>
              </a:rPr>
              <a:t>always – </a:t>
            </a:r>
            <a:r>
              <a:rPr lang="ru-RU" sz="3600" dirty="0">
                <a:solidFill>
                  <a:srgbClr val="00B050"/>
                </a:solidFill>
                <a:latin typeface="Comic Sans MS" pitchFamily="66" charset="0"/>
              </a:rPr>
              <a:t>всегда </a:t>
            </a:r>
          </a:p>
          <a:p>
            <a:r>
              <a:rPr lang="en-US" sz="3600" dirty="0">
                <a:solidFill>
                  <a:srgbClr val="00B050"/>
                </a:solidFill>
                <a:latin typeface="Comic Sans MS" pitchFamily="66" charset="0"/>
              </a:rPr>
              <a:t>seldom – </a:t>
            </a:r>
            <a:r>
              <a:rPr lang="ru-RU" sz="3600" dirty="0">
                <a:solidFill>
                  <a:srgbClr val="00B050"/>
                </a:solidFill>
                <a:latin typeface="Comic Sans MS" pitchFamily="66" charset="0"/>
              </a:rPr>
              <a:t>редко </a:t>
            </a:r>
          </a:p>
          <a:p>
            <a:r>
              <a:rPr lang="en-US" sz="3600" dirty="0">
                <a:solidFill>
                  <a:srgbClr val="00B050"/>
                </a:solidFill>
                <a:latin typeface="Comic Sans MS" pitchFamily="66" charset="0"/>
              </a:rPr>
              <a:t>occasionally – </a:t>
            </a:r>
            <a:r>
              <a:rPr lang="ru-RU" sz="3600" dirty="0">
                <a:solidFill>
                  <a:srgbClr val="00B050"/>
                </a:solidFill>
                <a:latin typeface="Comic Sans MS" pitchFamily="66" charset="0"/>
              </a:rPr>
              <a:t>время от времени</a:t>
            </a:r>
          </a:p>
          <a:p>
            <a:r>
              <a:rPr lang="en-US" sz="3600" dirty="0">
                <a:solidFill>
                  <a:srgbClr val="00B050"/>
                </a:solidFill>
                <a:latin typeface="Comic Sans MS" pitchFamily="66" charset="0"/>
              </a:rPr>
              <a:t>every day – </a:t>
            </a:r>
            <a:r>
              <a:rPr lang="ru-RU" sz="3600" dirty="0">
                <a:solidFill>
                  <a:srgbClr val="00B050"/>
                </a:solidFill>
                <a:latin typeface="Comic Sans MS" pitchFamily="66" charset="0"/>
              </a:rPr>
              <a:t>каждый день</a:t>
            </a:r>
          </a:p>
          <a:p>
            <a:r>
              <a:rPr lang="en-US" sz="3600" dirty="0">
                <a:solidFill>
                  <a:srgbClr val="00B050"/>
                </a:solidFill>
                <a:latin typeface="Comic Sans MS" pitchFamily="66" charset="0"/>
              </a:rPr>
              <a:t>twice a week – </a:t>
            </a:r>
            <a:r>
              <a:rPr lang="ru-RU" sz="3600" dirty="0">
                <a:solidFill>
                  <a:srgbClr val="00B050"/>
                </a:solidFill>
                <a:latin typeface="Comic Sans MS" pitchFamily="66" charset="0"/>
              </a:rPr>
              <a:t>два раза в неделю</a:t>
            </a:r>
          </a:p>
          <a:p>
            <a:r>
              <a:rPr lang="en-US" sz="3600" dirty="0">
                <a:solidFill>
                  <a:srgbClr val="00B050"/>
                </a:solidFill>
                <a:latin typeface="Comic Sans MS" pitchFamily="66" charset="0"/>
              </a:rPr>
              <a:t>on weekdays – </a:t>
            </a:r>
            <a:r>
              <a:rPr lang="ru-RU" sz="3600" dirty="0">
                <a:solidFill>
                  <a:srgbClr val="00B050"/>
                </a:solidFill>
                <a:latin typeface="Comic Sans MS" pitchFamily="66" charset="0"/>
              </a:rPr>
              <a:t>в рабочие дни </a:t>
            </a:r>
          </a:p>
          <a:p>
            <a:r>
              <a:rPr lang="en-US" sz="3600" dirty="0">
                <a:solidFill>
                  <a:srgbClr val="00B050"/>
                </a:solidFill>
                <a:latin typeface="Comic Sans MS" pitchFamily="66" charset="0"/>
              </a:rPr>
              <a:t>on weekends – </a:t>
            </a:r>
            <a:r>
              <a:rPr lang="ru-RU" sz="3600" dirty="0">
                <a:solidFill>
                  <a:srgbClr val="00B050"/>
                </a:solidFill>
                <a:latin typeface="Comic Sans MS" pitchFamily="66" charset="0"/>
              </a:rPr>
              <a:t>по выходным</a:t>
            </a:r>
          </a:p>
          <a:p>
            <a:endParaRPr lang="ru-RU" sz="3600" dirty="0">
              <a:latin typeface="Comic Sans MS" pitchFamily="66" charset="0"/>
            </a:endParaRPr>
          </a:p>
          <a:p>
            <a:endParaRPr lang="ru-RU" sz="3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79502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ИСТОЧНИК:</a:t>
            </a:r>
            <a:endParaRPr lang="ru-RU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www.vteip.ru/HTML/prepodavatels/docs/rab_tetr_inglish/Present%20Simple.html</a:t>
            </a:r>
            <a:endParaRPr lang="en-US" dirty="0" smtClean="0"/>
          </a:p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www.enhome.ru/grammar/lesson21.html</a:t>
            </a:r>
            <a:endParaRPr lang="en-US" dirty="0" smtClean="0"/>
          </a:p>
          <a:p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www.english.language.ru/lessons/lesson_1/grammar_1.html</a:t>
            </a:r>
            <a:endParaRPr lang="en-US" dirty="0" smtClean="0"/>
          </a:p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www.fresh-english.ru/theory/elementary/present-simple</a:t>
            </a:r>
            <a:endParaRPr lang="en-US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17203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16632"/>
            <a:ext cx="77724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Comic Sans MS" pitchFamily="66" charset="0"/>
              </a:rPr>
              <a:t>Утвердительные предложения: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1196752"/>
            <a:ext cx="8568952" cy="5328592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Comic Sans MS" pitchFamily="66" charset="0"/>
              </a:rPr>
              <a:t>Если </a:t>
            </a:r>
            <a:r>
              <a:rPr lang="ru-RU" sz="3200" dirty="0">
                <a:latin typeface="Comic Sans MS" pitchFamily="66" charset="0"/>
              </a:rPr>
              <a:t>в предложении </a:t>
            </a:r>
            <a:r>
              <a:rPr lang="ru-RU" sz="3200" dirty="0" smtClean="0">
                <a:latin typeface="Comic Sans MS" pitchFamily="66" charset="0"/>
              </a:rPr>
              <a:t>есть основной </a:t>
            </a:r>
            <a:r>
              <a:rPr lang="ru-RU" sz="3200" dirty="0">
                <a:latin typeface="Comic Sans MS" pitchFamily="66" charset="0"/>
              </a:rPr>
              <a:t>глагол, то для образования времени </a:t>
            </a:r>
            <a:r>
              <a:rPr lang="ru-RU" sz="3200" b="1" dirty="0" err="1">
                <a:solidFill>
                  <a:srgbClr val="C00000"/>
                </a:solidFill>
                <a:latin typeface="Comic Sans MS" pitchFamily="66" charset="0"/>
              </a:rPr>
              <a:t>Present</a:t>
            </a:r>
            <a:r>
              <a:rPr lang="ru-RU" sz="3200" b="1" dirty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ru-RU" sz="3200" b="1" dirty="0" err="1">
                <a:solidFill>
                  <a:srgbClr val="C00000"/>
                </a:solidFill>
                <a:latin typeface="Comic Sans MS" pitchFamily="66" charset="0"/>
              </a:rPr>
              <a:t>Simple</a:t>
            </a:r>
            <a:r>
              <a:rPr lang="ru-RU" sz="3200" b="1" dirty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ru-RU" sz="3200" dirty="0">
                <a:latin typeface="Comic Sans MS" pitchFamily="66" charset="0"/>
              </a:rPr>
              <a:t>мы используем его первую словарную форму без частицы </a:t>
            </a:r>
            <a:r>
              <a:rPr lang="ru-RU" sz="3200" b="1" dirty="0" err="1">
                <a:solidFill>
                  <a:srgbClr val="0070C0"/>
                </a:solidFill>
                <a:latin typeface="Comic Sans MS" pitchFamily="66" charset="0"/>
              </a:rPr>
              <a:t>to</a:t>
            </a:r>
            <a:r>
              <a:rPr lang="ru-RU" sz="3200" dirty="0">
                <a:latin typeface="Comic Sans MS" pitchFamily="66" charset="0"/>
              </a:rPr>
              <a:t>. Особняком стоит 3-е лицо, единственное число глагола, представленное </a:t>
            </a:r>
            <a:r>
              <a:rPr lang="ru-RU" sz="3200" dirty="0">
                <a:latin typeface="Comic Sans MS" pitchFamily="66" charset="0"/>
                <a:hlinkClick r:id="rId2"/>
              </a:rPr>
              <a:t>местоимениями</a:t>
            </a:r>
            <a:r>
              <a:rPr lang="ru-RU" sz="3200" dirty="0">
                <a:latin typeface="Comic Sans MS" pitchFamily="66" charset="0"/>
              </a:rPr>
              <a:t> он (</a:t>
            </a:r>
            <a:r>
              <a:rPr lang="ru-RU" sz="3200" b="1" dirty="0" err="1">
                <a:solidFill>
                  <a:srgbClr val="0070C0"/>
                </a:solidFill>
                <a:latin typeface="Comic Sans MS" pitchFamily="66" charset="0"/>
              </a:rPr>
              <a:t>he</a:t>
            </a:r>
            <a:r>
              <a:rPr lang="ru-RU" sz="3200" dirty="0">
                <a:latin typeface="Comic Sans MS" pitchFamily="66" charset="0"/>
              </a:rPr>
              <a:t>), она (</a:t>
            </a:r>
            <a:r>
              <a:rPr lang="ru-RU" sz="3200" b="1" dirty="0" err="1">
                <a:solidFill>
                  <a:srgbClr val="0070C0"/>
                </a:solidFill>
                <a:latin typeface="Comic Sans MS" pitchFamily="66" charset="0"/>
              </a:rPr>
              <a:t>she</a:t>
            </a:r>
            <a:r>
              <a:rPr lang="ru-RU" sz="3200" dirty="0">
                <a:latin typeface="Comic Sans MS" pitchFamily="66" charset="0"/>
              </a:rPr>
              <a:t>), оно (</a:t>
            </a:r>
            <a:r>
              <a:rPr lang="ru-RU" sz="3200" b="1" dirty="0" err="1">
                <a:solidFill>
                  <a:srgbClr val="0070C0"/>
                </a:solidFill>
                <a:latin typeface="Comic Sans MS" pitchFamily="66" charset="0"/>
              </a:rPr>
              <a:t>it</a:t>
            </a:r>
            <a:r>
              <a:rPr lang="ru-RU" sz="3200" dirty="0">
                <a:latin typeface="Comic Sans MS" pitchFamily="66" charset="0"/>
              </a:rPr>
              <a:t>). В этом случае вам придется к основному глаголу добавить окончание -</a:t>
            </a:r>
            <a:r>
              <a:rPr lang="ru-RU" sz="3200" b="1" dirty="0">
                <a:solidFill>
                  <a:srgbClr val="C00000"/>
                </a:solidFill>
                <a:latin typeface="Comic Sans MS" pitchFamily="66" charset="0"/>
              </a:rPr>
              <a:t>s</a:t>
            </a:r>
            <a:r>
              <a:rPr lang="ru-RU" sz="3200" dirty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ru-RU" sz="3200" dirty="0">
                <a:latin typeface="Comic Sans MS" pitchFamily="66" charset="0"/>
              </a:rPr>
              <a:t>(-</a:t>
            </a:r>
            <a:r>
              <a:rPr lang="ru-RU" sz="3200" b="1" dirty="0" err="1">
                <a:solidFill>
                  <a:srgbClr val="C00000"/>
                </a:solidFill>
                <a:latin typeface="Comic Sans MS" pitchFamily="66" charset="0"/>
              </a:rPr>
              <a:t>es</a:t>
            </a:r>
            <a:r>
              <a:rPr lang="ru-RU" sz="3200" dirty="0">
                <a:latin typeface="Comic Sans MS" pitchFamily="66" charset="0"/>
              </a:rPr>
              <a:t>). Вариант окончания зависит от написания слова. </a:t>
            </a:r>
          </a:p>
        </p:txBody>
      </p:sp>
    </p:spTree>
    <p:extLst>
      <p:ext uri="{BB962C8B-B14F-4D97-AF65-F5344CB8AC3E}">
        <p14:creationId xmlns:p14="http://schemas.microsoft.com/office/powerpoint/2010/main" val="11697449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404664"/>
            <a:ext cx="8147248" cy="6120680"/>
          </a:xfrm>
        </p:spPr>
        <p:txBody>
          <a:bodyPr>
            <a:normAutofit fontScale="92500"/>
          </a:bodyPr>
          <a:lstStyle/>
          <a:p>
            <a:r>
              <a:rPr lang="en-US" sz="3600" dirty="0">
                <a:solidFill>
                  <a:srgbClr val="0070C0"/>
                </a:solidFill>
                <a:latin typeface="Comic Sans MS" pitchFamily="66" charset="0"/>
              </a:rPr>
              <a:t>I </a:t>
            </a:r>
            <a:r>
              <a:rPr lang="en-US" sz="3600" b="1" dirty="0">
                <a:solidFill>
                  <a:srgbClr val="0070C0"/>
                </a:solidFill>
                <a:latin typeface="Comic Sans MS" pitchFamily="66" charset="0"/>
              </a:rPr>
              <a:t>go</a:t>
            </a:r>
            <a:r>
              <a:rPr lang="en-US" sz="3600" dirty="0">
                <a:solidFill>
                  <a:srgbClr val="0070C0"/>
                </a:solidFill>
                <a:latin typeface="Comic Sans MS" pitchFamily="66" charset="0"/>
              </a:rPr>
              <a:t> to school every day. </a:t>
            </a:r>
            <a:r>
              <a:rPr lang="en-US" sz="3600" dirty="0">
                <a:latin typeface="Comic Sans MS" pitchFamily="66" charset="0"/>
              </a:rPr>
              <a:t>- </a:t>
            </a:r>
            <a:r>
              <a:rPr lang="ru-RU" sz="3600" i="1" dirty="0">
                <a:latin typeface="Comic Sans MS" pitchFamily="66" charset="0"/>
              </a:rPr>
              <a:t>Я хожу в школу каждый день</a:t>
            </a:r>
            <a:r>
              <a:rPr lang="ru-RU" sz="3600" i="1" dirty="0" smtClean="0">
                <a:latin typeface="Comic Sans MS" pitchFamily="66" charset="0"/>
              </a:rPr>
              <a:t>.</a:t>
            </a:r>
          </a:p>
          <a:p>
            <a:r>
              <a:rPr lang="en-US" sz="3600" dirty="0" smtClean="0">
                <a:solidFill>
                  <a:srgbClr val="0070C0"/>
                </a:solidFill>
                <a:latin typeface="Comic Sans MS" pitchFamily="66" charset="0"/>
              </a:rPr>
              <a:t>We </a:t>
            </a:r>
            <a:r>
              <a:rPr lang="en-US" sz="3600" dirty="0">
                <a:solidFill>
                  <a:srgbClr val="0070C0"/>
                </a:solidFill>
                <a:latin typeface="Comic Sans MS" pitchFamily="66" charset="0"/>
              </a:rPr>
              <a:t>often </a:t>
            </a:r>
            <a:r>
              <a:rPr lang="en-US" sz="3600" b="1" dirty="0">
                <a:solidFill>
                  <a:srgbClr val="0070C0"/>
                </a:solidFill>
                <a:latin typeface="Comic Sans MS" pitchFamily="66" charset="0"/>
              </a:rPr>
              <a:t>play</a:t>
            </a:r>
            <a:r>
              <a:rPr lang="en-US" sz="3600" dirty="0">
                <a:solidFill>
                  <a:srgbClr val="0070C0"/>
                </a:solidFill>
                <a:latin typeface="Comic Sans MS" pitchFamily="66" charset="0"/>
              </a:rPr>
              <a:t> basketball. </a:t>
            </a:r>
            <a:r>
              <a:rPr lang="en-US" sz="3600" dirty="0">
                <a:latin typeface="Comic Sans MS" pitchFamily="66" charset="0"/>
              </a:rPr>
              <a:t>- </a:t>
            </a:r>
            <a:r>
              <a:rPr lang="ru-RU" sz="3600" i="1" dirty="0">
                <a:latin typeface="Comic Sans MS" pitchFamily="66" charset="0"/>
              </a:rPr>
              <a:t>Мы часто играем в баскетбол</a:t>
            </a:r>
            <a:r>
              <a:rPr lang="ru-RU" sz="3600" i="1" dirty="0" smtClean="0">
                <a:latin typeface="Comic Sans MS" pitchFamily="66" charset="0"/>
              </a:rPr>
              <a:t>.</a:t>
            </a:r>
          </a:p>
          <a:p>
            <a:r>
              <a:rPr lang="en-US" sz="3600" dirty="0" smtClean="0">
                <a:solidFill>
                  <a:srgbClr val="0070C0"/>
                </a:solidFill>
                <a:latin typeface="Comic Sans MS" pitchFamily="66" charset="0"/>
              </a:rPr>
              <a:t>Children </a:t>
            </a:r>
            <a:r>
              <a:rPr lang="en-US" sz="3600" dirty="0">
                <a:solidFill>
                  <a:srgbClr val="0070C0"/>
                </a:solidFill>
                <a:latin typeface="Comic Sans MS" pitchFamily="66" charset="0"/>
              </a:rPr>
              <a:t>usually </a:t>
            </a:r>
            <a:r>
              <a:rPr lang="en-US" sz="3600" b="1" dirty="0">
                <a:solidFill>
                  <a:srgbClr val="0070C0"/>
                </a:solidFill>
                <a:latin typeface="Comic Sans MS" pitchFamily="66" charset="0"/>
              </a:rPr>
              <a:t>like</a:t>
            </a:r>
            <a:r>
              <a:rPr lang="en-US" sz="3600" dirty="0">
                <a:solidFill>
                  <a:srgbClr val="0070C0"/>
                </a:solidFill>
                <a:latin typeface="Comic Sans MS" pitchFamily="66" charset="0"/>
              </a:rPr>
              <a:t> parties. </a:t>
            </a:r>
            <a:r>
              <a:rPr lang="en-US" sz="3600" dirty="0">
                <a:latin typeface="Comic Sans MS" pitchFamily="66" charset="0"/>
              </a:rPr>
              <a:t>- </a:t>
            </a:r>
            <a:r>
              <a:rPr lang="ru-RU" sz="3600" i="1" dirty="0">
                <a:latin typeface="Comic Sans MS" pitchFamily="66" charset="0"/>
              </a:rPr>
              <a:t>Дети обычно любят праздники</a:t>
            </a:r>
            <a:r>
              <a:rPr lang="ru-RU" sz="3600" i="1" dirty="0" smtClean="0">
                <a:latin typeface="Comic Sans MS" pitchFamily="66" charset="0"/>
              </a:rPr>
              <a:t>.</a:t>
            </a:r>
          </a:p>
          <a:p>
            <a:r>
              <a:rPr lang="en-US" sz="3600" dirty="0" smtClean="0">
                <a:solidFill>
                  <a:srgbClr val="0070C0"/>
                </a:solidFill>
                <a:latin typeface="Comic Sans MS" pitchFamily="66" charset="0"/>
              </a:rPr>
              <a:t>She </a:t>
            </a:r>
            <a:r>
              <a:rPr lang="en-US" sz="3600" b="1" dirty="0">
                <a:solidFill>
                  <a:srgbClr val="0070C0"/>
                </a:solidFill>
                <a:latin typeface="Comic Sans MS" pitchFamily="66" charset="0"/>
              </a:rPr>
              <a:t>speak</a:t>
            </a:r>
            <a:r>
              <a:rPr lang="en-US" sz="3600" b="1" dirty="0">
                <a:solidFill>
                  <a:srgbClr val="C00000"/>
                </a:solidFill>
                <a:latin typeface="Comic Sans MS" pitchFamily="66" charset="0"/>
              </a:rPr>
              <a:t>s</a:t>
            </a:r>
            <a:r>
              <a:rPr lang="en-US" sz="3600" dirty="0">
                <a:solidFill>
                  <a:srgbClr val="0070C0"/>
                </a:solidFill>
                <a:latin typeface="Comic Sans MS" pitchFamily="66" charset="0"/>
              </a:rPr>
              <a:t> 2 foreign languages. </a:t>
            </a:r>
            <a:r>
              <a:rPr lang="en-US" sz="3600" dirty="0">
                <a:latin typeface="Comic Sans MS" pitchFamily="66" charset="0"/>
              </a:rPr>
              <a:t>- </a:t>
            </a:r>
            <a:r>
              <a:rPr lang="ru-RU" sz="3600" i="1" dirty="0">
                <a:latin typeface="Comic Sans MS" pitchFamily="66" charset="0"/>
              </a:rPr>
              <a:t>Она говорит на 2 иностранных языках</a:t>
            </a:r>
            <a:r>
              <a:rPr lang="ru-RU" sz="3600" i="1" dirty="0" smtClean="0">
                <a:latin typeface="Comic Sans MS" pitchFamily="66" charset="0"/>
              </a:rPr>
              <a:t>.</a:t>
            </a:r>
          </a:p>
          <a:p>
            <a:r>
              <a:rPr lang="en-US" sz="3600" dirty="0" smtClean="0">
                <a:solidFill>
                  <a:srgbClr val="0070C0"/>
                </a:solidFill>
                <a:latin typeface="Comic Sans MS" pitchFamily="66" charset="0"/>
              </a:rPr>
              <a:t>It </a:t>
            </a:r>
            <a:r>
              <a:rPr lang="en-US" sz="3600" b="1" dirty="0">
                <a:solidFill>
                  <a:srgbClr val="0070C0"/>
                </a:solidFill>
                <a:latin typeface="Comic Sans MS" pitchFamily="66" charset="0"/>
              </a:rPr>
              <a:t>take</a:t>
            </a:r>
            <a:r>
              <a:rPr lang="en-US" sz="3600" b="1" dirty="0">
                <a:solidFill>
                  <a:srgbClr val="C00000"/>
                </a:solidFill>
                <a:latin typeface="Comic Sans MS" pitchFamily="66" charset="0"/>
              </a:rPr>
              <a:t>s</a:t>
            </a:r>
            <a:r>
              <a:rPr lang="en-US" sz="3600" dirty="0">
                <a:solidFill>
                  <a:srgbClr val="0070C0"/>
                </a:solidFill>
                <a:latin typeface="Comic Sans MS" pitchFamily="66" charset="0"/>
              </a:rPr>
              <a:t> me 10 minutes to get to the University. </a:t>
            </a:r>
            <a:r>
              <a:rPr lang="en-US" sz="3600" dirty="0">
                <a:latin typeface="Comic Sans MS" pitchFamily="66" charset="0"/>
              </a:rPr>
              <a:t>- </a:t>
            </a:r>
            <a:r>
              <a:rPr lang="ru-RU" sz="3600" i="1" dirty="0">
                <a:latin typeface="Comic Sans MS" pitchFamily="66" charset="0"/>
              </a:rPr>
              <a:t>Дорога до Университета занимает у меня 10 минут.</a:t>
            </a:r>
            <a:endParaRPr lang="ru-RU" sz="3600" dirty="0">
              <a:latin typeface="Comic Sans MS" pitchFamily="66" charset="0"/>
            </a:endParaRPr>
          </a:p>
          <a:p>
            <a:pPr marL="0" indent="0">
              <a:buNone/>
            </a:pPr>
            <a:endParaRPr lang="ru-RU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71863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67"/>
            <a:ext cx="77724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Comic Sans MS" pitchFamily="66" charset="0"/>
              </a:rPr>
              <a:t>Утвердительные предложения: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1196752"/>
            <a:ext cx="8784976" cy="5472608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Comic Sans MS" pitchFamily="66" charset="0"/>
              </a:rPr>
              <a:t>Вариант </a:t>
            </a:r>
            <a:r>
              <a:rPr lang="ru-RU" sz="3600" dirty="0">
                <a:latin typeface="Comic Sans MS" pitchFamily="66" charset="0"/>
              </a:rPr>
              <a:t>окончания зависит от написания слова. </a:t>
            </a:r>
            <a:r>
              <a:rPr lang="ru-RU" sz="3600" dirty="0" smtClean="0">
                <a:latin typeface="Comic Sans MS" pitchFamily="66" charset="0"/>
              </a:rPr>
              <a:t>Например</a:t>
            </a:r>
            <a:r>
              <a:rPr lang="ru-RU" sz="3600" dirty="0">
                <a:latin typeface="Comic Sans MS" pitchFamily="66" charset="0"/>
              </a:rPr>
              <a:t>, в случае со </a:t>
            </a:r>
            <a:r>
              <a:rPr lang="ru-RU" sz="3600" dirty="0" err="1">
                <a:latin typeface="Comic Sans MS" pitchFamily="66" charset="0"/>
              </a:rPr>
              <a:t>stud</a:t>
            </a:r>
            <a:r>
              <a:rPr lang="ru-RU" sz="3600" dirty="0" err="1">
                <a:solidFill>
                  <a:srgbClr val="0070C0"/>
                </a:solidFill>
                <a:latin typeface="Comic Sans MS" pitchFamily="66" charset="0"/>
              </a:rPr>
              <a:t>y</a:t>
            </a:r>
            <a:r>
              <a:rPr lang="ru-RU" sz="3600" dirty="0">
                <a:latin typeface="Comic Sans MS" pitchFamily="66" charset="0"/>
              </a:rPr>
              <a:t>: </a:t>
            </a:r>
            <a:r>
              <a:rPr lang="ru-RU" sz="3600" dirty="0" err="1">
                <a:latin typeface="Comic Sans MS" pitchFamily="66" charset="0"/>
              </a:rPr>
              <a:t>She</a:t>
            </a:r>
            <a:r>
              <a:rPr lang="ru-RU" sz="3600" dirty="0">
                <a:latin typeface="Comic Sans MS" pitchFamily="66" charset="0"/>
              </a:rPr>
              <a:t> </a:t>
            </a:r>
            <a:r>
              <a:rPr lang="ru-RU" sz="3600" dirty="0" err="1">
                <a:latin typeface="Comic Sans MS" pitchFamily="66" charset="0"/>
              </a:rPr>
              <a:t>stud</a:t>
            </a:r>
            <a:r>
              <a:rPr lang="ru-RU" sz="3600" b="1" dirty="0" err="1">
                <a:solidFill>
                  <a:srgbClr val="0070C0"/>
                </a:solidFill>
                <a:latin typeface="Comic Sans MS" pitchFamily="66" charset="0"/>
              </a:rPr>
              <a:t>i</a:t>
            </a:r>
            <a:r>
              <a:rPr lang="ru-RU" sz="3600" b="1" dirty="0" err="1">
                <a:solidFill>
                  <a:srgbClr val="C00000"/>
                </a:solidFill>
                <a:latin typeface="Comic Sans MS" pitchFamily="66" charset="0"/>
              </a:rPr>
              <a:t>es</a:t>
            </a:r>
            <a:r>
              <a:rPr lang="ru-RU" sz="3600" dirty="0">
                <a:latin typeface="Comic Sans MS" pitchFamily="66" charset="0"/>
              </a:rPr>
              <a:t>. (-</a:t>
            </a:r>
            <a:r>
              <a:rPr lang="ru-RU" sz="3600" b="1" dirty="0">
                <a:solidFill>
                  <a:srgbClr val="0070C0"/>
                </a:solidFill>
                <a:latin typeface="Comic Sans MS" pitchFamily="66" charset="0"/>
              </a:rPr>
              <a:t>y</a:t>
            </a:r>
            <a:r>
              <a:rPr lang="ru-RU" sz="3600" dirty="0">
                <a:latin typeface="Comic Sans MS" pitchFamily="66" charset="0"/>
              </a:rPr>
              <a:t> переходит в – </a:t>
            </a:r>
            <a:r>
              <a:rPr lang="ru-RU" sz="3600" b="1" dirty="0">
                <a:solidFill>
                  <a:srgbClr val="0070C0"/>
                </a:solidFill>
                <a:latin typeface="Comic Sans MS" pitchFamily="66" charset="0"/>
              </a:rPr>
              <a:t>i</a:t>
            </a:r>
            <a:r>
              <a:rPr lang="ru-RU" sz="3600" dirty="0">
                <a:latin typeface="Comic Sans MS" pitchFamily="66" charset="0"/>
              </a:rPr>
              <a:t> ,и окончание выглядит как –</a:t>
            </a:r>
            <a:r>
              <a:rPr lang="ru-RU" sz="3600" b="1" dirty="0" err="1">
                <a:solidFill>
                  <a:srgbClr val="0070C0"/>
                </a:solidFill>
                <a:latin typeface="Comic Sans MS" pitchFamily="66" charset="0"/>
              </a:rPr>
              <a:t>i</a:t>
            </a:r>
            <a:r>
              <a:rPr lang="ru-RU" sz="3600" b="1" dirty="0" err="1">
                <a:solidFill>
                  <a:srgbClr val="C00000"/>
                </a:solidFill>
                <a:latin typeface="Comic Sans MS" pitchFamily="66" charset="0"/>
              </a:rPr>
              <a:t>es</a:t>
            </a:r>
            <a:r>
              <a:rPr lang="ru-RU" sz="3600" dirty="0">
                <a:latin typeface="Comic Sans MS" pitchFamily="66" charset="0"/>
              </a:rPr>
              <a:t>). В случае, если глагол оканчивается на -</a:t>
            </a:r>
            <a:r>
              <a:rPr lang="ru-RU" sz="3600" b="1" dirty="0" err="1">
                <a:solidFill>
                  <a:srgbClr val="0070C0"/>
                </a:solidFill>
                <a:latin typeface="Comic Sans MS" pitchFamily="66" charset="0"/>
              </a:rPr>
              <a:t>sh</a:t>
            </a:r>
            <a:r>
              <a:rPr lang="ru-RU" sz="3600" dirty="0">
                <a:latin typeface="Comic Sans MS" pitchFamily="66" charset="0"/>
              </a:rPr>
              <a:t>, -</a:t>
            </a:r>
            <a:r>
              <a:rPr lang="ru-RU" sz="3600" b="1" dirty="0" err="1">
                <a:solidFill>
                  <a:srgbClr val="0070C0"/>
                </a:solidFill>
                <a:latin typeface="Comic Sans MS" pitchFamily="66" charset="0"/>
              </a:rPr>
              <a:t>ch</a:t>
            </a:r>
            <a:r>
              <a:rPr lang="ru-RU" sz="3600" dirty="0">
                <a:latin typeface="Comic Sans MS" pitchFamily="66" charset="0"/>
              </a:rPr>
              <a:t>, -</a:t>
            </a:r>
            <a:r>
              <a:rPr lang="ru-RU" sz="3600" b="1" dirty="0">
                <a:solidFill>
                  <a:srgbClr val="0070C0"/>
                </a:solidFill>
                <a:latin typeface="Comic Sans MS" pitchFamily="66" charset="0"/>
              </a:rPr>
              <a:t>s</a:t>
            </a:r>
            <a:r>
              <a:rPr lang="ru-RU" sz="3600" dirty="0">
                <a:latin typeface="Comic Sans MS" pitchFamily="66" charset="0"/>
              </a:rPr>
              <a:t>, -</a:t>
            </a:r>
            <a:r>
              <a:rPr lang="ru-RU" sz="3600" b="1" dirty="0">
                <a:solidFill>
                  <a:srgbClr val="0070C0"/>
                </a:solidFill>
                <a:latin typeface="Comic Sans MS" pitchFamily="66" charset="0"/>
              </a:rPr>
              <a:t>x</a:t>
            </a:r>
            <a:r>
              <a:rPr lang="ru-RU" sz="3600" dirty="0">
                <a:latin typeface="Comic Sans MS" pitchFamily="66" charset="0"/>
              </a:rPr>
              <a:t>, -</a:t>
            </a:r>
            <a:r>
              <a:rPr lang="ru-RU" sz="3600" b="1" dirty="0">
                <a:solidFill>
                  <a:srgbClr val="0070C0"/>
                </a:solidFill>
                <a:latin typeface="Comic Sans MS" pitchFamily="66" charset="0"/>
              </a:rPr>
              <a:t>z</a:t>
            </a:r>
            <a:r>
              <a:rPr lang="ru-RU" sz="3600" dirty="0">
                <a:latin typeface="Comic Sans MS" pitchFamily="66" charset="0"/>
              </a:rPr>
              <a:t>,. форма 3-го лица </a:t>
            </a:r>
            <a:r>
              <a:rPr lang="ru-RU" sz="3600" dirty="0" err="1">
                <a:latin typeface="Comic Sans MS" pitchFamily="66" charset="0"/>
              </a:rPr>
              <a:t>ед.ч</a:t>
            </a:r>
            <a:r>
              <a:rPr lang="ru-RU" sz="3600" dirty="0">
                <a:latin typeface="Comic Sans MS" pitchFamily="66" charset="0"/>
              </a:rPr>
              <a:t>. имеет окончание –</a:t>
            </a:r>
            <a:r>
              <a:rPr lang="ru-RU" sz="3600" b="1" dirty="0" err="1" smtClean="0">
                <a:solidFill>
                  <a:srgbClr val="C00000"/>
                </a:solidFill>
                <a:latin typeface="Comic Sans MS" pitchFamily="66" charset="0"/>
              </a:rPr>
              <a:t>es</a:t>
            </a:r>
            <a:r>
              <a:rPr lang="ru-RU" sz="3600" dirty="0" smtClean="0">
                <a:latin typeface="Comic Sans MS" pitchFamily="66" charset="0"/>
              </a:rPr>
              <a:t>: </a:t>
            </a:r>
            <a:r>
              <a:rPr lang="ru-RU" sz="3600" dirty="0" err="1" smtClean="0">
                <a:latin typeface="Comic Sans MS" pitchFamily="66" charset="0"/>
              </a:rPr>
              <a:t>She</a:t>
            </a:r>
            <a:r>
              <a:rPr lang="ru-RU" sz="3600" dirty="0" smtClean="0">
                <a:latin typeface="Comic Sans MS" pitchFamily="66" charset="0"/>
              </a:rPr>
              <a:t> </a:t>
            </a:r>
            <a:r>
              <a:rPr lang="ru-RU" sz="3600" dirty="0" err="1">
                <a:latin typeface="Comic Sans MS" pitchFamily="66" charset="0"/>
              </a:rPr>
              <a:t>wi</a:t>
            </a:r>
            <a:r>
              <a:rPr lang="ru-RU" sz="3600" dirty="0" err="1">
                <a:solidFill>
                  <a:srgbClr val="0070C0"/>
                </a:solidFill>
                <a:latin typeface="Comic Sans MS" pitchFamily="66" charset="0"/>
              </a:rPr>
              <a:t>sh</a:t>
            </a:r>
            <a:r>
              <a:rPr lang="ru-RU" sz="3600" dirty="0" err="1">
                <a:solidFill>
                  <a:srgbClr val="C00000"/>
                </a:solidFill>
                <a:latin typeface="Comic Sans MS" pitchFamily="66" charset="0"/>
              </a:rPr>
              <a:t>es</a:t>
            </a:r>
            <a:r>
              <a:rPr lang="ru-RU" sz="3600" dirty="0" smtClean="0">
                <a:latin typeface="Comic Sans MS" pitchFamily="66" charset="0"/>
              </a:rPr>
              <a:t>. Она </a:t>
            </a:r>
            <a:r>
              <a:rPr lang="ru-RU" sz="3600" dirty="0">
                <a:latin typeface="Comic Sans MS" pitchFamily="66" charset="0"/>
              </a:rPr>
              <a:t>желает.</a:t>
            </a:r>
          </a:p>
          <a:p>
            <a:pPr marL="0" indent="0">
              <a:buNone/>
            </a:pPr>
            <a:endParaRPr lang="ru-RU" sz="3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45427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67"/>
            <a:ext cx="77724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Comic Sans MS" pitchFamily="66" charset="0"/>
              </a:rPr>
              <a:t>Утвердительные предложения: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980728"/>
            <a:ext cx="8784976" cy="5688632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Comic Sans MS" pitchFamily="66" charset="0"/>
              </a:rPr>
              <a:t>Произношение </a:t>
            </a:r>
            <a:r>
              <a:rPr lang="ru-RU" sz="3600" dirty="0">
                <a:latin typeface="Comic Sans MS" pitchFamily="66" charset="0"/>
              </a:rPr>
              <a:t>окончания –(</a:t>
            </a:r>
            <a:r>
              <a:rPr lang="ru-RU" sz="3600" dirty="0">
                <a:solidFill>
                  <a:srgbClr val="C00000"/>
                </a:solidFill>
                <a:latin typeface="Comic Sans MS" pitchFamily="66" charset="0"/>
              </a:rPr>
              <a:t>e</a:t>
            </a:r>
            <a:r>
              <a:rPr lang="ru-RU" sz="3600" dirty="0">
                <a:latin typeface="Comic Sans MS" pitchFamily="66" charset="0"/>
              </a:rPr>
              <a:t>)</a:t>
            </a:r>
            <a:r>
              <a:rPr lang="ru-RU" sz="3600" dirty="0">
                <a:solidFill>
                  <a:srgbClr val="C00000"/>
                </a:solidFill>
                <a:latin typeface="Comic Sans MS" pitchFamily="66" charset="0"/>
              </a:rPr>
              <a:t>s </a:t>
            </a:r>
            <a:r>
              <a:rPr lang="ru-RU" sz="3600" dirty="0">
                <a:latin typeface="Comic Sans MS" pitchFamily="66" charset="0"/>
              </a:rPr>
              <a:t>:</a:t>
            </a:r>
          </a:p>
          <a:p>
            <a:pPr marL="0" indent="0">
              <a:buNone/>
            </a:pPr>
            <a:r>
              <a:rPr lang="ru-RU" sz="3600" dirty="0">
                <a:latin typeface="Comic Sans MS" pitchFamily="66" charset="0"/>
              </a:rPr>
              <a:t>1. После глухих согласных произносится как – </a:t>
            </a:r>
            <a:r>
              <a:rPr lang="ru-RU" sz="3600" b="1" dirty="0">
                <a:latin typeface="Comic Sans MS" pitchFamily="66" charset="0"/>
              </a:rPr>
              <a:t>[s]</a:t>
            </a:r>
            <a:r>
              <a:rPr lang="ru-RU" sz="3600" dirty="0">
                <a:latin typeface="Comic Sans MS" pitchFamily="66" charset="0"/>
              </a:rPr>
              <a:t>.</a:t>
            </a:r>
            <a:br>
              <a:rPr lang="ru-RU" sz="3600" dirty="0">
                <a:latin typeface="Comic Sans MS" pitchFamily="66" charset="0"/>
              </a:rPr>
            </a:br>
            <a:r>
              <a:rPr lang="ru-RU" sz="3600" dirty="0">
                <a:latin typeface="Comic Sans MS" pitchFamily="66" charset="0"/>
              </a:rPr>
              <a:t>2. После гласных и звонких согласных – </a:t>
            </a:r>
            <a:r>
              <a:rPr lang="ru-RU" sz="3600" b="1" dirty="0">
                <a:latin typeface="Comic Sans MS" pitchFamily="66" charset="0"/>
              </a:rPr>
              <a:t>[z]</a:t>
            </a:r>
            <a:r>
              <a:rPr lang="ru-RU" sz="3600" dirty="0">
                <a:latin typeface="Comic Sans MS" pitchFamily="66" charset="0"/>
              </a:rPr>
              <a:t>.</a:t>
            </a:r>
            <a:br>
              <a:rPr lang="ru-RU" sz="3600" dirty="0">
                <a:latin typeface="Comic Sans MS" pitchFamily="66" charset="0"/>
              </a:rPr>
            </a:br>
            <a:r>
              <a:rPr lang="ru-RU" sz="3600" dirty="0">
                <a:latin typeface="Comic Sans MS" pitchFamily="66" charset="0"/>
              </a:rPr>
              <a:t>3. После </a:t>
            </a:r>
            <a:r>
              <a:rPr lang="ru-RU" sz="3600" b="1" dirty="0">
                <a:solidFill>
                  <a:srgbClr val="0070C0"/>
                </a:solidFill>
                <a:latin typeface="Comic Sans MS" pitchFamily="66" charset="0"/>
              </a:rPr>
              <a:t>s</a:t>
            </a:r>
            <a:r>
              <a:rPr lang="ru-RU" sz="3600" dirty="0">
                <a:solidFill>
                  <a:srgbClr val="0070C0"/>
                </a:solidFill>
                <a:latin typeface="Comic Sans MS" pitchFamily="66" charset="0"/>
              </a:rPr>
              <a:t>, </a:t>
            </a:r>
            <a:r>
              <a:rPr lang="ru-RU" sz="3600" b="1" dirty="0" err="1">
                <a:solidFill>
                  <a:srgbClr val="0070C0"/>
                </a:solidFill>
                <a:latin typeface="Comic Sans MS" pitchFamily="66" charset="0"/>
              </a:rPr>
              <a:t>ch</a:t>
            </a:r>
            <a:r>
              <a:rPr lang="ru-RU" sz="3600" b="1" dirty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sz="3600" dirty="0">
                <a:solidFill>
                  <a:srgbClr val="0070C0"/>
                </a:solidFill>
                <a:latin typeface="Comic Sans MS" pitchFamily="66" charset="0"/>
              </a:rPr>
              <a:t>, </a:t>
            </a:r>
            <a:r>
              <a:rPr lang="ru-RU" sz="3600" b="1" dirty="0" err="1">
                <a:solidFill>
                  <a:srgbClr val="0070C0"/>
                </a:solidFill>
                <a:latin typeface="Comic Sans MS" pitchFamily="66" charset="0"/>
              </a:rPr>
              <a:t>sh</a:t>
            </a:r>
            <a:r>
              <a:rPr lang="ru-RU" sz="3600" dirty="0">
                <a:solidFill>
                  <a:srgbClr val="0070C0"/>
                </a:solidFill>
                <a:latin typeface="Comic Sans MS" pitchFamily="66" charset="0"/>
              </a:rPr>
              <a:t>, </a:t>
            </a:r>
            <a:r>
              <a:rPr lang="ru-RU" sz="3600" b="1" dirty="0">
                <a:solidFill>
                  <a:srgbClr val="0070C0"/>
                </a:solidFill>
                <a:latin typeface="Comic Sans MS" pitchFamily="66" charset="0"/>
              </a:rPr>
              <a:t>x</a:t>
            </a:r>
            <a:r>
              <a:rPr lang="ru-RU" sz="3600" dirty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sz="3600" dirty="0">
                <a:latin typeface="Comic Sans MS" pitchFamily="66" charset="0"/>
              </a:rPr>
              <a:t>– </a:t>
            </a:r>
            <a:r>
              <a:rPr lang="ru-RU" sz="3600" b="1" dirty="0">
                <a:latin typeface="Comic Sans MS" pitchFamily="66" charset="0"/>
              </a:rPr>
              <a:t>[</a:t>
            </a:r>
            <a:r>
              <a:rPr lang="ru-RU" sz="3600" b="1" dirty="0" err="1">
                <a:latin typeface="Comic Sans MS" pitchFamily="66" charset="0"/>
              </a:rPr>
              <a:t>iz</a:t>
            </a:r>
            <a:r>
              <a:rPr lang="ru-RU" sz="3600" b="1" dirty="0">
                <a:latin typeface="Comic Sans MS" pitchFamily="66" charset="0"/>
              </a:rPr>
              <a:t>]</a:t>
            </a:r>
            <a:r>
              <a:rPr lang="ru-RU" sz="3600" dirty="0">
                <a:latin typeface="Comic Sans MS" pitchFamily="66" charset="0"/>
              </a:rPr>
              <a:t>.</a:t>
            </a:r>
            <a:br>
              <a:rPr lang="ru-RU" sz="3600" dirty="0">
                <a:latin typeface="Comic Sans MS" pitchFamily="66" charset="0"/>
              </a:rPr>
            </a:br>
            <a:r>
              <a:rPr lang="ru-RU" sz="3600" dirty="0">
                <a:latin typeface="Comic Sans MS" pitchFamily="66" charset="0"/>
              </a:rPr>
              <a:t>4. В глаголе ,оканчивающемся на букву –</a:t>
            </a:r>
            <a:r>
              <a:rPr lang="ru-RU" sz="3600" b="1" dirty="0">
                <a:solidFill>
                  <a:srgbClr val="0070C0"/>
                </a:solidFill>
                <a:latin typeface="Comic Sans MS" pitchFamily="66" charset="0"/>
              </a:rPr>
              <a:t>y</a:t>
            </a:r>
            <a:r>
              <a:rPr lang="ru-RU" sz="3600" dirty="0">
                <a:latin typeface="Comic Sans MS" pitchFamily="66" charset="0"/>
              </a:rPr>
              <a:t> с предшествующей согласной ,буква переходит в </a:t>
            </a:r>
            <a:r>
              <a:rPr lang="ru-RU" sz="3600" b="1" dirty="0">
                <a:solidFill>
                  <a:srgbClr val="0070C0"/>
                </a:solidFill>
                <a:latin typeface="Comic Sans MS" pitchFamily="66" charset="0"/>
              </a:rPr>
              <a:t>i</a:t>
            </a:r>
            <a:r>
              <a:rPr lang="ru-RU" sz="3600" dirty="0">
                <a:latin typeface="Comic Sans MS" pitchFamily="66" charset="0"/>
              </a:rPr>
              <a:t> и окончание -</a:t>
            </a:r>
            <a:r>
              <a:rPr lang="ru-RU" sz="3600" b="1" dirty="0" err="1">
                <a:solidFill>
                  <a:srgbClr val="0070C0"/>
                </a:solidFill>
                <a:latin typeface="Comic Sans MS" pitchFamily="66" charset="0"/>
              </a:rPr>
              <a:t>i</a:t>
            </a:r>
            <a:r>
              <a:rPr lang="ru-RU" sz="3600" b="1" dirty="0" err="1">
                <a:latin typeface="Comic Sans MS" pitchFamily="66" charset="0"/>
              </a:rPr>
              <a:t>es</a:t>
            </a:r>
            <a:r>
              <a:rPr lang="ru-RU" sz="3600" dirty="0">
                <a:latin typeface="Comic Sans MS" pitchFamily="66" charset="0"/>
              </a:rPr>
              <a:t> читается </a:t>
            </a:r>
            <a:r>
              <a:rPr lang="ru-RU" sz="3600" b="1" dirty="0">
                <a:latin typeface="Comic Sans MS" pitchFamily="66" charset="0"/>
              </a:rPr>
              <a:t>[</a:t>
            </a:r>
            <a:r>
              <a:rPr lang="ru-RU" sz="3600" b="1" dirty="0" err="1">
                <a:latin typeface="Comic Sans MS" pitchFamily="66" charset="0"/>
              </a:rPr>
              <a:t>iz</a:t>
            </a:r>
            <a:r>
              <a:rPr lang="ru-RU" sz="3600" b="1" dirty="0">
                <a:latin typeface="Comic Sans MS" pitchFamily="66" charset="0"/>
              </a:rPr>
              <a:t>] </a:t>
            </a:r>
            <a:r>
              <a:rPr lang="ru-RU" sz="3600" dirty="0">
                <a:latin typeface="Comic Sans MS" pitchFamily="66" charset="0"/>
              </a:rPr>
              <a:t>.</a:t>
            </a:r>
          </a:p>
          <a:p>
            <a:endParaRPr lang="ru-RU" sz="3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39100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Comic Sans MS" pitchFamily="66" charset="0"/>
              </a:rPr>
              <a:t>Form the Present Simple</a:t>
            </a:r>
            <a:endParaRPr lang="ru-RU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987824" y="1412776"/>
            <a:ext cx="5698976" cy="4607024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0070C0"/>
                </a:solidFill>
                <a:latin typeface="Comic Sans MS" pitchFamily="66" charset="0"/>
              </a:rPr>
              <a:t>push </a:t>
            </a:r>
            <a:endParaRPr lang="en-US" sz="4000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en-US" sz="4000" dirty="0" smtClean="0">
                <a:solidFill>
                  <a:srgbClr val="0070C0"/>
                </a:solidFill>
                <a:latin typeface="Comic Sans MS" pitchFamily="66" charset="0"/>
              </a:rPr>
              <a:t>mix</a:t>
            </a:r>
          </a:p>
          <a:p>
            <a:r>
              <a:rPr lang="en-US" sz="4000" dirty="0" smtClean="0">
                <a:solidFill>
                  <a:srgbClr val="0070C0"/>
                </a:solidFill>
                <a:latin typeface="Comic Sans MS" pitchFamily="66" charset="0"/>
              </a:rPr>
              <a:t>study</a:t>
            </a:r>
            <a:endParaRPr lang="en-US" sz="4000" dirty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en-US" sz="4000" dirty="0" smtClean="0">
                <a:solidFill>
                  <a:srgbClr val="0070C0"/>
                </a:solidFill>
                <a:latin typeface="Comic Sans MS" pitchFamily="66" charset="0"/>
              </a:rPr>
              <a:t>cry</a:t>
            </a:r>
            <a:endParaRPr lang="en-US" sz="4000" dirty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en-US" sz="4000" dirty="0" smtClean="0">
                <a:solidFill>
                  <a:srgbClr val="0070C0"/>
                </a:solidFill>
                <a:latin typeface="Comic Sans MS" pitchFamily="66" charset="0"/>
              </a:rPr>
              <a:t>go</a:t>
            </a:r>
            <a:endParaRPr lang="en-US" sz="4000" dirty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en-US" sz="4000" dirty="0" smtClean="0">
                <a:solidFill>
                  <a:srgbClr val="0070C0"/>
                </a:solidFill>
                <a:latin typeface="Comic Sans MS" pitchFamily="66" charset="0"/>
              </a:rPr>
              <a:t>do</a:t>
            </a:r>
            <a:endParaRPr lang="en-US" sz="4000" dirty="0">
              <a:solidFill>
                <a:srgbClr val="0070C0"/>
              </a:solidFill>
              <a:latin typeface="Comic Sans MS" pitchFamily="66" charset="0"/>
            </a:endParaRPr>
          </a:p>
          <a:p>
            <a:pPr marL="0" indent="0">
              <a:buNone/>
            </a:pPr>
            <a:endParaRPr lang="ru-RU" sz="40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68327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Comic Sans MS" pitchFamily="66" charset="0"/>
              </a:rPr>
              <a:t>Form the Present Simple</a:t>
            </a:r>
            <a:endParaRPr lang="ru-RU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339752" y="1412776"/>
            <a:ext cx="6347048" cy="4607024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0070C0"/>
                </a:solidFill>
                <a:latin typeface="Comic Sans MS" pitchFamily="66" charset="0"/>
              </a:rPr>
              <a:t>push - push</a:t>
            </a:r>
            <a:r>
              <a:rPr lang="en-US" sz="4000" dirty="0">
                <a:solidFill>
                  <a:srgbClr val="C00000"/>
                </a:solidFill>
                <a:latin typeface="Comic Sans MS" pitchFamily="66" charset="0"/>
              </a:rPr>
              <a:t>es</a:t>
            </a:r>
          </a:p>
          <a:p>
            <a:r>
              <a:rPr lang="en-US" sz="4000" dirty="0">
                <a:solidFill>
                  <a:srgbClr val="0070C0"/>
                </a:solidFill>
                <a:latin typeface="Comic Sans MS" pitchFamily="66" charset="0"/>
              </a:rPr>
              <a:t>mix-mix</a:t>
            </a:r>
            <a:r>
              <a:rPr lang="en-US" sz="4000" dirty="0">
                <a:solidFill>
                  <a:srgbClr val="C00000"/>
                </a:solidFill>
                <a:latin typeface="Comic Sans MS" pitchFamily="66" charset="0"/>
              </a:rPr>
              <a:t>es</a:t>
            </a:r>
          </a:p>
          <a:p>
            <a:r>
              <a:rPr lang="en-US" sz="4000" dirty="0">
                <a:solidFill>
                  <a:srgbClr val="0070C0"/>
                </a:solidFill>
                <a:latin typeface="Comic Sans MS" pitchFamily="66" charset="0"/>
              </a:rPr>
              <a:t>study - studi</a:t>
            </a:r>
            <a:r>
              <a:rPr lang="en-US" sz="4000" dirty="0">
                <a:solidFill>
                  <a:srgbClr val="C00000"/>
                </a:solidFill>
                <a:latin typeface="Comic Sans MS" pitchFamily="66" charset="0"/>
              </a:rPr>
              <a:t>es</a:t>
            </a:r>
          </a:p>
          <a:p>
            <a:r>
              <a:rPr lang="en-US" sz="4000" dirty="0">
                <a:solidFill>
                  <a:srgbClr val="0070C0"/>
                </a:solidFill>
                <a:latin typeface="Comic Sans MS" pitchFamily="66" charset="0"/>
              </a:rPr>
              <a:t>cry - cri</a:t>
            </a:r>
            <a:r>
              <a:rPr lang="en-US" sz="4000" dirty="0">
                <a:solidFill>
                  <a:srgbClr val="C00000"/>
                </a:solidFill>
                <a:latin typeface="Comic Sans MS" pitchFamily="66" charset="0"/>
              </a:rPr>
              <a:t>es</a:t>
            </a:r>
          </a:p>
          <a:p>
            <a:r>
              <a:rPr lang="en-US" sz="4000" dirty="0">
                <a:solidFill>
                  <a:srgbClr val="0070C0"/>
                </a:solidFill>
                <a:latin typeface="Comic Sans MS" pitchFamily="66" charset="0"/>
              </a:rPr>
              <a:t>go - go</a:t>
            </a:r>
            <a:r>
              <a:rPr lang="en-US" sz="4000" dirty="0">
                <a:solidFill>
                  <a:srgbClr val="C00000"/>
                </a:solidFill>
                <a:latin typeface="Comic Sans MS" pitchFamily="66" charset="0"/>
              </a:rPr>
              <a:t>es</a:t>
            </a:r>
          </a:p>
          <a:p>
            <a:r>
              <a:rPr lang="en-US" sz="4000" dirty="0">
                <a:solidFill>
                  <a:srgbClr val="0070C0"/>
                </a:solidFill>
                <a:latin typeface="Comic Sans MS" pitchFamily="66" charset="0"/>
              </a:rPr>
              <a:t>do - do</a:t>
            </a:r>
            <a:r>
              <a:rPr lang="en-US" sz="4000" dirty="0">
                <a:solidFill>
                  <a:srgbClr val="C00000"/>
                </a:solidFill>
                <a:latin typeface="Comic Sans MS" pitchFamily="66" charset="0"/>
              </a:rPr>
              <a:t>es</a:t>
            </a:r>
          </a:p>
          <a:p>
            <a:pPr marL="0" indent="0">
              <a:buNone/>
            </a:pPr>
            <a:endParaRPr lang="ru-RU" sz="40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95604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Comic Sans MS" pitchFamily="66" charset="0"/>
              </a:rPr>
              <a:t>Утвердительные предложения: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62056" cy="5077544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Comic Sans MS" pitchFamily="66" charset="0"/>
              </a:rPr>
              <a:t>Если </a:t>
            </a:r>
            <a:r>
              <a:rPr lang="ru-RU" sz="3600" dirty="0">
                <a:latin typeface="Comic Sans MS" pitchFamily="66" charset="0"/>
              </a:rPr>
              <a:t>же в предложении глагол </a:t>
            </a:r>
            <a:r>
              <a:rPr lang="ru-RU" sz="3600" b="1" dirty="0" err="1">
                <a:solidFill>
                  <a:srgbClr val="0070C0"/>
                </a:solidFill>
                <a:latin typeface="Comic Sans MS" pitchFamily="66" charset="0"/>
              </a:rPr>
              <a:t>to</a:t>
            </a:r>
            <a:r>
              <a:rPr lang="ru-RU" sz="3600" b="1" dirty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sz="3600" b="1" dirty="0" err="1">
                <a:solidFill>
                  <a:srgbClr val="0070C0"/>
                </a:solidFill>
                <a:latin typeface="Comic Sans MS" pitchFamily="66" charset="0"/>
              </a:rPr>
              <a:t>be</a:t>
            </a:r>
            <a:r>
              <a:rPr lang="ru-RU" sz="3600" dirty="0">
                <a:latin typeface="Comic Sans MS" pitchFamily="66" charset="0"/>
              </a:rPr>
              <a:t>, выбирайте подходящую под ваше подлежащее </a:t>
            </a:r>
            <a:r>
              <a:rPr lang="ru-RU" sz="3600" dirty="0" smtClean="0">
                <a:latin typeface="Comic Sans MS" pitchFamily="66" charset="0"/>
              </a:rPr>
              <a:t>форму.</a:t>
            </a:r>
          </a:p>
          <a:p>
            <a:pPr marL="0" indent="0">
              <a:buNone/>
            </a:pPr>
            <a:endParaRPr lang="ru-RU" dirty="0" smtClean="0">
              <a:latin typeface="Comic Sans MS" pitchFamily="66" charset="0"/>
            </a:endParaRPr>
          </a:p>
          <a:p>
            <a:r>
              <a:rPr lang="en-US" sz="4400" dirty="0" smtClean="0">
                <a:latin typeface="Comic Sans MS" pitchFamily="66" charset="0"/>
              </a:rPr>
              <a:t>  </a:t>
            </a:r>
            <a:r>
              <a:rPr lang="ru-RU" sz="4400" dirty="0" smtClean="0">
                <a:latin typeface="Comic Sans MS" pitchFamily="66" charset="0"/>
              </a:rPr>
              <a:t>I </a:t>
            </a:r>
            <a:r>
              <a:rPr lang="ru-RU" sz="4400" dirty="0" err="1" smtClean="0">
                <a:solidFill>
                  <a:srgbClr val="C00000"/>
                </a:solidFill>
                <a:latin typeface="Comic Sans MS" pitchFamily="66" charset="0"/>
              </a:rPr>
              <a:t>am</a:t>
            </a:r>
            <a:r>
              <a:rPr lang="ru-RU" sz="4400" dirty="0">
                <a:latin typeface="Comic Sans MS" pitchFamily="66" charset="0"/>
              </a:rPr>
              <a:t>; </a:t>
            </a:r>
          </a:p>
          <a:p>
            <a:r>
              <a:rPr lang="en-US" sz="4400" dirty="0" smtClean="0">
                <a:latin typeface="Comic Sans MS" pitchFamily="66" charset="0"/>
              </a:rPr>
              <a:t>  </a:t>
            </a:r>
            <a:r>
              <a:rPr lang="ru-RU" sz="4400" dirty="0" err="1" smtClean="0">
                <a:latin typeface="Comic Sans MS" pitchFamily="66" charset="0"/>
              </a:rPr>
              <a:t>he</a:t>
            </a:r>
            <a:r>
              <a:rPr lang="ru-RU" sz="4400" dirty="0">
                <a:latin typeface="Comic Sans MS" pitchFamily="66" charset="0"/>
              </a:rPr>
              <a:t>, </a:t>
            </a:r>
            <a:r>
              <a:rPr lang="ru-RU" sz="4400" dirty="0" err="1">
                <a:latin typeface="Comic Sans MS" pitchFamily="66" charset="0"/>
              </a:rPr>
              <a:t>she</a:t>
            </a:r>
            <a:r>
              <a:rPr lang="ru-RU" sz="4400" dirty="0">
                <a:latin typeface="Comic Sans MS" pitchFamily="66" charset="0"/>
              </a:rPr>
              <a:t>, </a:t>
            </a:r>
            <a:r>
              <a:rPr lang="ru-RU" sz="4400" dirty="0" err="1">
                <a:latin typeface="Comic Sans MS" pitchFamily="66" charset="0"/>
              </a:rPr>
              <a:t>it</a:t>
            </a:r>
            <a:r>
              <a:rPr lang="ru-RU" sz="4400" dirty="0">
                <a:latin typeface="Comic Sans MS" pitchFamily="66" charset="0"/>
              </a:rPr>
              <a:t> </a:t>
            </a:r>
            <a:r>
              <a:rPr lang="ru-RU" sz="4400" dirty="0" err="1">
                <a:solidFill>
                  <a:srgbClr val="C00000"/>
                </a:solidFill>
                <a:latin typeface="Comic Sans MS" pitchFamily="66" charset="0"/>
              </a:rPr>
              <a:t>is</a:t>
            </a:r>
            <a:r>
              <a:rPr lang="ru-RU" sz="4400" dirty="0">
                <a:latin typeface="Comic Sans MS" pitchFamily="66" charset="0"/>
              </a:rPr>
              <a:t>; </a:t>
            </a:r>
            <a:endParaRPr lang="ru-RU" sz="4400" dirty="0" smtClean="0">
              <a:latin typeface="Comic Sans MS" pitchFamily="66" charset="0"/>
            </a:endParaRPr>
          </a:p>
          <a:p>
            <a:r>
              <a:rPr lang="en-US" sz="4400" dirty="0" smtClean="0">
                <a:latin typeface="Comic Sans MS" pitchFamily="66" charset="0"/>
              </a:rPr>
              <a:t>  we, </a:t>
            </a:r>
            <a:r>
              <a:rPr lang="ru-RU" sz="4400" dirty="0" err="1" smtClean="0">
                <a:latin typeface="Comic Sans MS" pitchFamily="66" charset="0"/>
              </a:rPr>
              <a:t>they</a:t>
            </a:r>
            <a:r>
              <a:rPr lang="en-US" sz="4400" dirty="0" smtClean="0">
                <a:latin typeface="Comic Sans MS" pitchFamily="66" charset="0"/>
              </a:rPr>
              <a:t>,</a:t>
            </a:r>
            <a:r>
              <a:rPr lang="ru-RU" sz="4400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sz="4400" dirty="0" err="1">
                <a:latin typeface="Comic Sans MS" pitchFamily="66" charset="0"/>
              </a:rPr>
              <a:t>you</a:t>
            </a:r>
            <a:r>
              <a:rPr lang="ru-RU" sz="4400" dirty="0">
                <a:latin typeface="Comic Sans MS" pitchFamily="66" charset="0"/>
              </a:rPr>
              <a:t> </a:t>
            </a:r>
            <a:r>
              <a:rPr lang="ru-RU" sz="4400" dirty="0" err="1" smtClean="0">
                <a:solidFill>
                  <a:srgbClr val="C00000"/>
                </a:solidFill>
                <a:latin typeface="Comic Sans MS" pitchFamily="66" charset="0"/>
              </a:rPr>
              <a:t>are</a:t>
            </a:r>
            <a:r>
              <a:rPr lang="ru-RU" sz="4400" dirty="0" smtClean="0">
                <a:latin typeface="Comic Sans MS" pitchFamily="66" charset="0"/>
              </a:rPr>
              <a:t>.</a:t>
            </a:r>
            <a:endParaRPr lang="ru-RU" sz="44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145479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269</TotalTime>
  <Words>1132</Words>
  <Application>Microsoft Office PowerPoint</Application>
  <PresentationFormat>Экран (4:3)</PresentationFormat>
  <Paragraphs>154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Справедливость</vt:lpstr>
      <vt:lpstr>PRESENT SIMPLE TENSE</vt:lpstr>
      <vt:lpstr>Образование времени  Present Simple</vt:lpstr>
      <vt:lpstr>Утвердительные предложения:</vt:lpstr>
      <vt:lpstr>Презентация PowerPoint</vt:lpstr>
      <vt:lpstr>Утвердительные предложения:</vt:lpstr>
      <vt:lpstr>Утвердительные предложения:</vt:lpstr>
      <vt:lpstr>Form the Present Simple</vt:lpstr>
      <vt:lpstr>Form the Present Simple</vt:lpstr>
      <vt:lpstr>Утвердительные предложения:</vt:lpstr>
      <vt:lpstr>Make the sentences:</vt:lpstr>
      <vt:lpstr>The answers:</vt:lpstr>
      <vt:lpstr>Отрицательные предложения:</vt:lpstr>
      <vt:lpstr>Презентация PowerPoint</vt:lpstr>
      <vt:lpstr>Презентация PowerPoint</vt:lpstr>
      <vt:lpstr>Make the sentences in the negative form:</vt:lpstr>
      <vt:lpstr>The answers:</vt:lpstr>
      <vt:lpstr>Вопросительные предложения:</vt:lpstr>
      <vt:lpstr>Презентация PowerPoint</vt:lpstr>
      <vt:lpstr>Презентация PowerPoint</vt:lpstr>
      <vt:lpstr>Put  Do or Does:</vt:lpstr>
      <vt:lpstr>The answers:</vt:lpstr>
      <vt:lpstr>Употребление времени  Present Simple</vt:lpstr>
      <vt:lpstr>Употребление времени  Present Simple</vt:lpstr>
      <vt:lpstr>Употребление времени  Present Simple</vt:lpstr>
      <vt:lpstr>ИСТОЧНИК: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 SIMPLE TENSE</dc:title>
  <dc:creator>Аня</dc:creator>
  <cp:lastModifiedBy>Аня</cp:lastModifiedBy>
  <cp:revision>15</cp:revision>
  <dcterms:created xsi:type="dcterms:W3CDTF">2012-01-20T12:50:29Z</dcterms:created>
  <dcterms:modified xsi:type="dcterms:W3CDTF">2012-01-20T17:19:42Z</dcterms:modified>
</cp:coreProperties>
</file>