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8346510-6C6E-426D-A7E7-174C681FF23C}" type="datetimeFigureOut">
              <a:rPr lang="ru-RU" smtClean="0"/>
              <a:t>24.01.2012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1A74B35-B57D-4CEB-8225-2C38D657DC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home.ru/grammar/lesson24.html" TargetMode="External"/><Relationship Id="rId2" Type="http://schemas.openxmlformats.org/officeDocument/2006/relationships/hyperlink" Target="http://rapidsteps.com/en/en-ru/topic/399/Present+simple+%D0%B8+Present+Continuous+-+%D1%81%D1%80%D0%B0%D0%B2%D0%BD%D0%B5%D0%BD%D0%B8%D0%B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akarov-tio.ru/index.php?option=com_content&amp;task=view&amp;id=234&amp;Itemid=92" TargetMode="External"/><Relationship Id="rId4" Type="http://schemas.openxmlformats.org/officeDocument/2006/relationships/hyperlink" Target="http://www.varich.com/present-continuous/present-continuou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372944" cy="282088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/>
              <a:t> </a:t>
            </a:r>
            <a:r>
              <a:rPr lang="ru-RU" dirty="0" smtClean="0"/>
              <a:t>МКОУ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УИОП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5300" b="1" dirty="0">
                <a:latin typeface="Comic Sans MS" pitchFamily="66" charset="0"/>
              </a:rPr>
              <a:t>Present Simple</a:t>
            </a:r>
            <a:r>
              <a:rPr lang="en-US" sz="5300" b="1" dirty="0" smtClean="0">
                <a:latin typeface="Comic Sans MS" pitchFamily="66" charset="0"/>
              </a:rPr>
              <a:t>/</a:t>
            </a:r>
            <a:r>
              <a:rPr lang="ru-RU" sz="5300" b="1" dirty="0" smtClean="0">
                <a:latin typeface="Comic Sans MS" pitchFamily="66" charset="0"/>
              </a:rPr>
              <a:t/>
            </a:r>
            <a:br>
              <a:rPr lang="ru-RU" sz="5300" b="1" dirty="0" smtClean="0">
                <a:latin typeface="Comic Sans MS" pitchFamily="66" charset="0"/>
              </a:rPr>
            </a:br>
            <a:r>
              <a:rPr lang="en-US" sz="5300" b="1" dirty="0" smtClean="0">
                <a:latin typeface="Comic Sans MS" pitchFamily="66" charset="0"/>
              </a:rPr>
              <a:t>Present Continuous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4399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ОТВЕТЫ: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928992" cy="48965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latin typeface="Comic Sans MS" pitchFamily="66" charset="0"/>
              </a:rPr>
              <a:t>1. His father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is not  watching </a:t>
            </a:r>
            <a:r>
              <a:rPr lang="en-US" sz="3200" dirty="0">
                <a:latin typeface="Comic Sans MS" pitchFamily="66" charset="0"/>
              </a:rPr>
              <a:t>TV at the moment. He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is sleeping </a:t>
            </a:r>
            <a:r>
              <a:rPr lang="en-US" sz="3200" dirty="0">
                <a:latin typeface="Comic Sans MS" pitchFamily="66" charset="0"/>
              </a:rPr>
              <a:t>because he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is</a:t>
            </a:r>
            <a:r>
              <a:rPr lang="en-US" sz="3200" dirty="0">
                <a:latin typeface="Comic Sans MS" pitchFamily="66" charset="0"/>
              </a:rPr>
              <a:t> tired. </a:t>
            </a:r>
            <a:br>
              <a:rPr lang="en-US" sz="3200" dirty="0">
                <a:latin typeface="Comic Sans MS" pitchFamily="66" charset="0"/>
              </a:rPr>
            </a:br>
            <a:r>
              <a:rPr lang="en-US" sz="3200" dirty="0">
                <a:latin typeface="Comic Sans MS" pitchFamily="66" charset="0"/>
              </a:rPr>
              <a:t>2. Pat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is not cooking </a:t>
            </a:r>
            <a:r>
              <a:rPr lang="en-US" sz="3200" dirty="0">
                <a:latin typeface="Comic Sans MS" pitchFamily="66" charset="0"/>
              </a:rPr>
              <a:t>dinner at the moment. She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cooks</a:t>
            </a:r>
            <a:r>
              <a:rPr lang="en-US" sz="3200" dirty="0">
                <a:latin typeface="Comic Sans MS" pitchFamily="66" charset="0"/>
              </a:rPr>
              <a:t> dinner every Monday.  </a:t>
            </a:r>
            <a:br>
              <a:rPr lang="en-US" sz="3200" dirty="0">
                <a:latin typeface="Comic Sans MS" pitchFamily="66" charset="0"/>
              </a:rPr>
            </a:br>
            <a:r>
              <a:rPr lang="en-US" sz="3200" dirty="0">
                <a:latin typeface="Comic Sans MS" pitchFamily="66" charset="0"/>
              </a:rPr>
              <a:t>3.  I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am not drinking </a:t>
            </a:r>
            <a:r>
              <a:rPr lang="en-US" sz="3200" dirty="0">
                <a:latin typeface="Comic Sans MS" pitchFamily="66" charset="0"/>
              </a:rPr>
              <a:t>coffee now. I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am writing </a:t>
            </a:r>
            <a:r>
              <a:rPr lang="en-US" sz="3200" dirty="0">
                <a:latin typeface="Comic Sans MS" pitchFamily="66" charset="0"/>
              </a:rPr>
              <a:t>an English exercise. </a:t>
            </a:r>
            <a:br>
              <a:rPr lang="en-US" sz="3200" dirty="0">
                <a:latin typeface="Comic Sans MS" pitchFamily="66" charset="0"/>
              </a:rPr>
            </a:br>
            <a:r>
              <a:rPr lang="en-US" sz="3200" dirty="0">
                <a:latin typeface="Comic Sans MS" pitchFamily="66" charset="0"/>
              </a:rPr>
              <a:t>4. I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don’t drink </a:t>
            </a:r>
            <a:r>
              <a:rPr lang="en-US" sz="3200" dirty="0">
                <a:latin typeface="Comic Sans MS" pitchFamily="66" charset="0"/>
              </a:rPr>
              <a:t>coffee in the evening. I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drink</a:t>
            </a:r>
            <a:r>
              <a:rPr lang="en-US" sz="3200" dirty="0">
                <a:latin typeface="Comic Sans MS" pitchFamily="66" charset="0"/>
              </a:rPr>
              <a:t> coffee in the morning. </a:t>
            </a:r>
            <a:br>
              <a:rPr lang="en-US" sz="3200" dirty="0">
                <a:latin typeface="Comic Sans MS" pitchFamily="66" charset="0"/>
              </a:rPr>
            </a:br>
            <a:r>
              <a:rPr lang="en-US" sz="3200" dirty="0" smtClean="0">
                <a:latin typeface="Comic Sans MS" pitchFamily="66" charset="0"/>
              </a:rPr>
              <a:t> </a:t>
            </a: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9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ОТВЕТЫ: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484784"/>
            <a:ext cx="8856984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latin typeface="Comic Sans MS" pitchFamily="66" charset="0"/>
              </a:rPr>
              <a:t>5</a:t>
            </a:r>
            <a:r>
              <a:rPr lang="en-US" sz="3200" dirty="0">
                <a:latin typeface="Comic Sans MS" pitchFamily="66" charset="0"/>
              </a:rPr>
              <a:t>. 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Is</a:t>
            </a:r>
            <a:r>
              <a:rPr lang="en-US" sz="3200" dirty="0">
                <a:latin typeface="Comic Sans MS" pitchFamily="66" charset="0"/>
              </a:rPr>
              <a:t> your friend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doing</a:t>
            </a:r>
            <a:r>
              <a:rPr lang="en-US" sz="3200" dirty="0">
                <a:latin typeface="Comic Sans MS" pitchFamily="66" charset="0"/>
              </a:rPr>
              <a:t> his homework now? </a:t>
            </a:r>
            <a:br>
              <a:rPr lang="en-US" sz="3200" dirty="0">
                <a:latin typeface="Comic Sans MS" pitchFamily="66" charset="0"/>
              </a:rPr>
            </a:br>
            <a:r>
              <a:rPr lang="en-US" sz="3200" dirty="0">
                <a:latin typeface="Comic Sans MS" pitchFamily="66" charset="0"/>
              </a:rPr>
              <a:t>6. 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en-US" sz="3200" dirty="0">
                <a:latin typeface="Comic Sans MS" pitchFamily="66" charset="0"/>
              </a:rPr>
              <a:t> your friend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go</a:t>
            </a:r>
            <a:r>
              <a:rPr lang="en-US" sz="3200" dirty="0">
                <a:latin typeface="Comic Sans MS" pitchFamily="66" charset="0"/>
              </a:rPr>
              <a:t> to school in the morning? </a:t>
            </a:r>
            <a:br>
              <a:rPr lang="en-US" sz="3200" dirty="0">
                <a:latin typeface="Comic Sans MS" pitchFamily="66" charset="0"/>
              </a:rPr>
            </a:br>
            <a:r>
              <a:rPr lang="en-US" sz="3200" dirty="0">
                <a:latin typeface="Comic Sans MS" pitchFamily="66" charset="0"/>
              </a:rPr>
              <a:t>7. Look! The baby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is sleeping</a:t>
            </a:r>
            <a:r>
              <a:rPr lang="en-US" sz="3200" dirty="0">
                <a:latin typeface="Comic Sans MS" pitchFamily="66" charset="0"/>
              </a:rPr>
              <a:t>. </a:t>
            </a:r>
            <a:br>
              <a:rPr lang="en-US" sz="3200" dirty="0">
                <a:latin typeface="Comic Sans MS" pitchFamily="66" charset="0"/>
              </a:rPr>
            </a:br>
            <a:r>
              <a:rPr lang="en-US" sz="3200" dirty="0">
                <a:latin typeface="Comic Sans MS" pitchFamily="66" charset="0"/>
              </a:rPr>
              <a:t>8. The baby always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 sleeps </a:t>
            </a:r>
            <a:r>
              <a:rPr lang="en-US" sz="3200" dirty="0">
                <a:latin typeface="Comic Sans MS" pitchFamily="66" charset="0"/>
              </a:rPr>
              <a:t>after dinner. </a:t>
            </a:r>
            <a:br>
              <a:rPr lang="en-US" sz="3200" dirty="0">
                <a:latin typeface="Comic Sans MS" pitchFamily="66" charset="0"/>
              </a:rPr>
            </a:br>
            <a:r>
              <a:rPr lang="en-US" sz="3200" dirty="0">
                <a:latin typeface="Comic Sans MS" pitchFamily="66" charset="0"/>
              </a:rPr>
              <a:t>9.  My grandmother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doesn’t work</a:t>
            </a:r>
            <a:r>
              <a:rPr lang="en-US" sz="3200" dirty="0">
                <a:latin typeface="Comic Sans MS" pitchFamily="66" charset="0"/>
              </a:rPr>
              <a:t>. She is on pension. </a:t>
            </a:r>
            <a:br>
              <a:rPr lang="en-US" sz="3200" dirty="0">
                <a:latin typeface="Comic Sans MS" pitchFamily="66" charset="0"/>
              </a:rPr>
            </a:br>
            <a:r>
              <a:rPr lang="en-US" sz="3200" dirty="0">
                <a:latin typeface="Comic Sans MS" pitchFamily="66" charset="0"/>
              </a:rPr>
              <a:t>10. My father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isn’t sleeping </a:t>
            </a:r>
            <a:r>
              <a:rPr lang="en-US" sz="3200" dirty="0">
                <a:latin typeface="Comic Sans MS" pitchFamily="66" charset="0"/>
              </a:rPr>
              <a:t>now. He </a:t>
            </a:r>
            <a:r>
              <a:rPr lang="en-US" sz="3200" dirty="0">
                <a:solidFill>
                  <a:srgbClr val="C00000"/>
                </a:solidFill>
                <a:latin typeface="Comic Sans MS" pitchFamily="66" charset="0"/>
              </a:rPr>
              <a:t>is working</a:t>
            </a:r>
            <a:r>
              <a:rPr lang="en-US" sz="3200" dirty="0">
                <a:latin typeface="Comic Sans MS" pitchFamily="66" charset="0"/>
              </a:rPr>
              <a:t> in the garden. </a:t>
            </a: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620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ИСТОЧНИК: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844824"/>
            <a:ext cx="7787208" cy="41749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US" dirty="0">
                <a:hlinkClick r:id="rId2"/>
              </a:rPr>
              <a:t>http://rapidsteps.com/en/en-ru/topic/399/Present+simple+%D0%B8+Present+Continuous+-+%</a:t>
            </a:r>
            <a:r>
              <a:rPr lang="en-US" dirty="0" smtClean="0">
                <a:hlinkClick r:id="rId2"/>
              </a:rPr>
              <a:t>D1%81%D1%80%D0%B0%D0%B2%D0%BD%D0%B5%D0%BD%D0%B8%D0%B5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www.enhome.ru/grammar/lesson24.html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www.varich.com/present-continuous/present-continuous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makarov-tio.ru/index.php?option=com_content&amp;task=view&amp;id=234&amp;Itemid=92</a:t>
            </a:r>
            <a:endParaRPr lang="ru-RU" smtClean="0"/>
          </a:p>
          <a:p>
            <a:pPr marL="0" indent="0">
              <a:buNone/>
            </a:pP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8091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764704"/>
            <a:ext cx="3733800" cy="76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600" dirty="0">
                <a:latin typeface="Comic Sans MS" pitchFamily="66" charset="0"/>
              </a:rPr>
              <a:t>Present Simple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4008" y="764704"/>
            <a:ext cx="4320480" cy="7920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600" dirty="0">
                <a:latin typeface="Comic Sans MS" pitchFamily="66" charset="0"/>
              </a:rPr>
              <a:t>Present Continuous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83568" y="1844824"/>
            <a:ext cx="3733800" cy="43182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>
                <a:latin typeface="Comic Sans MS" pitchFamily="66" charset="0"/>
              </a:rPr>
              <a:t>Мы используем </a:t>
            </a:r>
            <a:r>
              <a:rPr lang="ru-RU" sz="3200" b="1" dirty="0" err="1">
                <a:latin typeface="Comic Sans MS" pitchFamily="66" charset="0"/>
              </a:rPr>
              <a:t>simple</a:t>
            </a:r>
            <a:r>
              <a:rPr lang="ru-RU" sz="3200" dirty="0">
                <a:latin typeface="Comic Sans MS" pitchFamily="66" charset="0"/>
              </a:rPr>
              <a:t> для действий, которые происходят 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обычно, постоянно </a:t>
            </a:r>
            <a:r>
              <a:rPr lang="ru-RU" sz="3200" dirty="0">
                <a:latin typeface="Comic Sans MS" pitchFamily="66" charset="0"/>
              </a:rPr>
              <a:t>или 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по плану</a:t>
            </a:r>
            <a:r>
              <a:rPr lang="ru-RU" sz="3200" dirty="0">
                <a:latin typeface="Comic Sans MS" pitchFamily="66" charset="0"/>
              </a:rPr>
              <a:t>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>
          <a:xfrm>
            <a:off x="4788024" y="1844824"/>
            <a:ext cx="3898776" cy="42892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3200" dirty="0">
                <a:latin typeface="Comic Sans MS" pitchFamily="66" charset="0"/>
              </a:rPr>
              <a:t>Мы используем </a:t>
            </a:r>
            <a:r>
              <a:rPr lang="ru-RU" sz="3200" b="1" dirty="0" err="1">
                <a:latin typeface="Comic Sans MS" pitchFamily="66" charset="0"/>
              </a:rPr>
              <a:t>continuous</a:t>
            </a:r>
            <a:r>
              <a:rPr lang="ru-RU" sz="3200" dirty="0">
                <a:latin typeface="Comic Sans MS" pitchFamily="66" charset="0"/>
              </a:rPr>
              <a:t> для действия, которое происходит 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в данный момент </a:t>
            </a:r>
            <a:r>
              <a:rPr lang="ru-RU" sz="3200" dirty="0">
                <a:latin typeface="Comic Sans MS" pitchFamily="66" charset="0"/>
              </a:rPr>
              <a:t>и 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не закончено еще в момент говорения</a:t>
            </a:r>
            <a:r>
              <a:rPr lang="ru-RU" sz="3200" dirty="0">
                <a:latin typeface="Comic Sans MS" pitchFamily="66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88824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Comic Sans MS" pitchFamily="66" charset="0"/>
              </a:rPr>
              <a:t>Образование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556792"/>
            <a:ext cx="3733800" cy="76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200" dirty="0">
                <a:latin typeface="Comic Sans MS" pitchFamily="66" charset="0"/>
              </a:rPr>
              <a:t>Present </a:t>
            </a:r>
            <a:r>
              <a:rPr lang="en-US" sz="3200" dirty="0" smtClean="0">
                <a:latin typeface="Comic Sans MS" pitchFamily="66" charset="0"/>
              </a:rPr>
              <a:t>Simple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499992" y="1556792"/>
            <a:ext cx="4165848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200" dirty="0">
                <a:latin typeface="Comic Sans MS" pitchFamily="66" charset="0"/>
              </a:rPr>
              <a:t>Present </a:t>
            </a:r>
            <a:r>
              <a:rPr lang="en-US" sz="3200" dirty="0" smtClean="0">
                <a:latin typeface="Comic Sans MS" pitchFamily="66" charset="0"/>
              </a:rPr>
              <a:t>Continuous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79512" y="2420888"/>
            <a:ext cx="4021832" cy="3886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+mj-lt"/>
              </a:rPr>
              <a:t>утвердительная форма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                 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V/V-s,-</a:t>
            </a:r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es</a:t>
            </a:r>
            <a:endParaRPr lang="en-US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en-US" b="1" dirty="0" smtClean="0">
              <a:latin typeface="Comic Sans MS" pitchFamily="66" charset="0"/>
            </a:endParaRPr>
          </a:p>
          <a:p>
            <a:r>
              <a:rPr lang="ru-RU" dirty="0" smtClean="0">
                <a:latin typeface="+mj-lt"/>
              </a:rPr>
              <a:t>отрицательная форма</a:t>
            </a:r>
          </a:p>
          <a:p>
            <a:pPr marL="0" indent="0">
              <a:buNone/>
            </a:pPr>
            <a:r>
              <a:rPr lang="en-US" dirty="0" smtClean="0">
                <a:latin typeface="+mj-lt"/>
              </a:rPr>
              <a:t>       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don’t/doesn’t + V</a:t>
            </a:r>
          </a:p>
          <a:p>
            <a:pPr marL="0" indent="0">
              <a:buNone/>
            </a:pPr>
            <a:endParaRPr lang="en-US" b="1" dirty="0" smtClean="0">
              <a:latin typeface="Comic Sans MS" pitchFamily="66" charset="0"/>
            </a:endParaRPr>
          </a:p>
          <a:p>
            <a:r>
              <a:rPr lang="ru-RU" dirty="0" smtClean="0">
                <a:latin typeface="+mj-lt"/>
              </a:rPr>
              <a:t>вопросительная форма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Do/Does … V…?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>
          <a:xfrm>
            <a:off x="4572000" y="2420888"/>
            <a:ext cx="4320480" cy="3886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latin typeface="+mj-lt"/>
              </a:rPr>
              <a:t>утвердительная форма</a:t>
            </a:r>
          </a:p>
          <a:p>
            <a:pPr marL="0" indent="0">
              <a:buNone/>
            </a:pPr>
            <a:r>
              <a:rPr lang="en-US" dirty="0" smtClean="0"/>
              <a:t>          </a:t>
            </a:r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am,is,are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 + V-</a:t>
            </a:r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ing</a:t>
            </a:r>
            <a:endParaRPr lang="en-US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b="1" dirty="0" smtClean="0">
              <a:latin typeface="Comic Sans MS" pitchFamily="66" charset="0"/>
            </a:endParaRPr>
          </a:p>
          <a:p>
            <a:r>
              <a:rPr lang="ru-RU" dirty="0"/>
              <a:t>отрицательная форма</a:t>
            </a:r>
          </a:p>
          <a:p>
            <a:pPr marL="0" indent="0">
              <a:buNone/>
            </a:pPr>
            <a:r>
              <a:rPr lang="en-US" b="1" dirty="0" smtClean="0"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am,is,are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 + not + V-</a:t>
            </a:r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ing</a:t>
            </a:r>
            <a:endParaRPr lang="en-US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b="1" dirty="0" smtClean="0">
              <a:latin typeface="Comic Sans MS" pitchFamily="66" charset="0"/>
            </a:endParaRPr>
          </a:p>
          <a:p>
            <a:r>
              <a:rPr lang="ru-RU" dirty="0"/>
              <a:t>вопросительная форма</a:t>
            </a:r>
          </a:p>
          <a:p>
            <a:pPr marL="0" indent="0" algn="ctr">
              <a:buNone/>
            </a:pPr>
            <a:r>
              <a:rPr lang="en-US" b="1" dirty="0" smtClean="0"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Am,Is,Are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 … V-</a:t>
            </a:r>
            <a:r>
              <a:rPr lang="en-US" b="1" dirty="0" err="1" smtClean="0">
                <a:solidFill>
                  <a:srgbClr val="C00000"/>
                </a:solidFill>
                <a:latin typeface="Comic Sans MS" pitchFamily="66" charset="0"/>
              </a:rPr>
              <a:t>ing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 …?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622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76672"/>
            <a:ext cx="3733800" cy="76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PRESENT SIMPLE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427984" y="476672"/>
            <a:ext cx="4608512" cy="7920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PRESENT CONTINUOUS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07504" y="1556792"/>
            <a:ext cx="4176464" cy="51125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err="1">
                <a:latin typeface="Comic Sans MS" pitchFamily="66" charset="0"/>
              </a:rPr>
              <a:t>Water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C00000"/>
                </a:solidFill>
                <a:latin typeface="Comic Sans MS" pitchFamily="66" charset="0"/>
              </a:rPr>
              <a:t>boils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at</a:t>
            </a:r>
            <a:r>
              <a:rPr lang="ru-RU" dirty="0">
                <a:latin typeface="Comic Sans MS" pitchFamily="66" charset="0"/>
              </a:rPr>
              <a:t> 100 </a:t>
            </a:r>
            <a:r>
              <a:rPr lang="ru-RU" dirty="0" err="1">
                <a:latin typeface="Comic Sans MS" pitchFamily="66" charset="0"/>
              </a:rPr>
              <a:t>degrees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celsius</a:t>
            </a:r>
            <a:r>
              <a:rPr lang="ru-RU" dirty="0">
                <a:latin typeface="Comic Sans MS" pitchFamily="66" charset="0"/>
              </a:rPr>
              <a:t>.( Обычно вода кипит при 100 градусах</a:t>
            </a:r>
            <a:r>
              <a:rPr lang="ru-RU" dirty="0" smtClean="0">
                <a:latin typeface="Comic Sans MS" pitchFamily="66" charset="0"/>
              </a:rPr>
              <a:t>)</a:t>
            </a:r>
            <a:endParaRPr lang="en-US" dirty="0" smtClean="0">
              <a:latin typeface="Comic Sans MS" pitchFamily="66" charset="0"/>
            </a:endParaRPr>
          </a:p>
          <a:p>
            <a:r>
              <a:rPr lang="ru-RU" dirty="0" err="1">
                <a:latin typeface="Comic Sans MS" pitchFamily="66" charset="0"/>
              </a:rPr>
              <a:t>Excuse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me</a:t>
            </a:r>
            <a:r>
              <a:rPr lang="ru-RU" dirty="0">
                <a:latin typeface="Comic Sans MS" pitchFamily="66" charset="0"/>
              </a:rPr>
              <a:t>, </a:t>
            </a:r>
            <a:r>
              <a:rPr lang="ru-RU" dirty="0" err="1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you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C00000"/>
                </a:solidFill>
                <a:latin typeface="Comic Sans MS" pitchFamily="66" charset="0"/>
              </a:rPr>
              <a:t>speak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err="1">
                <a:latin typeface="Comic Sans MS" pitchFamily="66" charset="0"/>
              </a:rPr>
              <a:t>English</a:t>
            </a:r>
            <a:r>
              <a:rPr lang="ru-RU" dirty="0">
                <a:latin typeface="Comic Sans MS" pitchFamily="66" charset="0"/>
              </a:rPr>
              <a:t>? Извините, вы говорите на английском?(вообще</a:t>
            </a:r>
            <a:r>
              <a:rPr lang="ru-RU" dirty="0" smtClean="0">
                <a:latin typeface="Comic Sans MS" pitchFamily="66" charset="0"/>
              </a:rPr>
              <a:t>)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>
                <a:latin typeface="Comic Sans MS" pitchFamily="66" charset="0"/>
              </a:rPr>
              <a:t>It </a:t>
            </a:r>
            <a:r>
              <a:rPr lang="en-US" dirty="0">
                <a:solidFill>
                  <a:srgbClr val="C00000"/>
                </a:solidFill>
                <a:latin typeface="Comic Sans MS" pitchFamily="66" charset="0"/>
              </a:rPr>
              <a:t>doesn't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Comic Sans MS" pitchFamily="66" charset="0"/>
              </a:rPr>
              <a:t>rain</a:t>
            </a:r>
            <a:r>
              <a:rPr lang="en-US" dirty="0">
                <a:latin typeface="Comic Sans MS" pitchFamily="66" charset="0"/>
              </a:rPr>
              <a:t> very much in summer. </a:t>
            </a:r>
            <a:r>
              <a:rPr lang="en-US" dirty="0" err="1">
                <a:latin typeface="Comic Sans MS" pitchFamily="66" charset="0"/>
              </a:rPr>
              <a:t>Обычно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летом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идут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дожди</a:t>
            </a:r>
            <a:r>
              <a:rPr lang="en-US" dirty="0">
                <a:latin typeface="Comic Sans MS" pitchFamily="66" charset="0"/>
              </a:rPr>
              <a:t>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>
          <a:xfrm>
            <a:off x="4427984" y="1556792"/>
            <a:ext cx="4608512" cy="51125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>
                <a:latin typeface="Comic Sans MS" pitchFamily="66" charset="0"/>
              </a:rPr>
              <a:t>The water </a:t>
            </a:r>
            <a:r>
              <a:rPr lang="en-US" dirty="0">
                <a:solidFill>
                  <a:srgbClr val="C00000"/>
                </a:solidFill>
                <a:latin typeface="Comic Sans MS" pitchFamily="66" charset="0"/>
              </a:rPr>
              <a:t>is boiling</a:t>
            </a:r>
            <a:r>
              <a:rPr lang="en-US" dirty="0">
                <a:latin typeface="Comic Sans MS" pitchFamily="66" charset="0"/>
              </a:rPr>
              <a:t>. Can you turn it off? ( </a:t>
            </a:r>
            <a:r>
              <a:rPr lang="en-US" dirty="0" err="1">
                <a:latin typeface="Comic Sans MS" pitchFamily="66" charset="0"/>
              </a:rPr>
              <a:t>Вода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кипит</a:t>
            </a:r>
            <a:r>
              <a:rPr lang="en-US" dirty="0">
                <a:latin typeface="Comic Sans MS" pitchFamily="66" charset="0"/>
              </a:rPr>
              <a:t> в </a:t>
            </a:r>
            <a:r>
              <a:rPr lang="en-US" dirty="0" err="1">
                <a:latin typeface="Comic Sans MS" pitchFamily="66" charset="0"/>
              </a:rPr>
              <a:t>данный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момент</a:t>
            </a:r>
            <a:r>
              <a:rPr lang="en-US" dirty="0">
                <a:latin typeface="Comic Sans MS" pitchFamily="66" charset="0"/>
              </a:rPr>
              <a:t>. </a:t>
            </a:r>
            <a:r>
              <a:rPr lang="en-US" dirty="0" err="1">
                <a:latin typeface="Comic Sans MS" pitchFamily="66" charset="0"/>
              </a:rPr>
              <a:t>Выключи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ее</a:t>
            </a:r>
            <a:r>
              <a:rPr lang="en-US" dirty="0" smtClean="0">
                <a:latin typeface="Comic Sans MS" pitchFamily="66" charset="0"/>
              </a:rPr>
              <a:t>.)</a:t>
            </a:r>
          </a:p>
          <a:p>
            <a:r>
              <a:rPr lang="en-US" dirty="0">
                <a:latin typeface="Comic Sans MS" pitchFamily="66" charset="0"/>
              </a:rPr>
              <a:t>Listen to those people. What language </a:t>
            </a:r>
            <a:r>
              <a:rPr lang="en-US" dirty="0">
                <a:solidFill>
                  <a:srgbClr val="C00000"/>
                </a:solidFill>
                <a:latin typeface="Comic Sans MS" pitchFamily="66" charset="0"/>
              </a:rPr>
              <a:t>are</a:t>
            </a:r>
            <a:r>
              <a:rPr lang="en-US" dirty="0">
                <a:latin typeface="Comic Sans MS" pitchFamily="66" charset="0"/>
              </a:rPr>
              <a:t> they </a:t>
            </a:r>
            <a:r>
              <a:rPr lang="en-US" dirty="0">
                <a:solidFill>
                  <a:srgbClr val="C00000"/>
                </a:solidFill>
                <a:latin typeface="Comic Sans MS" pitchFamily="66" charset="0"/>
              </a:rPr>
              <a:t>speaking</a:t>
            </a:r>
            <a:r>
              <a:rPr lang="en-US" dirty="0">
                <a:latin typeface="Comic Sans MS" pitchFamily="66" charset="0"/>
              </a:rPr>
              <a:t>? </a:t>
            </a:r>
            <a:r>
              <a:rPr lang="en-US" dirty="0" err="1">
                <a:latin typeface="Comic Sans MS" pitchFamily="66" charset="0"/>
              </a:rPr>
              <a:t>Послушай</a:t>
            </a:r>
            <a:r>
              <a:rPr lang="en-US" dirty="0">
                <a:latin typeface="Comic Sans MS" pitchFamily="66" charset="0"/>
              </a:rPr>
              <a:t> . </a:t>
            </a:r>
            <a:r>
              <a:rPr lang="en-US" dirty="0" err="1">
                <a:latin typeface="Comic Sans MS" pitchFamily="66" charset="0"/>
              </a:rPr>
              <a:t>На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каком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языке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они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говорят</a:t>
            </a:r>
            <a:r>
              <a:rPr lang="en-US" dirty="0">
                <a:latin typeface="Comic Sans MS" pitchFamily="66" charset="0"/>
              </a:rPr>
              <a:t>?(</a:t>
            </a:r>
            <a:r>
              <a:rPr lang="en-US" dirty="0" err="1">
                <a:latin typeface="Comic Sans MS" pitchFamily="66" charset="0"/>
              </a:rPr>
              <a:t>сейчас</a:t>
            </a:r>
            <a:r>
              <a:rPr lang="en-US" dirty="0" smtClean="0">
                <a:latin typeface="Comic Sans MS" pitchFamily="66" charset="0"/>
              </a:rPr>
              <a:t>)</a:t>
            </a:r>
          </a:p>
          <a:p>
            <a:r>
              <a:rPr lang="en-US" dirty="0">
                <a:latin typeface="Comic Sans MS" pitchFamily="66" charset="0"/>
              </a:rPr>
              <a:t>Let's go out. It </a:t>
            </a:r>
            <a:r>
              <a:rPr lang="en-US" dirty="0">
                <a:solidFill>
                  <a:srgbClr val="C00000"/>
                </a:solidFill>
                <a:latin typeface="Comic Sans MS" pitchFamily="66" charset="0"/>
              </a:rPr>
              <a:t>isn't raining</a:t>
            </a:r>
            <a:r>
              <a:rPr lang="en-US" dirty="0">
                <a:latin typeface="Comic Sans MS" pitchFamily="66" charset="0"/>
              </a:rPr>
              <a:t> now. </a:t>
            </a:r>
            <a:r>
              <a:rPr lang="en-US" dirty="0" err="1">
                <a:latin typeface="Comic Sans MS" pitchFamily="66" charset="0"/>
              </a:rPr>
              <a:t>Пойдем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на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улицу</a:t>
            </a:r>
            <a:r>
              <a:rPr lang="en-US" dirty="0">
                <a:latin typeface="Comic Sans MS" pitchFamily="66" charset="0"/>
              </a:rPr>
              <a:t>. </a:t>
            </a:r>
            <a:r>
              <a:rPr lang="en-US" dirty="0" err="1">
                <a:latin typeface="Comic Sans MS" pitchFamily="66" charset="0"/>
              </a:rPr>
              <a:t>Дождя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нет</a:t>
            </a:r>
            <a:r>
              <a:rPr lang="en-US" dirty="0">
                <a:latin typeface="Comic Sans MS" pitchFamily="66" charset="0"/>
              </a:rPr>
              <a:t>.(</a:t>
            </a:r>
            <a:r>
              <a:rPr lang="en-US" dirty="0" err="1">
                <a:latin typeface="Comic Sans MS" pitchFamily="66" charset="0"/>
              </a:rPr>
              <a:t>сейчас</a:t>
            </a:r>
            <a:r>
              <a:rPr lang="en-US" dirty="0">
                <a:latin typeface="Comic Sans MS" pitchFamily="66" charset="0"/>
              </a:rPr>
              <a:t>)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251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25990344"/>
              </p:ext>
            </p:extLst>
          </p:nvPr>
        </p:nvGraphicFramePr>
        <p:xfrm>
          <a:off x="107503" y="404664"/>
          <a:ext cx="8928993" cy="6260380"/>
        </p:xfrm>
        <a:graphic>
          <a:graphicData uri="http://schemas.openxmlformats.org/drawingml/2006/table">
            <a:tbl>
              <a:tblPr/>
              <a:tblGrid>
                <a:gridCol w="2976331"/>
                <a:gridCol w="2976331"/>
                <a:gridCol w="2976331"/>
              </a:tblGrid>
              <a:tr h="128305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Внимание!</a:t>
                      </a:r>
                      <a:r>
                        <a:rPr lang="ru-RU" sz="2800" dirty="0">
                          <a:latin typeface="Comic Sans MS" pitchFamily="66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Comic Sans MS" pitchFamily="66" charset="0"/>
                        </a:rPr>
                        <a:t>Следующие глаголы </a:t>
                      </a:r>
                      <a:r>
                        <a:rPr lang="ru-RU" sz="2800" b="1" dirty="0">
                          <a:effectLst/>
                          <a:latin typeface="Comic Sans MS" pitchFamily="66" charset="0"/>
                        </a:rPr>
                        <a:t>НИКОГДА</a:t>
                      </a:r>
                      <a:r>
                        <a:rPr lang="ru-RU" sz="2800" dirty="0">
                          <a:effectLst/>
                          <a:latin typeface="Comic Sans MS" pitchFamily="66" charset="0"/>
                        </a:rPr>
                        <a:t> не употребляются в форме </a:t>
                      </a:r>
                      <a:r>
                        <a:rPr lang="ru-RU" sz="2800" b="1" i="1" dirty="0" err="1">
                          <a:effectLst/>
                          <a:latin typeface="Comic Sans MS" pitchFamily="66" charset="0"/>
                        </a:rPr>
                        <a:t>Continuous</a:t>
                      </a:r>
                      <a:r>
                        <a:rPr lang="ru-RU" sz="2800" b="1" i="1" dirty="0">
                          <a:effectLst/>
                          <a:latin typeface="Comic Sans MS" pitchFamily="66" charset="0"/>
                        </a:rPr>
                        <a:t>: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172"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like</a:t>
                      </a:r>
                      <a:r>
                        <a:rPr lang="en-US" sz="2800" dirty="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 dirty="0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 dirty="0">
                          <a:effectLst/>
                          <a:latin typeface="Comic Sans MS" pitchFamily="66" charset="0"/>
                        </a:rPr>
                        <a:t>нравится)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want</a:t>
                      </a:r>
                      <a:r>
                        <a:rPr lang="en-US" sz="2800" dirty="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 dirty="0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 dirty="0">
                          <a:effectLst/>
                          <a:latin typeface="Comic Sans MS" pitchFamily="66" charset="0"/>
                        </a:rPr>
                        <a:t>хотеть)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know</a:t>
                      </a:r>
                      <a:r>
                        <a:rPr lang="en-US" sz="280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>
                          <a:effectLst/>
                          <a:latin typeface="Comic Sans MS" pitchFamily="66" charset="0"/>
                        </a:rPr>
                        <a:t>знать)</a:t>
                      </a:r>
                      <a:endParaRPr lang="ru-RU" sz="280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</a:tr>
              <a:tr h="1283052"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prefer</a:t>
                      </a:r>
                      <a:r>
                        <a:rPr lang="en-US" sz="280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>
                          <a:effectLst/>
                          <a:latin typeface="Comic Sans MS" pitchFamily="66" charset="0"/>
                        </a:rPr>
                        <a:t>предпочитать)</a:t>
                      </a:r>
                      <a:endParaRPr lang="ru-RU" sz="280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need</a:t>
                      </a:r>
                      <a:r>
                        <a:rPr lang="en-US" sz="2800" dirty="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 dirty="0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 dirty="0">
                          <a:effectLst/>
                          <a:latin typeface="Comic Sans MS" pitchFamily="66" charset="0"/>
                        </a:rPr>
                        <a:t>нуждаться)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must</a:t>
                      </a:r>
                      <a:r>
                        <a:rPr lang="en-US" sz="2800" i="1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>
                          <a:effectLst/>
                          <a:latin typeface="Comic Sans MS" pitchFamily="66" charset="0"/>
                        </a:rPr>
                        <a:t>быть должным)</a:t>
                      </a:r>
                      <a:endParaRPr lang="ru-RU" sz="280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</a:tr>
              <a:tr h="1283052"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love</a:t>
                      </a:r>
                      <a:r>
                        <a:rPr lang="en-US" sz="280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>
                          <a:effectLst/>
                          <a:latin typeface="Comic Sans MS" pitchFamily="66" charset="0"/>
                        </a:rPr>
                        <a:t>любить)</a:t>
                      </a:r>
                      <a:endParaRPr lang="ru-RU" sz="280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remember</a:t>
                      </a:r>
                      <a:r>
                        <a:rPr lang="en-US" sz="2800" dirty="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 dirty="0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 dirty="0">
                          <a:effectLst/>
                          <a:latin typeface="Comic Sans MS" pitchFamily="66" charset="0"/>
                        </a:rPr>
                        <a:t>помнить)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understand</a:t>
                      </a:r>
                      <a:r>
                        <a:rPr lang="en-US" sz="2800" dirty="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 dirty="0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 dirty="0">
                          <a:effectLst/>
                          <a:latin typeface="Comic Sans MS" pitchFamily="66" charset="0"/>
                        </a:rPr>
                        <a:t>понимать)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</a:tr>
              <a:tr h="733172"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hate</a:t>
                      </a:r>
                      <a:r>
                        <a:rPr lang="en-US" sz="280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>
                          <a:effectLst/>
                          <a:latin typeface="Comic Sans MS" pitchFamily="66" charset="0"/>
                        </a:rPr>
                        <a:t>ненавидеть)</a:t>
                      </a:r>
                      <a:endParaRPr lang="ru-RU" sz="280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forget</a:t>
                      </a:r>
                      <a:r>
                        <a:rPr lang="en-US" sz="280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>
                          <a:effectLst/>
                          <a:latin typeface="Comic Sans MS" pitchFamily="66" charset="0"/>
                        </a:rPr>
                        <a:t>забывать)</a:t>
                      </a:r>
                      <a:endParaRPr lang="ru-RU" sz="280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believe</a:t>
                      </a:r>
                      <a:r>
                        <a:rPr lang="en-US" sz="2800" dirty="0">
                          <a:latin typeface="Comic Sans MS" pitchFamily="66" charset="0"/>
                        </a:rPr>
                        <a:t> </a:t>
                      </a:r>
                      <a:r>
                        <a:rPr lang="en-US" sz="2800" i="1" dirty="0">
                          <a:effectLst/>
                          <a:latin typeface="Comic Sans MS" pitchFamily="66" charset="0"/>
                        </a:rPr>
                        <a:t>(</a:t>
                      </a:r>
                      <a:r>
                        <a:rPr lang="ru-RU" sz="2800" i="1" dirty="0">
                          <a:effectLst/>
                          <a:latin typeface="Comic Sans MS" pitchFamily="66" charset="0"/>
                        </a:rPr>
                        <a:t>верить)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</a:tr>
              <a:tr h="733172">
                <a:tc>
                  <a:txBody>
                    <a:bodyPr/>
                    <a:lstStyle/>
                    <a:p>
                      <a:r>
                        <a:rPr lang="ru-RU" sz="2800">
                          <a:latin typeface="Comic Sans MS" pitchFamily="66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Comic Sans MS" pitchFamily="66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depend</a:t>
                      </a:r>
                      <a:endParaRPr lang="en-US" sz="2800" dirty="0">
                        <a:latin typeface="Comic Sans MS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9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1454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88640"/>
            <a:ext cx="8147248" cy="64807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>
                <a:latin typeface="Comic Sans MS" pitchFamily="66" charset="0"/>
              </a:rPr>
              <a:t>Глагол</a:t>
            </a:r>
            <a:r>
              <a:rPr lang="ru-RU" sz="3200" b="1" dirty="0">
                <a:latin typeface="Comic Sans MS" pitchFamily="66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Comic Sans MS" pitchFamily="66" charset="0"/>
              </a:rPr>
              <a:t>to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Comic Sans MS" pitchFamily="66" charset="0"/>
              </a:rPr>
              <a:t>feel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i="1" dirty="0">
                <a:latin typeface="Comic Sans MS" pitchFamily="66" charset="0"/>
              </a:rPr>
              <a:t>(чувствовать</a:t>
            </a:r>
            <a:r>
              <a:rPr lang="ru-RU" sz="3200" dirty="0">
                <a:latin typeface="Comic Sans MS" pitchFamily="66" charset="0"/>
              </a:rPr>
              <a:t>) отечественные учебники обычно причисляют к группе глаголов, которые в </a:t>
            </a:r>
            <a:r>
              <a:rPr lang="ru-RU" sz="3200" b="1" dirty="0" err="1">
                <a:latin typeface="Comic Sans MS" pitchFamily="66" charset="0"/>
              </a:rPr>
              <a:t>Continuous</a:t>
            </a:r>
            <a:r>
              <a:rPr lang="ru-RU" sz="3200" b="1" dirty="0">
                <a:latin typeface="Comic Sans MS" pitchFamily="66" charset="0"/>
              </a:rPr>
              <a:t> </a:t>
            </a:r>
            <a:r>
              <a:rPr lang="ru-RU" sz="3200" dirty="0">
                <a:latin typeface="Comic Sans MS" pitchFamily="66" charset="0"/>
              </a:rPr>
              <a:t>не употребляются. Однако на самом деле глагол</a:t>
            </a:r>
            <a:r>
              <a:rPr lang="ru-RU" sz="3200" b="1" dirty="0">
                <a:latin typeface="Comic Sans MS" pitchFamily="66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Comic Sans MS" pitchFamily="66" charset="0"/>
              </a:rPr>
              <a:t>to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Comic Sans MS" pitchFamily="66" charset="0"/>
              </a:rPr>
              <a:t>feel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dirty="0">
                <a:latin typeface="Comic Sans MS" pitchFamily="66" charset="0"/>
              </a:rPr>
              <a:t>к этой группе 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не</a:t>
            </a:r>
            <a:r>
              <a:rPr lang="ru-RU" sz="3200" dirty="0">
                <a:latin typeface="Comic Sans MS" pitchFamily="66" charset="0"/>
              </a:rPr>
              <a:t> относится. В современном (даже официальном) английском вполне допустимо и 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рекомендуется</a:t>
            </a:r>
            <a:r>
              <a:rPr lang="ru-RU" sz="3200" dirty="0">
                <a:latin typeface="Comic Sans MS" pitchFamily="66" charset="0"/>
              </a:rPr>
              <a:t> говорить именно "</a:t>
            </a:r>
            <a:r>
              <a:rPr lang="ru-RU" sz="3200" dirty="0" err="1">
                <a:latin typeface="Comic Sans MS" pitchFamily="66" charset="0"/>
              </a:rPr>
              <a:t>I'</a:t>
            </a:r>
            <a:r>
              <a:rPr lang="ru-RU" sz="3200" dirty="0" err="1">
                <a:solidFill>
                  <a:srgbClr val="C00000"/>
                </a:solidFill>
                <a:latin typeface="Comic Sans MS" pitchFamily="66" charset="0"/>
              </a:rPr>
              <a:t>m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feel</a:t>
            </a:r>
            <a:r>
              <a:rPr lang="ru-RU" sz="3200" dirty="0" err="1">
                <a:solidFill>
                  <a:srgbClr val="C00000"/>
                </a:solidFill>
                <a:latin typeface="Comic Sans MS" pitchFamily="66" charset="0"/>
              </a:rPr>
              <a:t>ing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awful</a:t>
            </a:r>
            <a:r>
              <a:rPr lang="ru-RU" sz="3200" dirty="0">
                <a:latin typeface="Comic Sans MS" pitchFamily="66" charset="0"/>
              </a:rPr>
              <a:t>" </a:t>
            </a:r>
            <a:r>
              <a:rPr lang="ru-RU" sz="3200" i="1" dirty="0">
                <a:latin typeface="Comic Sans MS" pitchFamily="66" charset="0"/>
              </a:rPr>
              <a:t>(Я ужасно себя чувствую)</a:t>
            </a:r>
            <a:r>
              <a:rPr lang="ru-RU" sz="3200" dirty="0">
                <a:latin typeface="Comic Sans MS" pitchFamily="66" charset="0"/>
              </a:rPr>
              <a:t>, а 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не</a:t>
            </a:r>
            <a:r>
              <a:rPr lang="ru-RU" sz="3200" dirty="0">
                <a:latin typeface="Comic Sans MS" pitchFamily="66" charset="0"/>
              </a:rPr>
              <a:t> "I </a:t>
            </a:r>
            <a:r>
              <a:rPr lang="ru-RU" sz="3200" dirty="0" err="1">
                <a:latin typeface="Comic Sans MS" pitchFamily="66" charset="0"/>
              </a:rPr>
              <a:t>feel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awful</a:t>
            </a:r>
            <a:r>
              <a:rPr lang="ru-RU" sz="3200" dirty="0">
                <a:latin typeface="Comic Sans MS" pitchFamily="66" charset="0"/>
              </a:rPr>
              <a:t>", если речь идет о данном моменте.</a:t>
            </a:r>
          </a:p>
        </p:txBody>
      </p:sp>
    </p:spTree>
    <p:extLst>
      <p:ext uri="{BB962C8B-B14F-4D97-AF65-F5344CB8AC3E}">
        <p14:creationId xmlns:p14="http://schemas.microsoft.com/office/powerpoint/2010/main" val="869573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3050"/>
            <a:ext cx="7787208" cy="92370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>
                <a:latin typeface="Comic Sans MS" pitchFamily="66" charset="0"/>
              </a:rPr>
              <a:t>Указывающие словосочетания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412776"/>
            <a:ext cx="3733800" cy="76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PRESENT SIMPLE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355976" y="1412776"/>
            <a:ext cx="4608512" cy="7920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PRESENT CONTINUOUS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7544" y="2276872"/>
            <a:ext cx="3744416" cy="41764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sz="3000" b="1" dirty="0">
                <a:latin typeface="Comic Sans MS" pitchFamily="66" charset="0"/>
              </a:rPr>
              <a:t>always 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b="1" dirty="0">
                <a:latin typeface="Comic Sans MS" pitchFamily="66" charset="0"/>
              </a:rPr>
              <a:t>every ... 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b="1" dirty="0">
                <a:latin typeface="Comic Sans MS" pitchFamily="66" charset="0"/>
              </a:rPr>
              <a:t>often 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b="1" dirty="0">
                <a:latin typeface="Comic Sans MS" pitchFamily="66" charset="0"/>
              </a:rPr>
              <a:t>normally 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b="1" dirty="0">
                <a:latin typeface="Comic Sans MS" pitchFamily="66" charset="0"/>
              </a:rPr>
              <a:t>usually 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b="1" dirty="0">
                <a:latin typeface="Comic Sans MS" pitchFamily="66" charset="0"/>
              </a:rPr>
              <a:t>sometimes 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b="1" dirty="0">
                <a:latin typeface="Comic Sans MS" pitchFamily="66" charset="0"/>
              </a:rPr>
              <a:t>seldom 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b="1" dirty="0">
                <a:latin typeface="Comic Sans MS" pitchFamily="66" charset="0"/>
              </a:rPr>
              <a:t>never 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b="1" dirty="0">
                <a:latin typeface="Comic Sans MS" pitchFamily="66" charset="0"/>
              </a:rPr>
              <a:t>first 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b="1" dirty="0">
                <a:latin typeface="Comic Sans MS" pitchFamily="66" charset="0"/>
              </a:rPr>
              <a:t>then </a:t>
            </a:r>
            <a:endParaRPr lang="en-US" sz="3000" b="1" dirty="0" smtClean="0">
              <a:latin typeface="Comic Sans MS" pitchFamily="66" charset="0"/>
            </a:endParaRPr>
          </a:p>
          <a:p>
            <a:r>
              <a:rPr lang="en-US" sz="3000" b="1" dirty="0" smtClean="0">
                <a:latin typeface="Comic Sans MS" pitchFamily="66" charset="0"/>
              </a:rPr>
              <a:t>on Fridays…</a:t>
            </a:r>
            <a:endParaRPr lang="en-US" sz="3000" dirty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>
          <a:xfrm>
            <a:off x="4355976" y="2348880"/>
            <a:ext cx="4536504" cy="41044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>
                <a:latin typeface="Comic Sans MS" pitchFamily="66" charset="0"/>
              </a:rPr>
              <a:t>at the moment </a:t>
            </a:r>
          </a:p>
          <a:p>
            <a:r>
              <a:rPr lang="en-US" b="1" dirty="0">
                <a:latin typeface="Comic Sans MS" pitchFamily="66" charset="0"/>
              </a:rPr>
              <a:t>at this moment </a:t>
            </a:r>
          </a:p>
          <a:p>
            <a:r>
              <a:rPr lang="en-US" b="1" dirty="0">
                <a:latin typeface="Comic Sans MS" pitchFamily="66" charset="0"/>
              </a:rPr>
              <a:t>today </a:t>
            </a:r>
          </a:p>
          <a:p>
            <a:r>
              <a:rPr lang="en-US" b="1" dirty="0">
                <a:latin typeface="Comic Sans MS" pitchFamily="66" charset="0"/>
              </a:rPr>
              <a:t>now </a:t>
            </a:r>
          </a:p>
          <a:p>
            <a:r>
              <a:rPr lang="en-US" b="1" dirty="0">
                <a:latin typeface="Comic Sans MS" pitchFamily="66" charset="0"/>
              </a:rPr>
              <a:t>right now </a:t>
            </a:r>
          </a:p>
          <a:p>
            <a:r>
              <a:rPr lang="en-US" b="1" dirty="0">
                <a:latin typeface="Comic Sans MS" pitchFamily="66" charset="0"/>
              </a:rPr>
              <a:t>Listen! </a:t>
            </a:r>
          </a:p>
          <a:p>
            <a:r>
              <a:rPr lang="en-US" b="1" dirty="0">
                <a:latin typeface="Comic Sans MS" pitchFamily="66" charset="0"/>
              </a:rPr>
              <a:t>Look! </a:t>
            </a:r>
          </a:p>
          <a:p>
            <a:pPr marL="0" indent="0">
              <a:buNone/>
            </a:pPr>
            <a:endParaRPr lang="ru-RU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820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24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Comic Sans MS" pitchFamily="66" charset="0"/>
              </a:rPr>
              <a:t>Раскройте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err="1">
                <a:latin typeface="Comic Sans MS" pitchFamily="66" charset="0"/>
              </a:rPr>
              <a:t>скобки</a:t>
            </a:r>
            <a:r>
              <a:rPr lang="en-US" sz="2800" dirty="0">
                <a:latin typeface="Comic Sans MS" pitchFamily="66" charset="0"/>
              </a:rPr>
              <a:t>, </a:t>
            </a:r>
            <a:r>
              <a:rPr lang="en-US" sz="2800" dirty="0" err="1">
                <a:latin typeface="Comic Sans MS" pitchFamily="66" charset="0"/>
              </a:rPr>
              <a:t>употребляя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err="1">
                <a:latin typeface="Comic Sans MS" pitchFamily="66" charset="0"/>
              </a:rPr>
              <a:t>глаголы</a:t>
            </a:r>
            <a:r>
              <a:rPr lang="en-US" sz="2800" dirty="0">
                <a:latin typeface="Comic Sans MS" pitchFamily="66" charset="0"/>
              </a:rPr>
              <a:t> в Present Continuous </a:t>
            </a:r>
            <a:r>
              <a:rPr lang="en-US" sz="2800" dirty="0" err="1">
                <a:latin typeface="Comic Sans MS" pitchFamily="66" charset="0"/>
              </a:rPr>
              <a:t>или</a:t>
            </a:r>
            <a:r>
              <a:rPr lang="en-US" sz="2800" dirty="0">
                <a:latin typeface="Comic Sans MS" pitchFamily="66" charset="0"/>
              </a:rPr>
              <a:t> Present Simple.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412776"/>
            <a:ext cx="8568952" cy="5184576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His </a:t>
            </a:r>
            <a:r>
              <a:rPr lang="en-US" sz="3200" dirty="0">
                <a:latin typeface="Comic Sans MS" pitchFamily="66" charset="0"/>
              </a:rPr>
              <a:t>father (not to watch) TV at the moment. He (to sleep) because he (to be) tired. </a:t>
            </a:r>
          </a:p>
          <a:p>
            <a:r>
              <a:rPr lang="en-US" sz="3200" dirty="0">
                <a:latin typeface="Comic Sans MS" pitchFamily="66" charset="0"/>
              </a:rPr>
              <a:t> Pat (not to cook) dinner at the moment. She (to talk) dinner every Monday.  </a:t>
            </a:r>
          </a:p>
          <a:p>
            <a:r>
              <a:rPr lang="en-US" sz="3200" dirty="0">
                <a:latin typeface="Comic Sans MS" pitchFamily="66" charset="0"/>
              </a:rPr>
              <a:t> I (not to drink) coffee now. I (to write) an English exercise. </a:t>
            </a:r>
          </a:p>
          <a:p>
            <a:r>
              <a:rPr lang="en-US" sz="3200" dirty="0">
                <a:latin typeface="Comic Sans MS" pitchFamily="66" charset="0"/>
              </a:rPr>
              <a:t>I (not to drink) coffee in the evening. I (to drink) coffee in the morning. </a:t>
            </a:r>
          </a:p>
          <a:p>
            <a:pPr marL="0" indent="0">
              <a:buNone/>
            </a:pPr>
            <a:endParaRPr lang="en-US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29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Comic Sans MS" pitchFamily="66" charset="0"/>
              </a:rPr>
              <a:t>Раскройте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err="1">
                <a:latin typeface="Comic Sans MS" pitchFamily="66" charset="0"/>
              </a:rPr>
              <a:t>скобки</a:t>
            </a:r>
            <a:r>
              <a:rPr lang="en-US" sz="2800" dirty="0">
                <a:latin typeface="Comic Sans MS" pitchFamily="66" charset="0"/>
              </a:rPr>
              <a:t>, </a:t>
            </a:r>
            <a:r>
              <a:rPr lang="en-US" sz="2800" dirty="0" err="1">
                <a:latin typeface="Comic Sans MS" pitchFamily="66" charset="0"/>
              </a:rPr>
              <a:t>употребляя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err="1">
                <a:latin typeface="Comic Sans MS" pitchFamily="66" charset="0"/>
              </a:rPr>
              <a:t>глаголы</a:t>
            </a:r>
            <a:r>
              <a:rPr lang="en-US" sz="2800" dirty="0">
                <a:latin typeface="Comic Sans MS" pitchFamily="66" charset="0"/>
              </a:rPr>
              <a:t> в Present Continuous </a:t>
            </a:r>
            <a:r>
              <a:rPr lang="en-US" sz="2800" dirty="0" err="1">
                <a:latin typeface="Comic Sans MS" pitchFamily="66" charset="0"/>
              </a:rPr>
              <a:t>или</a:t>
            </a:r>
            <a:r>
              <a:rPr lang="en-US" sz="2800" dirty="0">
                <a:latin typeface="Comic Sans MS" pitchFamily="66" charset="0"/>
              </a:rPr>
              <a:t> Present Simple.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700808"/>
            <a:ext cx="8424936" cy="4824536"/>
          </a:xfrm>
        </p:spPr>
        <p:txBody>
          <a:bodyPr>
            <a:noAutofit/>
          </a:bodyPr>
          <a:lstStyle/>
          <a:p>
            <a:r>
              <a:rPr lang="en-US" sz="3200" dirty="0">
                <a:latin typeface="Comic Sans MS" pitchFamily="66" charset="0"/>
              </a:rPr>
              <a:t>Your friend (to do) his homework now? </a:t>
            </a:r>
          </a:p>
          <a:p>
            <a:r>
              <a:rPr lang="en-US" sz="3200" dirty="0">
                <a:latin typeface="Comic Sans MS" pitchFamily="66" charset="0"/>
              </a:rPr>
              <a:t> Your friend (to go) to school in the morning? </a:t>
            </a:r>
          </a:p>
          <a:p>
            <a:r>
              <a:rPr lang="en-US" sz="3200" dirty="0">
                <a:latin typeface="Comic Sans MS" pitchFamily="66" charset="0"/>
              </a:rPr>
              <a:t> Look! The baby (to sleep). </a:t>
            </a:r>
          </a:p>
          <a:p>
            <a:r>
              <a:rPr lang="en-US" sz="3200" dirty="0">
                <a:latin typeface="Comic Sans MS" pitchFamily="66" charset="0"/>
              </a:rPr>
              <a:t>The baby always (to sleep) after dinner. </a:t>
            </a:r>
          </a:p>
          <a:p>
            <a:r>
              <a:rPr lang="en-US" sz="3200" dirty="0">
                <a:latin typeface="Comic Sans MS" pitchFamily="66" charset="0"/>
              </a:rPr>
              <a:t> My grandmother (not to work). She is on pension. </a:t>
            </a:r>
          </a:p>
          <a:p>
            <a:r>
              <a:rPr lang="en-US" sz="3200" dirty="0">
                <a:latin typeface="Comic Sans MS" pitchFamily="66" charset="0"/>
              </a:rPr>
              <a:t> My father (not to sleep) now. He (to work) in the garden. </a:t>
            </a: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480749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71</TotalTime>
  <Words>465</Words>
  <Application>Microsoft Office PowerPoint</Application>
  <PresentationFormat>Экран (4:3)</PresentationFormat>
  <Paragraphs>97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Present Simple/ Present Continuous</vt:lpstr>
      <vt:lpstr>Презентация PowerPoint</vt:lpstr>
      <vt:lpstr>Образование</vt:lpstr>
      <vt:lpstr>Презентация PowerPoint</vt:lpstr>
      <vt:lpstr>Презентация PowerPoint</vt:lpstr>
      <vt:lpstr>Презентация PowerPoint</vt:lpstr>
      <vt:lpstr>Указывающие словосочетания</vt:lpstr>
      <vt:lpstr>Раскройте скобки, употребляя глаголы в Present Continuous или Present Simple. </vt:lpstr>
      <vt:lpstr>Раскройте скобки, употребляя глаголы в Present Continuous или Present Simple. </vt:lpstr>
      <vt:lpstr>ОТВЕТЫ:</vt:lpstr>
      <vt:lpstr>ОТВЕТЫ:</vt:lpstr>
      <vt:lpstr>ИСТОЧНИК: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Simple/ Present Continuous</dc:title>
  <dc:creator>Аня</dc:creator>
  <cp:lastModifiedBy>Аня</cp:lastModifiedBy>
  <cp:revision>9</cp:revision>
  <dcterms:created xsi:type="dcterms:W3CDTF">2012-01-24T13:53:21Z</dcterms:created>
  <dcterms:modified xsi:type="dcterms:W3CDTF">2012-01-24T15:05:48Z</dcterms:modified>
</cp:coreProperties>
</file>