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1" r:id="rId5"/>
    <p:sldId id="259" r:id="rId6"/>
    <p:sldId id="272" r:id="rId7"/>
    <p:sldId id="260" r:id="rId8"/>
    <p:sldId id="261" r:id="rId9"/>
    <p:sldId id="273" r:id="rId10"/>
    <p:sldId id="262" r:id="rId11"/>
    <p:sldId id="274" r:id="rId12"/>
    <p:sldId id="264" r:id="rId13"/>
    <p:sldId id="265" r:id="rId14"/>
    <p:sldId id="275" r:id="rId15"/>
    <p:sldId id="266" r:id="rId16"/>
    <p:sldId id="267" r:id="rId17"/>
    <p:sldId id="276" r:id="rId18"/>
    <p:sldId id="268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06223F5-8DC5-44E1-9B69-626A2A1490F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5476B32-610D-4758-A0E7-DC8F9F0A08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ewlel.ru/m/foto/9954.jpg" TargetMode="External"/><Relationship Id="rId13" Type="http://schemas.openxmlformats.org/officeDocument/2006/relationships/hyperlink" Target="http://samsebelekar.ru/raznoe/798orange.jpg" TargetMode="External"/><Relationship Id="rId18" Type="http://schemas.openxmlformats.org/officeDocument/2006/relationships/hyperlink" Target="http://www.yaplakal.com/uploads/post-2-12810925013543.jpg" TargetMode="External"/><Relationship Id="rId3" Type="http://schemas.openxmlformats.org/officeDocument/2006/relationships/hyperlink" Target="http://i019.radikal.ru/0812/b9/0ec8b893d3b8.png" TargetMode="External"/><Relationship Id="rId7" Type="http://schemas.openxmlformats.org/officeDocument/2006/relationships/hyperlink" Target="http://uaprom-image.s3.amazonaws.com/6362830_w640_h640_muka.jpg" TargetMode="External"/><Relationship Id="rId12" Type="http://schemas.openxmlformats.org/officeDocument/2006/relationships/hyperlink" Target="http://mediaserver-2.vuodatus.net/g/21887/444906.jpg" TargetMode="External"/><Relationship Id="rId17" Type="http://schemas.openxmlformats.org/officeDocument/2006/relationships/hyperlink" Target="http://www.bridgendallotment.org.uk/wiki/uploads/Main/Potatos.jpg" TargetMode="External"/><Relationship Id="rId2" Type="http://schemas.openxmlformats.org/officeDocument/2006/relationships/hyperlink" Target="http://s4.images.drive2.ru/user.blog.photos/x1/4400/000/000/2d8/9cd/88cde1053296deff-large.jpg" TargetMode="External"/><Relationship Id="rId16" Type="http://schemas.openxmlformats.org/officeDocument/2006/relationships/hyperlink" Target="http://www.product.ru/imaguser/106759rdd.jpg" TargetMode="External"/><Relationship Id="rId20" Type="http://schemas.openxmlformats.org/officeDocument/2006/relationships/hyperlink" Target="http://macsmoodle.com/images/applescontact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whowsnacktastic.files.wordpress.com/2011/02/coconut-shavings.jpg" TargetMode="External"/><Relationship Id="rId11" Type="http://schemas.openxmlformats.org/officeDocument/2006/relationships/hyperlink" Target="http://dommoy.com.ua/images/product_images/popup_images/3045_0.jpg" TargetMode="External"/><Relationship Id="rId5" Type="http://schemas.openxmlformats.org/officeDocument/2006/relationships/hyperlink" Target="http://marina-dorih.ru/wp-content/uploads/2010/09/-%D0%BF%D1%80%D0%BE%D1%82%D0%B8%D0%B2-%D0%B8%D0%BD%D1%82%D0%B5%D0%BB%D0%BB%D0%B5%D0%BA%D1%82%D0%B0-e1284795009205.jpg" TargetMode="External"/><Relationship Id="rId15" Type="http://schemas.openxmlformats.org/officeDocument/2006/relationships/hyperlink" Target="http://www.clipart.net.ua/images/clip8968.jpg" TargetMode="External"/><Relationship Id="rId10" Type="http://schemas.openxmlformats.org/officeDocument/2006/relationships/hyperlink" Target="http://www.popgadget.net/images/sweetspirit.jpg" TargetMode="External"/><Relationship Id="rId19" Type="http://schemas.openxmlformats.org/officeDocument/2006/relationships/hyperlink" Target="http://i073.radikal.ru/1105/67/076213f85f7d.jpg" TargetMode="External"/><Relationship Id="rId4" Type="http://schemas.openxmlformats.org/officeDocument/2006/relationships/hyperlink" Target="http://firstfruit.ru/wp-content/uploads/22-19-416x312.jpg" TargetMode="External"/><Relationship Id="rId9" Type="http://schemas.openxmlformats.org/officeDocument/2006/relationships/hyperlink" Target="http://www.fazole.cz/img/platek/14155/13353.jpg" TargetMode="External"/><Relationship Id="rId14" Type="http://schemas.openxmlformats.org/officeDocument/2006/relationships/hyperlink" Target="http://fototut.com/photos/2011/07/99-iyh1axv4lgmnzx3.jp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484784"/>
            <a:ext cx="6172200" cy="1894362"/>
          </a:xfr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TASTY  TREATS!</a:t>
            </a:r>
            <a:endParaRPr lang="ru-RU" sz="60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005064"/>
            <a:ext cx="4750296" cy="236985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Разработала: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Давыдова Анна Викторовна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Учитель английского языка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МОУ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Тимоновская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СОШ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Город Солнечногорск-7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Московская область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are there in the basket?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do you want?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do you need for the cake?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are there on the table?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 do you need?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READ AND COMPLETE.</a:t>
            </a:r>
            <a:endParaRPr lang="ru-RU" sz="32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коко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412776"/>
            <a:ext cx="832723" cy="1040904"/>
          </a:xfrm>
          <a:prstGeom prst="rect">
            <a:avLst/>
          </a:prstGeom>
        </p:spPr>
      </p:pic>
      <p:pic>
        <p:nvPicPr>
          <p:cNvPr id="6" name="Рисунок 5" descr="печень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348880"/>
            <a:ext cx="1157114" cy="95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аха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3212976"/>
            <a:ext cx="728104" cy="786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pplescontac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88" y="3933056"/>
            <a:ext cx="1078240" cy="99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му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35696" y="4797152"/>
            <a:ext cx="1008112" cy="1492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many         are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there in the basket?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much           do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you want?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much        do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you need for the cake?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many            are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there on the table?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much           do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you need?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READ AND COMPLETE.</a:t>
            </a:r>
            <a:endParaRPr lang="ru-RU" sz="32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коко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412776"/>
            <a:ext cx="832723" cy="1040904"/>
          </a:xfrm>
          <a:prstGeom prst="rect">
            <a:avLst/>
          </a:prstGeom>
        </p:spPr>
      </p:pic>
      <p:pic>
        <p:nvPicPr>
          <p:cNvPr id="6" name="Рисунок 5" descr="печень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2276872"/>
            <a:ext cx="1157114" cy="95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аха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3212976"/>
            <a:ext cx="728104" cy="786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pplescontac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3933056"/>
            <a:ext cx="1078240" cy="99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му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797152"/>
            <a:ext cx="1008112" cy="1492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LOOK AND READ.</a:t>
            </a:r>
            <a:endParaRPr lang="ru-RU" sz="32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packet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biscuits-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коробка печенья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bar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chocolate-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плитка шоколада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kilo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potatoes-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килограмм картофеля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loaf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bread-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булка хлеба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jar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of jam-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банка варенья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carton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milk-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коробка молока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bottle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Coke-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бутылка Кока-колы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tin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of beans-</a:t>
            </a:r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банка фасоли</a:t>
            </a:r>
            <a:endParaRPr lang="en-US" sz="32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MATCH.</a:t>
            </a:r>
            <a:endParaRPr lang="ru-RU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PACKET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BAR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KILO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LOAF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JAR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CARTON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BOTTLE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TIN</a:t>
            </a:r>
            <a:endParaRPr lang="ru-RU" sz="28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kɑːt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(ə)n]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tɪn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pækɪt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bɔtl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ʤɑ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ː]    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bɑ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ː]  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ləuf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 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[‘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kɪləu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 </a:t>
            </a:r>
          </a:p>
          <a:p>
            <a:endParaRPr lang="en-US" dirty="0" smtClean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39752" y="1844824"/>
            <a:ext cx="194421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MATCH.</a:t>
            </a:r>
            <a:endParaRPr lang="ru-RU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PACKET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BAR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KILO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LOAF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JAR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CARTON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BOTTLE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TIN</a:t>
            </a:r>
            <a:endParaRPr lang="ru-RU" sz="28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kɑːt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(ə)n]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tɪn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pækɪt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['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bɔtl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ʤɑ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ː]    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bɑ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ː]  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ləuf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 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[‘</a:t>
            </a:r>
            <a:r>
              <a:rPr lang="en-US" sz="2800" dirty="0" err="1" smtClean="0">
                <a:solidFill>
                  <a:srgbClr val="00B0F0"/>
                </a:solidFill>
                <a:latin typeface="Comic Sans MS" pitchFamily="66" charset="0"/>
              </a:rPr>
              <a:t>kɪləu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]  </a:t>
            </a:r>
          </a:p>
          <a:p>
            <a:endParaRPr lang="en-US" dirty="0" smtClean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39752" y="1844824"/>
            <a:ext cx="194421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619672" y="2348880"/>
            <a:ext cx="2664296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63688" y="2852936"/>
            <a:ext cx="2592288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835696" y="3429000"/>
            <a:ext cx="252028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4" idx="1"/>
          </p:cNvCxnSpPr>
          <p:nvPr/>
        </p:nvCxnSpPr>
        <p:spPr>
          <a:xfrm flipV="1">
            <a:off x="1619672" y="3886200"/>
            <a:ext cx="2650576" cy="468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411760" y="1988840"/>
            <a:ext cx="1944216" cy="2376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267744" y="3501008"/>
            <a:ext cx="2016224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1619672" y="2420888"/>
            <a:ext cx="2736304" cy="295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F0"/>
                </a:solidFill>
                <a:latin typeface="Comic Sans MS" pitchFamily="66" charset="0"/>
              </a:rPr>
              <a:t>НАРЕЧИЯ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MUCH, MANY, A LOT OF.</a:t>
            </a:r>
            <a:endParaRPr lang="ru-RU" sz="32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2276872"/>
            <a:ext cx="7457256" cy="419708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Comic Sans MS" pitchFamily="66" charset="0"/>
              </a:rPr>
              <a:t>MUCH,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-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обычно используются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в отрицательных  и вопросительных предложениях.</a:t>
            </a:r>
          </a:p>
          <a:p>
            <a:r>
              <a:rPr lang="en-US" sz="2800" b="1" dirty="0" smtClean="0">
                <a:solidFill>
                  <a:srgbClr val="0070C0"/>
                </a:solidFill>
                <a:latin typeface="Comic Sans MS" pitchFamily="66" charset="0"/>
              </a:rPr>
              <a:t>A LOT OF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-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обычно используется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в утвердительных предложениях.</a:t>
            </a:r>
            <a:endParaRPr lang="en-US" sz="2800" dirty="0" smtClean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CHOOSE THE CORRECT WORD.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 need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a lot of / much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tomatoes to make a salad.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Do you need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butter for the cake?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There isn’t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bread for my sandwich.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How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biscuits do you want?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 have got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a lot of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butter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in the fridge.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There aren’t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beans in the tin.</a:t>
            </a:r>
            <a:endParaRPr lang="ru-RU" sz="2800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CHOOSE THE CORRECT WORD.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 need </a:t>
            </a:r>
            <a:r>
              <a:rPr lang="en-US" sz="2800" u="sng" dirty="0" smtClean="0">
                <a:solidFill>
                  <a:srgbClr val="0070C0"/>
                </a:solidFill>
                <a:latin typeface="Comic Sans MS" pitchFamily="66" charset="0"/>
              </a:rPr>
              <a:t>a lot of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/ much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tomatoes to make a salad.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Do you need </a:t>
            </a:r>
            <a:r>
              <a:rPr lang="en-US" sz="2800" u="sng" dirty="0" smtClean="0">
                <a:solidFill>
                  <a:srgbClr val="0070C0"/>
                </a:solidFill>
                <a:latin typeface="Comic Sans MS" pitchFamily="66" charset="0"/>
              </a:rPr>
              <a:t>much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butter for the cake?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There isn’t </a:t>
            </a:r>
            <a:r>
              <a:rPr lang="en-US" sz="2800" u="sng" dirty="0" smtClean="0">
                <a:solidFill>
                  <a:srgbClr val="0070C0"/>
                </a:solidFill>
                <a:latin typeface="Comic Sans MS" pitchFamily="66" charset="0"/>
              </a:rPr>
              <a:t>much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bread for my sandwich.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How </a:t>
            </a:r>
            <a:r>
              <a:rPr lang="en-US" sz="2800" u="sng" dirty="0" smtClean="0">
                <a:solidFill>
                  <a:srgbClr val="0070C0"/>
                </a:solidFill>
                <a:latin typeface="Comic Sans MS" pitchFamily="66" charset="0"/>
              </a:rPr>
              <a:t>much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 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biscuits do you want?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 have got </a:t>
            </a:r>
            <a:r>
              <a:rPr lang="en-US" sz="2800" u="sng" dirty="0" smtClean="0">
                <a:solidFill>
                  <a:srgbClr val="0070C0"/>
                </a:solidFill>
                <a:latin typeface="Comic Sans MS" pitchFamily="66" charset="0"/>
              </a:rPr>
              <a:t>a lot of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/ many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butter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in the fridge.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There aren’t 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much / </a:t>
            </a:r>
            <a:r>
              <a:rPr lang="en-US" sz="2800" u="sng" dirty="0" smtClean="0">
                <a:solidFill>
                  <a:srgbClr val="0070C0"/>
                </a:solidFill>
                <a:latin typeface="Comic Sans MS" pitchFamily="66" charset="0"/>
              </a:rPr>
              <a:t>many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beans in the tin.</a:t>
            </a:r>
            <a:endParaRPr lang="ru-RU" sz="2800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ИСТОЧНИК: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u="sng" dirty="0" smtClean="0">
                <a:hlinkClick r:id="rId2"/>
              </a:rPr>
              <a:t>http://s4.images.drive2.ru/user.blog.photos/x1/4400/000/000/2d8/9cd/88cde1053296deff-large.jpg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http://i019.radikal.ru/0812/b9/0ec8b893d3b8.png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http://firstfruit.ru/wp-content/uploads/22-19-416x312.jpg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http://marina-dorih.ru/wp-content/uploads/2010/09/-%D0%BF%D1%80%D0%BE%D1%82%D0%B8%D0%B2-%D0%B8%D0%BD%D1%82%D0%B5%D0%BB%D0%BB%D0%B5%D0%BA%D1%82%D0%B0-e1284795009205.jpg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http://wowhowsnacktastic.files.wordpress.com/2011/02/coconut-shavings.jpg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http://uaprom-image.s3.amazonaws.com/6362830_w640_h640_muka.jpg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http://www.newlel.ru/m/foto/9954.jpg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http://www.fazole.cz/img/platek/14155/13353.jpg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http://www.popgadget.net/images/sweetspirit.jpg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http://dommoy.com.ua/images/product_images/popup_images/3045_0.jpg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http://mediaserver-2.vuodatus.net/g/21887/444906.jpg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http://samsebelekar.ru/raznoe/798orange.jpg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http://fototut.com/photos/2011/07/99-iyh1axv4lgmnzx3.jpg</a:t>
            </a:r>
            <a:endParaRPr lang="ru-RU" dirty="0" smtClean="0"/>
          </a:p>
          <a:p>
            <a:r>
              <a:rPr lang="ru-RU" u="sng" dirty="0" smtClean="0">
                <a:hlinkClick r:id="rId15"/>
              </a:rPr>
              <a:t>http://www.clipart.net.ua/images/clip8968.jpg</a:t>
            </a:r>
            <a:endParaRPr lang="ru-RU" dirty="0" smtClean="0"/>
          </a:p>
          <a:p>
            <a:r>
              <a:rPr lang="ru-RU" u="sng" dirty="0" smtClean="0">
                <a:hlinkClick r:id="rId16"/>
              </a:rPr>
              <a:t>http://www.product.ru/imaguser/106759rdd.jpg</a:t>
            </a:r>
            <a:endParaRPr lang="ru-RU" dirty="0" smtClean="0"/>
          </a:p>
          <a:p>
            <a:r>
              <a:rPr lang="ru-RU" u="sng" dirty="0" smtClean="0">
                <a:hlinkClick r:id="rId17"/>
              </a:rPr>
              <a:t>http://www.bridgendallotment.org.uk/wiki/uploads/Main/Potatos.jpg</a:t>
            </a:r>
            <a:endParaRPr lang="ru-RU" dirty="0" smtClean="0"/>
          </a:p>
          <a:p>
            <a:r>
              <a:rPr lang="ru-RU" u="sng" dirty="0" smtClean="0">
                <a:hlinkClick r:id="rId18"/>
              </a:rPr>
              <a:t>http://www.yaplakal.com/uploads/post-2-12810925013543.jpg</a:t>
            </a:r>
            <a:endParaRPr lang="ru-RU" dirty="0" smtClean="0"/>
          </a:p>
          <a:p>
            <a:r>
              <a:rPr lang="ru-RU" u="sng" dirty="0" smtClean="0">
                <a:hlinkClick r:id="rId19"/>
              </a:rPr>
              <a:t>http://i073.radikal.ru/1105/67/076213f85f7d.jpg</a:t>
            </a:r>
            <a:endParaRPr lang="ru-RU" dirty="0" smtClean="0"/>
          </a:p>
          <a:p>
            <a:r>
              <a:rPr lang="ru-RU" u="sng" dirty="0" smtClean="0">
                <a:hlinkClick r:id="rId20"/>
              </a:rPr>
              <a:t>http://macsmoodle.com/images/applescontact.jpg</a:t>
            </a:r>
            <a:endParaRPr lang="ru-RU" dirty="0" smtClean="0"/>
          </a:p>
          <a:p>
            <a:r>
              <a:rPr lang="ru-RU" dirty="0" smtClean="0">
                <a:solidFill>
                  <a:srgbClr val="00B0F0"/>
                </a:solidFill>
              </a:rPr>
              <a:t>УМК «Английский в фокусе» для 4 класса</a:t>
            </a:r>
            <a:r>
              <a:rPr lang="en-US" dirty="0" smtClean="0">
                <a:solidFill>
                  <a:srgbClr val="00B0F0"/>
                </a:solidFill>
              </a:rPr>
              <a:t>/[ </a:t>
            </a:r>
            <a:r>
              <a:rPr lang="ru-RU" dirty="0" smtClean="0">
                <a:solidFill>
                  <a:srgbClr val="00B0F0"/>
                </a:solidFill>
              </a:rPr>
              <a:t>Н. И. Быкова, Д. Дули, М. Д. Поспелова, В. Эванс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Test Booklet </a:t>
            </a:r>
            <a:r>
              <a:rPr lang="ru-RU" dirty="0" smtClean="0">
                <a:solidFill>
                  <a:srgbClr val="00B0F0"/>
                </a:solidFill>
              </a:rPr>
              <a:t>к УМК «Английский в фокусе» для 4 класса</a:t>
            </a:r>
            <a:r>
              <a:rPr lang="en-US" dirty="0" smtClean="0">
                <a:solidFill>
                  <a:srgbClr val="00B0F0"/>
                </a:solidFill>
              </a:rPr>
              <a:t>/[ </a:t>
            </a:r>
            <a:r>
              <a:rPr lang="ru-RU" dirty="0" smtClean="0">
                <a:solidFill>
                  <a:srgbClr val="00B0F0"/>
                </a:solidFill>
              </a:rPr>
              <a:t>Н. И. Быкова, Д. Дули, М. Д. Поспелова, В. Эванс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 VERY MUCH</a:t>
            </a:r>
            <a:endParaRPr lang="ru-RU" sz="48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143000"/>
          </a:xfrm>
        </p:spPr>
        <p:style>
          <a:lnRef idx="1">
            <a:schemeClr val="accent2"/>
          </a:lnRef>
          <a:fillRef idx="1001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NEW WORDS:</a:t>
            </a:r>
            <a:endParaRPr lang="ru-RU" sz="44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7457256" cy="506117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LEMON  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lemən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 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лимон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BEAN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biːn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боб, фасоль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MANGO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mæŋgəu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манго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BUTTER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bʌtə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масло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COCONUT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kəukənʌt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кокос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FLOUR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flauə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мука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PINEAPPLE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paɪnæpl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ананас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OLIVE OIL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ɔlɪv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ɔɪl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оливковое масло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SUGAR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ʃugə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сахар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SALT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sɔːlt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соль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PEPPER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pepə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 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перец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TOMATO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tə'mɑːtəu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помидор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7457256" cy="706090"/>
          </a:xfrm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LOOK, READ AND MATCH.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3647256" cy="4975448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lemən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tə'mɑːtəu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mæŋgəu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ʃugə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endParaRPr lang="en-US" sz="36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bʌtə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ɔlɪv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ɔɪl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kəukənʌt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endParaRPr lang="ru-RU" dirty="0"/>
          </a:p>
        </p:txBody>
      </p:sp>
      <p:pic>
        <p:nvPicPr>
          <p:cNvPr id="7" name="Содержимое 6" descr="кокос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563888" y="1340768"/>
            <a:ext cx="2090665" cy="1666881"/>
          </a:xfrm>
        </p:spPr>
      </p:pic>
      <p:pic>
        <p:nvPicPr>
          <p:cNvPr id="8" name="Рисунок 7" descr="саха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196752"/>
            <a:ext cx="1634708" cy="1764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лимо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2924944"/>
            <a:ext cx="2051720" cy="1403077"/>
          </a:xfrm>
          <a:prstGeom prst="rect">
            <a:avLst/>
          </a:prstGeom>
        </p:spPr>
      </p:pic>
      <p:pic>
        <p:nvPicPr>
          <p:cNvPr id="10" name="Рисунок 9" descr="помид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3140968"/>
            <a:ext cx="1328936" cy="1328936"/>
          </a:xfrm>
          <a:prstGeom prst="rect">
            <a:avLst/>
          </a:prstGeom>
        </p:spPr>
      </p:pic>
      <p:pic>
        <p:nvPicPr>
          <p:cNvPr id="11" name="Рисунок 10" descr="манг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4437112"/>
            <a:ext cx="2053208" cy="1539906"/>
          </a:xfrm>
          <a:prstGeom prst="rect">
            <a:avLst/>
          </a:prstGeom>
        </p:spPr>
      </p:pic>
      <p:pic>
        <p:nvPicPr>
          <p:cNvPr id="12" name="Рисунок 11" descr="масло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4869160"/>
            <a:ext cx="1823864" cy="123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оливковок масло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64288" y="2708920"/>
            <a:ext cx="156498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7457256" cy="706090"/>
          </a:xfrm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LOOK, READ AND MATCH.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3647256" cy="4975448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lemən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tə'mɑːtəu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mæŋgəu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ʃugə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endParaRPr lang="en-US" sz="36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bʌtə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ɔlɪv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ɔɪl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kəukənʌt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endParaRPr lang="ru-RU" dirty="0"/>
          </a:p>
        </p:txBody>
      </p:sp>
      <p:pic>
        <p:nvPicPr>
          <p:cNvPr id="7" name="Содержимое 6" descr="кокос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563888" y="1340768"/>
            <a:ext cx="2090665" cy="1666881"/>
          </a:xfrm>
        </p:spPr>
      </p:pic>
      <p:pic>
        <p:nvPicPr>
          <p:cNvPr id="8" name="Рисунок 7" descr="саха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196752"/>
            <a:ext cx="1634708" cy="1764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лимо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2924944"/>
            <a:ext cx="2051720" cy="1403077"/>
          </a:xfrm>
          <a:prstGeom prst="rect">
            <a:avLst/>
          </a:prstGeom>
        </p:spPr>
      </p:pic>
      <p:pic>
        <p:nvPicPr>
          <p:cNvPr id="10" name="Рисунок 9" descr="помид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3140968"/>
            <a:ext cx="1328936" cy="1328936"/>
          </a:xfrm>
          <a:prstGeom prst="rect">
            <a:avLst/>
          </a:prstGeom>
        </p:spPr>
      </p:pic>
      <p:pic>
        <p:nvPicPr>
          <p:cNvPr id="11" name="Рисунок 10" descr="манг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4437112"/>
            <a:ext cx="2053208" cy="1539906"/>
          </a:xfrm>
          <a:prstGeom prst="rect">
            <a:avLst/>
          </a:prstGeom>
        </p:spPr>
      </p:pic>
      <p:pic>
        <p:nvPicPr>
          <p:cNvPr id="12" name="Рисунок 11" descr="масло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4869160"/>
            <a:ext cx="1823864" cy="123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оливковок масло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64288" y="2708920"/>
            <a:ext cx="156498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5" name="Прямая со стрелкой 14"/>
          <p:cNvCxnSpPr/>
          <p:nvPr/>
        </p:nvCxnSpPr>
        <p:spPr>
          <a:xfrm>
            <a:off x="2555776" y="1628800"/>
            <a:ext cx="151216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203848" y="2132856"/>
            <a:ext cx="252028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059832" y="2924944"/>
            <a:ext cx="1008112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195736" y="2492896"/>
            <a:ext cx="352839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339752" y="4077072"/>
            <a:ext cx="396044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699792" y="4293096"/>
            <a:ext cx="446449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3203848" y="1988840"/>
            <a:ext cx="720080" cy="3096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бобы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132856"/>
            <a:ext cx="1522512" cy="1389342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biːnz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flauə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paɪnæpl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sɔːlt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pepə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LOOK, READ AND MATCH.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му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700808"/>
            <a:ext cx="1313178" cy="1944439"/>
          </a:xfrm>
          <a:prstGeom prst="rect">
            <a:avLst/>
          </a:prstGeom>
        </p:spPr>
      </p:pic>
      <p:pic>
        <p:nvPicPr>
          <p:cNvPr id="8" name="Рисунок 7" descr="анана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933056"/>
            <a:ext cx="1252404" cy="2045593"/>
          </a:xfrm>
          <a:prstGeom prst="rect">
            <a:avLst/>
          </a:prstGeom>
        </p:spPr>
      </p:pic>
      <p:pic>
        <p:nvPicPr>
          <p:cNvPr id="9" name="Рисунок 8" descr="соль и перец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4293096"/>
            <a:ext cx="1589162" cy="15891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бобы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132856"/>
            <a:ext cx="1522512" cy="1389342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biːnz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flauə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paɪnæpl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sɔːlt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['</a:t>
            </a:r>
            <a:r>
              <a:rPr lang="en-US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pepə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LOOK, READ AND MATCH.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му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700808"/>
            <a:ext cx="1313178" cy="1944439"/>
          </a:xfrm>
          <a:prstGeom prst="rect">
            <a:avLst/>
          </a:prstGeom>
        </p:spPr>
      </p:pic>
      <p:pic>
        <p:nvPicPr>
          <p:cNvPr id="8" name="Рисунок 7" descr="анана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933056"/>
            <a:ext cx="1252404" cy="2045593"/>
          </a:xfrm>
          <a:prstGeom prst="rect">
            <a:avLst/>
          </a:prstGeom>
        </p:spPr>
      </p:pic>
      <p:pic>
        <p:nvPicPr>
          <p:cNvPr id="9" name="Рисунок 8" descr="соль и перец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4293096"/>
            <a:ext cx="1589162" cy="1589162"/>
          </a:xfrm>
          <a:prstGeom prst="rect">
            <a:avLst/>
          </a:prstGeom>
        </p:spPr>
      </p:pic>
      <p:cxnSp>
        <p:nvCxnSpPr>
          <p:cNvPr id="11" name="Прямая со стрелкой 10"/>
          <p:cNvCxnSpPr>
            <a:endCxn id="6" idx="0"/>
          </p:cNvCxnSpPr>
          <p:nvPr/>
        </p:nvCxnSpPr>
        <p:spPr>
          <a:xfrm flipH="1">
            <a:off x="1300808" y="1916832"/>
            <a:ext cx="291115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619672" y="3212976"/>
            <a:ext cx="2736304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915816" y="3789040"/>
            <a:ext cx="14401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707904" y="4581128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779912" y="2564904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HOW MUCH/MANY?-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844824"/>
            <a:ext cx="3647256" cy="4327376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MUCH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-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используется с неисчисляемыми существительными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ru-RU" b="1" dirty="0" smtClean="0"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0070C0"/>
                </a:solidFill>
              </a:rPr>
              <a:t>How much </a:t>
            </a:r>
            <a:r>
              <a:rPr lang="en-US" sz="2800" dirty="0" smtClean="0">
                <a:solidFill>
                  <a:srgbClr val="0070C0"/>
                </a:solidFill>
              </a:rPr>
              <a:t>biscuits are there on the table?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83968" y="1844824"/>
            <a:ext cx="3643880" cy="4327376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MANY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-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 используется с исчисляемыми существительными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en-US" b="1" dirty="0" smtClean="0">
              <a:latin typeface="Comic Sans MS" pitchFamily="66" charset="0"/>
            </a:endParaRPr>
          </a:p>
          <a:p>
            <a:r>
              <a:rPr lang="en-US" sz="2800" b="1" dirty="0" smtClean="0">
                <a:solidFill>
                  <a:srgbClr val="0070C0"/>
                </a:solidFill>
              </a:rPr>
              <a:t>How many </a:t>
            </a:r>
            <a:r>
              <a:rPr lang="en-US" sz="2800" dirty="0" smtClean="0">
                <a:solidFill>
                  <a:srgbClr val="0070C0"/>
                </a:solidFill>
              </a:rPr>
              <a:t>apples are there in the basket?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READ AND COMPLETE.</a:t>
            </a:r>
            <a:endParaRPr lang="ru-RU" sz="32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are there in the bag?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is there in the fridge?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are there in the box?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is there on the table?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… …            are there in the cupboard?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апельсин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484784"/>
            <a:ext cx="842392" cy="842392"/>
          </a:xfrm>
          <a:prstGeom prst="rect">
            <a:avLst/>
          </a:prstGeom>
        </p:spPr>
      </p:pic>
      <p:pic>
        <p:nvPicPr>
          <p:cNvPr id="5" name="Рисунок 4" descr="мас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420888"/>
            <a:ext cx="1136635" cy="770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3140968"/>
            <a:ext cx="1103784" cy="899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хле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4149080"/>
            <a:ext cx="1109497" cy="739203"/>
          </a:xfrm>
          <a:prstGeom prst="rect">
            <a:avLst/>
          </a:prstGeom>
        </p:spPr>
      </p:pic>
      <p:pic>
        <p:nvPicPr>
          <p:cNvPr id="8" name="Рисунок 7" descr="картофел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1679" y="5013176"/>
            <a:ext cx="1248139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Comic Sans MS" pitchFamily="66" charset="0"/>
              </a:rPr>
              <a:t>READ AND COMPLETE.</a:t>
            </a:r>
            <a:endParaRPr lang="ru-RU" sz="32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many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           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are there in the bag?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much              is there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in the fridge?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many          are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there in the box?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much          is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there on the table?</a:t>
            </a:r>
          </a:p>
          <a:p>
            <a:endParaRPr lang="en-US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How many           are 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there in the cupboard?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апельсин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1412776"/>
            <a:ext cx="842392" cy="842392"/>
          </a:xfrm>
          <a:prstGeom prst="rect">
            <a:avLst/>
          </a:prstGeom>
        </p:spPr>
      </p:pic>
      <p:pic>
        <p:nvPicPr>
          <p:cNvPr id="5" name="Рисунок 4" descr="мас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2420888"/>
            <a:ext cx="1136635" cy="770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3140968"/>
            <a:ext cx="1103784" cy="899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хле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4149080"/>
            <a:ext cx="1109497" cy="739203"/>
          </a:xfrm>
          <a:prstGeom prst="rect">
            <a:avLst/>
          </a:prstGeom>
        </p:spPr>
      </p:pic>
      <p:pic>
        <p:nvPicPr>
          <p:cNvPr id="8" name="Рисунок 7" descr="картофел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4941168"/>
            <a:ext cx="1248139" cy="93610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40404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113</TotalTime>
  <Words>741</Words>
  <Application>Microsoft Office PowerPoint</Application>
  <PresentationFormat>Экран (4:3)</PresentationFormat>
  <Paragraphs>178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TASTY  TREATS!</vt:lpstr>
      <vt:lpstr>NEW WORDS:</vt:lpstr>
      <vt:lpstr>LOOK, READ AND MATCH.</vt:lpstr>
      <vt:lpstr>LOOK, READ AND MATCH.</vt:lpstr>
      <vt:lpstr>LOOK, READ AND MATCH.</vt:lpstr>
      <vt:lpstr>LOOK, READ AND MATCH.</vt:lpstr>
      <vt:lpstr>HOW MUCH/MANY?-СКОЛЬКО?</vt:lpstr>
      <vt:lpstr>READ AND COMPLETE.</vt:lpstr>
      <vt:lpstr>READ AND COMPLETE.</vt:lpstr>
      <vt:lpstr>READ AND COMPLETE.</vt:lpstr>
      <vt:lpstr>READ AND COMPLETE.</vt:lpstr>
      <vt:lpstr>LOOK AND READ.</vt:lpstr>
      <vt:lpstr>READ AND MATCH.</vt:lpstr>
      <vt:lpstr>READ AND MATCH.</vt:lpstr>
      <vt:lpstr>НАРЕЧИЯ MUCH, MANY, A LOT OF.</vt:lpstr>
      <vt:lpstr>READ AND CHOOSE THE CORRECT WORD.</vt:lpstr>
      <vt:lpstr>READ AND CHOOSE THE CORRECT WORD.</vt:lpstr>
      <vt:lpstr>ИСТОЧНИК: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TASTY  TREATS!</dc:title>
  <dc:creator>Аня</dc:creator>
  <cp:lastModifiedBy>Аня</cp:lastModifiedBy>
  <cp:revision>13</cp:revision>
  <dcterms:created xsi:type="dcterms:W3CDTF">2011-11-30T10:16:50Z</dcterms:created>
  <dcterms:modified xsi:type="dcterms:W3CDTF">2011-12-02T19:50:02Z</dcterms:modified>
</cp:coreProperties>
</file>