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606223F5-8DC5-44E1-9B69-626A2A1490F9}" type="datetimeFigureOut">
              <a:rPr lang="ru-RU" smtClean="0"/>
              <a:t>30.11.2011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25476B32-610D-4758-A0E7-DC8F9F0A080F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223F5-8DC5-44E1-9B69-626A2A1490F9}" type="datetimeFigureOut">
              <a:rPr lang="ru-RU" smtClean="0"/>
              <a:t>30.11.2011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76B32-610D-4758-A0E7-DC8F9F0A08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223F5-8DC5-44E1-9B69-626A2A1490F9}" type="datetimeFigureOut">
              <a:rPr lang="ru-RU" smtClean="0"/>
              <a:t>30.11.2011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76B32-610D-4758-A0E7-DC8F9F0A08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06223F5-8DC5-44E1-9B69-626A2A1490F9}" type="datetimeFigureOut">
              <a:rPr lang="ru-RU" smtClean="0"/>
              <a:t>30.11.2011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5476B32-610D-4758-A0E7-DC8F9F0A080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606223F5-8DC5-44E1-9B69-626A2A1490F9}" type="datetimeFigureOut">
              <a:rPr lang="ru-RU" smtClean="0"/>
              <a:t>30.11.2011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25476B32-610D-4758-A0E7-DC8F9F0A080F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223F5-8DC5-44E1-9B69-626A2A1490F9}" type="datetimeFigureOut">
              <a:rPr lang="ru-RU" smtClean="0"/>
              <a:t>30.11.2011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76B32-610D-4758-A0E7-DC8F9F0A080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223F5-8DC5-44E1-9B69-626A2A1490F9}" type="datetimeFigureOut">
              <a:rPr lang="ru-RU" smtClean="0"/>
              <a:t>30.11.2011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76B32-610D-4758-A0E7-DC8F9F0A080F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06223F5-8DC5-44E1-9B69-626A2A1490F9}" type="datetimeFigureOut">
              <a:rPr lang="ru-RU" smtClean="0"/>
              <a:t>30.11.2011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5476B32-610D-4758-A0E7-DC8F9F0A080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223F5-8DC5-44E1-9B69-626A2A1490F9}" type="datetimeFigureOut">
              <a:rPr lang="ru-RU" smtClean="0"/>
              <a:t>30.11.2011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76B32-610D-4758-A0E7-DC8F9F0A08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06223F5-8DC5-44E1-9B69-626A2A1490F9}" type="datetimeFigureOut">
              <a:rPr lang="ru-RU" smtClean="0"/>
              <a:t>30.11.2011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5476B32-610D-4758-A0E7-DC8F9F0A080F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06223F5-8DC5-44E1-9B69-626A2A1490F9}" type="datetimeFigureOut">
              <a:rPr lang="ru-RU" smtClean="0"/>
              <a:t>30.11.2011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5476B32-610D-4758-A0E7-DC8F9F0A080F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06223F5-8DC5-44E1-9B69-626A2A1490F9}" type="datetimeFigureOut">
              <a:rPr lang="ru-RU" smtClean="0"/>
              <a:t>30.11.2011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5476B32-610D-4758-A0E7-DC8F9F0A080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ewlel.ru/m/foto/9954.jpg" TargetMode="External"/><Relationship Id="rId13" Type="http://schemas.openxmlformats.org/officeDocument/2006/relationships/hyperlink" Target="http://samsebelekar.ru/raznoe/798orange.jpg" TargetMode="External"/><Relationship Id="rId18" Type="http://schemas.openxmlformats.org/officeDocument/2006/relationships/hyperlink" Target="http://www.yaplakal.com/uploads/post-2-12810925013543.jpg" TargetMode="External"/><Relationship Id="rId3" Type="http://schemas.openxmlformats.org/officeDocument/2006/relationships/hyperlink" Target="http://i019.radikal.ru/0812/b9/0ec8b893d3b8.png" TargetMode="External"/><Relationship Id="rId7" Type="http://schemas.openxmlformats.org/officeDocument/2006/relationships/hyperlink" Target="http://uaprom-image.s3.amazonaws.com/6362830_w640_h640_muka.jpg" TargetMode="External"/><Relationship Id="rId12" Type="http://schemas.openxmlformats.org/officeDocument/2006/relationships/hyperlink" Target="http://mediaserver-2.vuodatus.net/g/21887/444906.jpg" TargetMode="External"/><Relationship Id="rId17" Type="http://schemas.openxmlformats.org/officeDocument/2006/relationships/hyperlink" Target="http://www.bridgendallotment.org.uk/wiki/uploads/Main/Potatos.jpg" TargetMode="External"/><Relationship Id="rId2" Type="http://schemas.openxmlformats.org/officeDocument/2006/relationships/hyperlink" Target="http://s4.images.drive2.ru/user.blog.photos/x1/4400/000/000/2d8/9cd/88cde1053296deff-large.jpg" TargetMode="External"/><Relationship Id="rId16" Type="http://schemas.openxmlformats.org/officeDocument/2006/relationships/hyperlink" Target="http://www.product.ru/imaguser/106759rdd.jpg" TargetMode="External"/><Relationship Id="rId20" Type="http://schemas.openxmlformats.org/officeDocument/2006/relationships/hyperlink" Target="http://macsmoodle.com/images/applescontact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owhowsnacktastic.files.wordpress.com/2011/02/coconut-shavings.jpg" TargetMode="External"/><Relationship Id="rId11" Type="http://schemas.openxmlformats.org/officeDocument/2006/relationships/hyperlink" Target="http://dommoy.com.ua/images/product_images/popup_images/3045_0.jpg" TargetMode="External"/><Relationship Id="rId5" Type="http://schemas.openxmlformats.org/officeDocument/2006/relationships/hyperlink" Target="http://marina-dorih.ru/wp-content/uploads/2010/09/-%D0%BF%D1%80%D0%BE%D1%82%D0%B8%D0%B2-%D0%B8%D0%BD%D1%82%D0%B5%D0%BB%D0%BB%D0%B5%D0%BA%D1%82%D0%B0-e1284795009205.jpg" TargetMode="External"/><Relationship Id="rId15" Type="http://schemas.openxmlformats.org/officeDocument/2006/relationships/hyperlink" Target="http://www.clipart.net.ua/images/clip8968.jpg" TargetMode="External"/><Relationship Id="rId10" Type="http://schemas.openxmlformats.org/officeDocument/2006/relationships/hyperlink" Target="http://www.popgadget.net/images/sweetspirit.jpg" TargetMode="External"/><Relationship Id="rId19" Type="http://schemas.openxmlformats.org/officeDocument/2006/relationships/hyperlink" Target="http://i073.radikal.ru/1105/67/076213f85f7d.jpg" TargetMode="External"/><Relationship Id="rId4" Type="http://schemas.openxmlformats.org/officeDocument/2006/relationships/hyperlink" Target="http://firstfruit.ru/wp-content/uploads/22-19-416x312.jpg" TargetMode="External"/><Relationship Id="rId9" Type="http://schemas.openxmlformats.org/officeDocument/2006/relationships/hyperlink" Target="http://www.fazole.cz/img/platek/14155/13353.jpg" TargetMode="External"/><Relationship Id="rId14" Type="http://schemas.openxmlformats.org/officeDocument/2006/relationships/hyperlink" Target="http://fototut.com/photos/2011/07/99-iyh1axv4lgmnzx3.jpg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67744" y="1484784"/>
            <a:ext cx="6172200" cy="1894362"/>
          </a:xfrm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pPr algn="ctr"/>
            <a:r>
              <a:rPr lang="en-US" sz="6000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TASTY  TREATS!</a:t>
            </a:r>
            <a:endParaRPr lang="ru-RU" sz="6000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07904" y="4005064"/>
            <a:ext cx="4750296" cy="236985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Разработала:</a:t>
            </a:r>
          </a:p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Давыдова Анна Викторовна</a:t>
            </a:r>
          </a:p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Учитель английского языка</a:t>
            </a:r>
          </a:p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МОУ </a:t>
            </a:r>
            <a:r>
              <a:rPr lang="ru-RU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Тимоновская</a:t>
            </a:r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СОШ</a:t>
            </a:r>
          </a:p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Город Солнечногорск-7</a:t>
            </a:r>
          </a:p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Московская область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0070C0"/>
            </a:solidFill>
          </a:ln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00B0F0"/>
                </a:solidFill>
                <a:latin typeface="Comic Sans MS" pitchFamily="66" charset="0"/>
              </a:rPr>
              <a:t>НАРЕЧИЯ </a:t>
            </a:r>
            <a:r>
              <a:rPr lang="en-US" sz="3200" dirty="0" smtClean="0">
                <a:solidFill>
                  <a:srgbClr val="00B0F0"/>
                </a:solidFill>
                <a:latin typeface="Comic Sans MS" pitchFamily="66" charset="0"/>
              </a:rPr>
              <a:t>MUCH, MANY, A LOT OF.</a:t>
            </a:r>
            <a:endParaRPr lang="ru-RU" sz="3200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2276872"/>
            <a:ext cx="7457256" cy="4197080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0070C0"/>
                </a:solidFill>
                <a:latin typeface="Comic Sans MS" pitchFamily="66" charset="0"/>
              </a:rPr>
              <a:t>MUCH, MANY 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- </a:t>
            </a:r>
            <a:r>
              <a:rPr lang="ru-RU" sz="2800" dirty="0" smtClean="0">
                <a:solidFill>
                  <a:srgbClr val="00B0F0"/>
                </a:solidFill>
                <a:latin typeface="Comic Sans MS" pitchFamily="66" charset="0"/>
              </a:rPr>
              <a:t>обычно используются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 </a:t>
            </a:r>
            <a:r>
              <a:rPr lang="ru-RU" sz="2800" dirty="0" smtClean="0">
                <a:solidFill>
                  <a:srgbClr val="00B0F0"/>
                </a:solidFill>
                <a:latin typeface="Comic Sans MS" pitchFamily="66" charset="0"/>
              </a:rPr>
              <a:t>в </a:t>
            </a:r>
            <a:r>
              <a:rPr lang="ru-RU" sz="2800" dirty="0" smtClean="0">
                <a:solidFill>
                  <a:srgbClr val="00B0F0"/>
                </a:solidFill>
                <a:latin typeface="Comic Sans MS" pitchFamily="66" charset="0"/>
              </a:rPr>
              <a:t>отрицательных </a:t>
            </a:r>
            <a:r>
              <a:rPr lang="ru-RU" sz="2800" dirty="0" smtClean="0">
                <a:solidFill>
                  <a:srgbClr val="00B0F0"/>
                </a:solidFill>
                <a:latin typeface="Comic Sans MS" pitchFamily="66" charset="0"/>
              </a:rPr>
              <a:t> и вопросительных предложениях.</a:t>
            </a:r>
          </a:p>
          <a:p>
            <a:r>
              <a:rPr lang="en-US" sz="2800" b="1" dirty="0" smtClean="0">
                <a:solidFill>
                  <a:srgbClr val="0070C0"/>
                </a:solidFill>
                <a:latin typeface="Comic Sans MS" pitchFamily="66" charset="0"/>
              </a:rPr>
              <a:t>A LOT </a:t>
            </a:r>
            <a:r>
              <a:rPr lang="en-US" sz="2800" b="1" dirty="0" smtClean="0">
                <a:solidFill>
                  <a:srgbClr val="0070C0"/>
                </a:solidFill>
                <a:latin typeface="Comic Sans MS" pitchFamily="66" charset="0"/>
              </a:rPr>
              <a:t>OF 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- </a:t>
            </a:r>
            <a:r>
              <a:rPr lang="ru-RU" sz="2800" dirty="0" smtClean="0">
                <a:solidFill>
                  <a:srgbClr val="00B0F0"/>
                </a:solidFill>
                <a:latin typeface="Comic Sans MS" pitchFamily="66" charset="0"/>
              </a:rPr>
              <a:t>обычно </a:t>
            </a:r>
            <a:r>
              <a:rPr lang="ru-RU" sz="2800" dirty="0" smtClean="0">
                <a:solidFill>
                  <a:srgbClr val="00B0F0"/>
                </a:solidFill>
                <a:latin typeface="Comic Sans MS" pitchFamily="66" charset="0"/>
              </a:rPr>
              <a:t>использу</a:t>
            </a:r>
            <a:r>
              <a:rPr lang="ru-RU" sz="2800" dirty="0" smtClean="0">
                <a:solidFill>
                  <a:srgbClr val="00B0F0"/>
                </a:solidFill>
                <a:latin typeface="Comic Sans MS" pitchFamily="66" charset="0"/>
              </a:rPr>
              <a:t>е</a:t>
            </a:r>
            <a:r>
              <a:rPr lang="ru-RU" sz="2800" dirty="0" smtClean="0">
                <a:solidFill>
                  <a:srgbClr val="00B0F0"/>
                </a:solidFill>
                <a:latin typeface="Comic Sans MS" pitchFamily="66" charset="0"/>
              </a:rPr>
              <a:t>тся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 </a:t>
            </a:r>
            <a:r>
              <a:rPr lang="ru-RU" sz="2800" dirty="0" smtClean="0">
                <a:solidFill>
                  <a:srgbClr val="00B0F0"/>
                </a:solidFill>
                <a:latin typeface="Comic Sans MS" pitchFamily="66" charset="0"/>
              </a:rPr>
              <a:t>в </a:t>
            </a:r>
            <a:r>
              <a:rPr lang="ru-RU" sz="2800" dirty="0" smtClean="0">
                <a:solidFill>
                  <a:srgbClr val="00B0F0"/>
                </a:solidFill>
                <a:latin typeface="Comic Sans MS" pitchFamily="66" charset="0"/>
              </a:rPr>
              <a:t>утвердительных предложениях</a:t>
            </a:r>
            <a:r>
              <a:rPr lang="ru-RU" sz="2800" dirty="0" smtClean="0">
                <a:solidFill>
                  <a:srgbClr val="00B0F0"/>
                </a:solidFill>
                <a:latin typeface="Comic Sans MS" pitchFamily="66" charset="0"/>
              </a:rPr>
              <a:t>.</a:t>
            </a:r>
            <a:endParaRPr lang="en-US" sz="2800" dirty="0" smtClean="0">
              <a:solidFill>
                <a:srgbClr val="00B0F0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0070C0"/>
            </a:solidFill>
          </a:ln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 algn="ctr"/>
            <a:r>
              <a:rPr lang="en-US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READ AND CHOOSE THE CORRECT WORD.</a:t>
            </a:r>
            <a:endParaRPr lang="ru-RU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I need </a:t>
            </a:r>
            <a:r>
              <a:rPr lang="en-US" sz="2800" dirty="0" smtClean="0">
                <a:solidFill>
                  <a:srgbClr val="0070C0"/>
                </a:solidFill>
                <a:latin typeface="Comic Sans MS" pitchFamily="66" charset="0"/>
              </a:rPr>
              <a:t>a lot of / much 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tomatoes to make a salad.</a:t>
            </a:r>
          </a:p>
          <a:p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Do you need </a:t>
            </a:r>
            <a:r>
              <a:rPr lang="en-US" sz="2800" dirty="0" smtClean="0">
                <a:solidFill>
                  <a:srgbClr val="0070C0"/>
                </a:solidFill>
                <a:latin typeface="Comic Sans MS" pitchFamily="66" charset="0"/>
              </a:rPr>
              <a:t>much / many 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butter for the cake?</a:t>
            </a:r>
          </a:p>
          <a:p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There isn’t </a:t>
            </a:r>
            <a:r>
              <a:rPr lang="en-US" sz="2800" dirty="0" smtClean="0">
                <a:solidFill>
                  <a:srgbClr val="0070C0"/>
                </a:solidFill>
                <a:latin typeface="Comic Sans MS" pitchFamily="66" charset="0"/>
              </a:rPr>
              <a:t>much / many 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bread for my sandwich.</a:t>
            </a:r>
          </a:p>
          <a:p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How </a:t>
            </a:r>
            <a:r>
              <a:rPr lang="en-US" sz="2800" dirty="0" smtClean="0">
                <a:solidFill>
                  <a:srgbClr val="0070C0"/>
                </a:solidFill>
                <a:latin typeface="Comic Sans MS" pitchFamily="66" charset="0"/>
              </a:rPr>
              <a:t>much / many 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biscuits do you want?</a:t>
            </a:r>
          </a:p>
          <a:p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I have got </a:t>
            </a:r>
            <a:r>
              <a:rPr lang="en-US" sz="2800" dirty="0" smtClean="0">
                <a:solidFill>
                  <a:srgbClr val="0070C0"/>
                </a:solidFill>
                <a:latin typeface="Comic Sans MS" pitchFamily="66" charset="0"/>
              </a:rPr>
              <a:t>a lot of / many 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of butter in the fridge.</a:t>
            </a:r>
          </a:p>
          <a:p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There aren’t </a:t>
            </a:r>
            <a:r>
              <a:rPr lang="en-US" sz="2800" dirty="0" smtClean="0">
                <a:solidFill>
                  <a:srgbClr val="0070C0"/>
                </a:solidFill>
                <a:latin typeface="Comic Sans MS" pitchFamily="66" charset="0"/>
              </a:rPr>
              <a:t>much / many 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beans in the tin.</a:t>
            </a:r>
            <a:endParaRPr lang="ru-RU" sz="2800" dirty="0">
              <a:solidFill>
                <a:srgbClr val="00B0F0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0070C0"/>
            </a:solidFill>
          </a:ln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 algn="ctr"/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ИСТОЧНИК:</a:t>
            </a:r>
            <a:endParaRPr lang="ru-RU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u="sng" dirty="0" smtClean="0">
                <a:hlinkClick r:id="rId2"/>
              </a:rPr>
              <a:t>http://s4.images.drive2.ru/user.blog.photos/x1/4400/000/000/2d8/9cd/88cde1053296deff-large.jpg</a:t>
            </a:r>
            <a:endParaRPr lang="ru-RU" dirty="0" smtClean="0"/>
          </a:p>
          <a:p>
            <a:r>
              <a:rPr lang="ru-RU" u="sng" dirty="0" smtClean="0">
                <a:hlinkClick r:id="rId3"/>
              </a:rPr>
              <a:t>http://i019.radikal.ru/0812/b9/0ec8b893d3b8.png</a:t>
            </a:r>
            <a:endParaRPr lang="ru-RU" dirty="0" smtClean="0"/>
          </a:p>
          <a:p>
            <a:r>
              <a:rPr lang="ru-RU" u="sng" dirty="0" smtClean="0">
                <a:hlinkClick r:id="rId4"/>
              </a:rPr>
              <a:t>http://firstfruit.ru/wp-content/uploads/22-19-416x312.jpg</a:t>
            </a:r>
            <a:endParaRPr lang="ru-RU" dirty="0" smtClean="0"/>
          </a:p>
          <a:p>
            <a:r>
              <a:rPr lang="ru-RU" u="sng" dirty="0" smtClean="0">
                <a:hlinkClick r:id="rId5"/>
              </a:rPr>
              <a:t>http://marina-dorih.ru/wp-content/uploads/2010/09/-%D0%BF%D1%80%D0%BE%D1%82%D0%B8%D0%B2-%D0%B8%D0%BD%D1%82%D0%B5%D0%BB%D0%BB%D0%B5%D0%BA%D1%82%D0%B0-e1284795009205.jpg</a:t>
            </a:r>
            <a:endParaRPr lang="ru-RU" dirty="0" smtClean="0"/>
          </a:p>
          <a:p>
            <a:r>
              <a:rPr lang="ru-RU" u="sng" dirty="0" smtClean="0">
                <a:hlinkClick r:id="rId6"/>
              </a:rPr>
              <a:t>http://wowhowsnacktastic.files.wordpress.com/2011/02/coconut-shavings.jpg</a:t>
            </a:r>
            <a:endParaRPr lang="ru-RU" dirty="0" smtClean="0"/>
          </a:p>
          <a:p>
            <a:r>
              <a:rPr lang="ru-RU" u="sng" dirty="0" smtClean="0">
                <a:hlinkClick r:id="rId7"/>
              </a:rPr>
              <a:t>http://uaprom-image.s3.amazonaws.com/6362830_w640_h640_muka.jpg</a:t>
            </a:r>
            <a:endParaRPr lang="ru-RU" dirty="0" smtClean="0"/>
          </a:p>
          <a:p>
            <a:r>
              <a:rPr lang="ru-RU" u="sng" dirty="0" smtClean="0">
                <a:hlinkClick r:id="rId8"/>
              </a:rPr>
              <a:t>http://www.newlel.ru/m/foto/9954.jpg</a:t>
            </a:r>
            <a:endParaRPr lang="ru-RU" dirty="0" smtClean="0"/>
          </a:p>
          <a:p>
            <a:r>
              <a:rPr lang="ru-RU" u="sng" dirty="0" smtClean="0">
                <a:hlinkClick r:id="rId9"/>
              </a:rPr>
              <a:t>http://www.fazole.cz/img/platek/14155/13353.jpg</a:t>
            </a:r>
            <a:endParaRPr lang="ru-RU" dirty="0" smtClean="0"/>
          </a:p>
          <a:p>
            <a:r>
              <a:rPr lang="ru-RU" u="sng" dirty="0" smtClean="0">
                <a:hlinkClick r:id="rId10"/>
              </a:rPr>
              <a:t>http://www.popgadget.net/images/sweetspirit.jpg</a:t>
            </a:r>
            <a:endParaRPr lang="ru-RU" dirty="0" smtClean="0"/>
          </a:p>
          <a:p>
            <a:r>
              <a:rPr lang="ru-RU" u="sng" dirty="0" smtClean="0">
                <a:hlinkClick r:id="rId11"/>
              </a:rPr>
              <a:t>http://dommoy.com.ua/images/product_images/popup_images/3045_0.jpg</a:t>
            </a:r>
            <a:endParaRPr lang="ru-RU" dirty="0" smtClean="0"/>
          </a:p>
          <a:p>
            <a:r>
              <a:rPr lang="ru-RU" u="sng" dirty="0" smtClean="0">
                <a:hlinkClick r:id="rId12"/>
              </a:rPr>
              <a:t>http://mediaserver-2.vuodatus.net/g/21887/444906.jpg</a:t>
            </a:r>
            <a:endParaRPr lang="ru-RU" dirty="0" smtClean="0"/>
          </a:p>
          <a:p>
            <a:r>
              <a:rPr lang="ru-RU" u="sng" dirty="0" smtClean="0">
                <a:hlinkClick r:id="rId13"/>
              </a:rPr>
              <a:t>http://samsebelekar.ru/raznoe/798orange.jpg</a:t>
            </a:r>
            <a:endParaRPr lang="ru-RU" dirty="0" smtClean="0"/>
          </a:p>
          <a:p>
            <a:r>
              <a:rPr lang="ru-RU" u="sng" dirty="0" smtClean="0">
                <a:hlinkClick r:id="rId14"/>
              </a:rPr>
              <a:t>http://fototut.com/photos/2011/07/99-iyh1axv4lgmnzx3.jpg</a:t>
            </a:r>
            <a:endParaRPr lang="ru-RU" dirty="0" smtClean="0"/>
          </a:p>
          <a:p>
            <a:r>
              <a:rPr lang="ru-RU" u="sng" dirty="0" smtClean="0">
                <a:hlinkClick r:id="rId15"/>
              </a:rPr>
              <a:t>http://www.clipart.net.ua/images/clip8968.jpg</a:t>
            </a:r>
            <a:endParaRPr lang="ru-RU" dirty="0" smtClean="0"/>
          </a:p>
          <a:p>
            <a:r>
              <a:rPr lang="ru-RU" u="sng" dirty="0" smtClean="0">
                <a:hlinkClick r:id="rId16"/>
              </a:rPr>
              <a:t>http://www.product.ru/imaguser/106759rdd.jpg</a:t>
            </a:r>
            <a:endParaRPr lang="ru-RU" dirty="0" smtClean="0"/>
          </a:p>
          <a:p>
            <a:r>
              <a:rPr lang="ru-RU" u="sng" dirty="0" smtClean="0">
                <a:hlinkClick r:id="rId17"/>
              </a:rPr>
              <a:t>http://www.bridgendallotment.org.uk/wiki/uploads/Main/Potatos.jpg</a:t>
            </a:r>
            <a:endParaRPr lang="ru-RU" dirty="0" smtClean="0"/>
          </a:p>
          <a:p>
            <a:r>
              <a:rPr lang="ru-RU" u="sng" dirty="0" smtClean="0">
                <a:hlinkClick r:id="rId18"/>
              </a:rPr>
              <a:t>http://www.yaplakal.com/uploads/post-2-12810925013543.jpg</a:t>
            </a:r>
            <a:endParaRPr lang="ru-RU" dirty="0" smtClean="0"/>
          </a:p>
          <a:p>
            <a:r>
              <a:rPr lang="ru-RU" u="sng" dirty="0" smtClean="0">
                <a:hlinkClick r:id="rId19"/>
              </a:rPr>
              <a:t>http://i073.radikal.ru/1105/67/076213f85f7d.jpg</a:t>
            </a:r>
            <a:endParaRPr lang="ru-RU" dirty="0" smtClean="0"/>
          </a:p>
          <a:p>
            <a:r>
              <a:rPr lang="ru-RU" u="sng" dirty="0" smtClean="0">
                <a:hlinkClick r:id="rId20"/>
              </a:rPr>
              <a:t>http://macsmoodle.com/images/applescontact.jpg</a:t>
            </a:r>
            <a:endParaRPr lang="ru-RU" dirty="0" smtClean="0"/>
          </a:p>
          <a:p>
            <a:r>
              <a:rPr lang="ru-RU" dirty="0" smtClean="0">
                <a:solidFill>
                  <a:srgbClr val="00B0F0"/>
                </a:solidFill>
              </a:rPr>
              <a:t>УМК «Английский в фокусе» для 4 класса</a:t>
            </a:r>
            <a:r>
              <a:rPr lang="en-US" dirty="0" smtClean="0">
                <a:solidFill>
                  <a:srgbClr val="00B0F0"/>
                </a:solidFill>
              </a:rPr>
              <a:t>/[ </a:t>
            </a:r>
            <a:r>
              <a:rPr lang="ru-RU" dirty="0" smtClean="0">
                <a:solidFill>
                  <a:srgbClr val="00B0F0"/>
                </a:solidFill>
              </a:rPr>
              <a:t>Н. И. Быкова, Д. Дули, М. Д. Поспелова, В. Эванс</a:t>
            </a:r>
            <a:r>
              <a:rPr lang="en-US" dirty="0" smtClean="0">
                <a:solidFill>
                  <a:srgbClr val="00B0F0"/>
                </a:solidFill>
              </a:rPr>
              <a:t>]</a:t>
            </a:r>
          </a:p>
          <a:p>
            <a:r>
              <a:rPr lang="en-US" dirty="0" smtClean="0">
                <a:solidFill>
                  <a:srgbClr val="00B0F0"/>
                </a:solidFill>
              </a:rPr>
              <a:t>Test Booklet </a:t>
            </a:r>
            <a:r>
              <a:rPr lang="ru-RU" dirty="0" smtClean="0">
                <a:solidFill>
                  <a:srgbClr val="00B0F0"/>
                </a:solidFill>
              </a:rPr>
              <a:t>к </a:t>
            </a:r>
            <a:r>
              <a:rPr lang="ru-RU" dirty="0" smtClean="0">
                <a:solidFill>
                  <a:srgbClr val="00B0F0"/>
                </a:solidFill>
              </a:rPr>
              <a:t>УМК «Английский в фокусе» для 4 класса</a:t>
            </a:r>
            <a:r>
              <a:rPr lang="en-US" dirty="0" smtClean="0">
                <a:solidFill>
                  <a:srgbClr val="00B0F0"/>
                </a:solidFill>
              </a:rPr>
              <a:t>/[ </a:t>
            </a:r>
            <a:r>
              <a:rPr lang="ru-RU" dirty="0" smtClean="0">
                <a:solidFill>
                  <a:srgbClr val="00B0F0"/>
                </a:solidFill>
              </a:rPr>
              <a:t>Н. И. Быкова, Д. Дули, М. Д. Поспелова, В. Эванс</a:t>
            </a:r>
            <a:r>
              <a:rPr lang="en-US" dirty="0" smtClean="0">
                <a:solidFill>
                  <a:srgbClr val="00B0F0"/>
                </a:solidFill>
              </a:rPr>
              <a:t>]</a:t>
            </a:r>
            <a:endParaRPr lang="ru-RU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THANK YOU VERY MUCH</a:t>
            </a:r>
            <a:endParaRPr lang="ru-RU" sz="4800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467600" cy="1143000"/>
          </a:xfrm>
        </p:spPr>
        <p:style>
          <a:lnRef idx="1">
            <a:schemeClr val="accent2"/>
          </a:lnRef>
          <a:fillRef idx="1001">
            <a:schemeClr val="l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sz="4400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NEW WORDS:</a:t>
            </a:r>
            <a:endParaRPr lang="ru-RU" sz="4400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1412776"/>
            <a:ext cx="7457256" cy="5061176"/>
          </a:xfrm>
        </p:spPr>
        <p:txBody>
          <a:bodyPr>
            <a:normAutofit lnSpcReduction="10000"/>
          </a:bodyPr>
          <a:lstStyle/>
          <a:p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LEMON  ['</a:t>
            </a:r>
            <a:r>
              <a:rPr lang="en-US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lemən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  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лимон</a:t>
            </a:r>
            <a:endParaRPr lang="en-US" b="1" dirty="0" smtClean="0">
              <a:solidFill>
                <a:schemeClr val="accent1">
                  <a:lumMod val="60000"/>
                  <a:lumOff val="40000"/>
                </a:schemeClr>
              </a:solidFill>
              <a:latin typeface="Comic Sans MS" pitchFamily="66" charset="0"/>
            </a:endParaRPr>
          </a:p>
          <a:p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BEAN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  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</a:t>
            </a:r>
            <a:r>
              <a:rPr lang="en-US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biːn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  боб, фасоль</a:t>
            </a:r>
            <a:endParaRPr lang="en-US" b="1" dirty="0" smtClean="0">
              <a:solidFill>
                <a:schemeClr val="accent1">
                  <a:lumMod val="60000"/>
                  <a:lumOff val="40000"/>
                </a:schemeClr>
              </a:solidFill>
              <a:latin typeface="Comic Sans MS" pitchFamily="66" charset="0"/>
            </a:endParaRPr>
          </a:p>
          <a:p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MANGO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  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['</a:t>
            </a:r>
            <a:r>
              <a:rPr lang="en-US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mæŋgəu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 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манго</a:t>
            </a:r>
            <a:endParaRPr lang="en-US" b="1" dirty="0" smtClean="0">
              <a:solidFill>
                <a:schemeClr val="accent1">
                  <a:lumMod val="60000"/>
                  <a:lumOff val="40000"/>
                </a:schemeClr>
              </a:solidFill>
              <a:latin typeface="Comic Sans MS" pitchFamily="66" charset="0"/>
            </a:endParaRPr>
          </a:p>
          <a:p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BUTTER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  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['</a:t>
            </a:r>
            <a:r>
              <a:rPr lang="en-US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bʌtə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  масло</a:t>
            </a:r>
            <a:endParaRPr lang="en-US" b="1" dirty="0" smtClean="0">
              <a:solidFill>
                <a:schemeClr val="accent1">
                  <a:lumMod val="60000"/>
                  <a:lumOff val="40000"/>
                </a:schemeClr>
              </a:solidFill>
              <a:latin typeface="Comic Sans MS" pitchFamily="66" charset="0"/>
            </a:endParaRPr>
          </a:p>
          <a:p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COCONUT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  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['</a:t>
            </a:r>
            <a:r>
              <a:rPr lang="en-US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kəukənʌt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  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кокос</a:t>
            </a:r>
            <a:endParaRPr lang="en-US" b="1" dirty="0" smtClean="0">
              <a:solidFill>
                <a:schemeClr val="accent1">
                  <a:lumMod val="60000"/>
                  <a:lumOff val="40000"/>
                </a:schemeClr>
              </a:solidFill>
              <a:latin typeface="Comic Sans MS" pitchFamily="66" charset="0"/>
            </a:endParaRPr>
          </a:p>
          <a:p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FLOUR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  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['</a:t>
            </a:r>
            <a:r>
              <a:rPr lang="en-US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flauə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  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мука</a:t>
            </a:r>
            <a:endParaRPr lang="en-US" b="1" dirty="0" smtClean="0">
              <a:solidFill>
                <a:schemeClr val="accent1">
                  <a:lumMod val="60000"/>
                  <a:lumOff val="40000"/>
                </a:schemeClr>
              </a:solidFill>
              <a:latin typeface="Comic Sans MS" pitchFamily="66" charset="0"/>
            </a:endParaRPr>
          </a:p>
          <a:p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PINEAPPLE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  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['</a:t>
            </a:r>
            <a:r>
              <a:rPr lang="en-US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paɪnæpl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  ананас</a:t>
            </a:r>
            <a:endParaRPr lang="en-US" b="1" dirty="0" smtClean="0">
              <a:solidFill>
                <a:schemeClr val="accent1">
                  <a:lumMod val="60000"/>
                  <a:lumOff val="40000"/>
                </a:schemeClr>
              </a:solidFill>
              <a:latin typeface="Comic Sans MS" pitchFamily="66" charset="0"/>
            </a:endParaRPr>
          </a:p>
          <a:p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OLIVE OIL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 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'</a:t>
            </a:r>
            <a:r>
              <a:rPr lang="en-US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ɔlɪv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 </a:t>
            </a:r>
            <a:r>
              <a:rPr lang="en-US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ɔɪl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 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оливковое масло</a:t>
            </a:r>
            <a:endParaRPr lang="en-US" b="1" dirty="0" smtClean="0">
              <a:solidFill>
                <a:schemeClr val="accent1">
                  <a:lumMod val="60000"/>
                  <a:lumOff val="40000"/>
                </a:schemeClr>
              </a:solidFill>
              <a:latin typeface="Comic Sans MS" pitchFamily="66" charset="0"/>
            </a:endParaRPr>
          </a:p>
          <a:p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SUGAR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  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['</a:t>
            </a:r>
            <a:r>
              <a:rPr lang="en-US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ʃugə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  сахар</a:t>
            </a:r>
            <a:endParaRPr lang="en-US" b="1" dirty="0" smtClean="0">
              <a:solidFill>
                <a:schemeClr val="accent1">
                  <a:lumMod val="60000"/>
                  <a:lumOff val="40000"/>
                </a:schemeClr>
              </a:solidFill>
              <a:latin typeface="Comic Sans MS" pitchFamily="66" charset="0"/>
            </a:endParaRPr>
          </a:p>
          <a:p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SALT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  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</a:t>
            </a:r>
            <a:r>
              <a:rPr lang="en-US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sɔːlt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 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соль</a:t>
            </a:r>
            <a:endParaRPr lang="en-US" b="1" dirty="0" smtClean="0">
              <a:solidFill>
                <a:schemeClr val="accent1">
                  <a:lumMod val="60000"/>
                  <a:lumOff val="40000"/>
                </a:schemeClr>
              </a:solidFill>
              <a:latin typeface="Comic Sans MS" pitchFamily="66" charset="0"/>
            </a:endParaRPr>
          </a:p>
          <a:p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PEPPER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 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['</a:t>
            </a:r>
            <a:r>
              <a:rPr lang="en-US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pepə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 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перец</a:t>
            </a:r>
            <a:endParaRPr lang="en-US" b="1" dirty="0" smtClean="0">
              <a:solidFill>
                <a:schemeClr val="accent1">
                  <a:lumMod val="60000"/>
                  <a:lumOff val="40000"/>
                </a:schemeClr>
              </a:solidFill>
              <a:latin typeface="Comic Sans MS" pitchFamily="66" charset="0"/>
            </a:endParaRPr>
          </a:p>
          <a:p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TOMATO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  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</a:t>
            </a:r>
            <a:r>
              <a:rPr lang="en-US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tə'mɑːtəu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  помидор</a:t>
            </a:r>
            <a:endParaRPr lang="ru-RU" b="1" dirty="0">
              <a:solidFill>
                <a:schemeClr val="accent1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7457256" cy="706090"/>
          </a:xfrm>
          <a:ln>
            <a:solidFill>
              <a:schemeClr val="accent1"/>
            </a:solidFill>
          </a:ln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pPr algn="ctr"/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LOOK, READ AND MATCH.</a:t>
            </a:r>
            <a:endParaRPr lang="ru-RU" sz="3600" b="1" dirty="0">
              <a:solidFill>
                <a:schemeClr val="accent1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1196752"/>
            <a:ext cx="3647256" cy="4975448"/>
          </a:xfrm>
        </p:spPr>
        <p:txBody>
          <a:bodyPr/>
          <a:lstStyle/>
          <a:p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['</a:t>
            </a:r>
            <a:r>
              <a:rPr lang="en-US" sz="36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lemən</a:t>
            </a:r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</a:t>
            </a:r>
          </a:p>
          <a:p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</a:t>
            </a:r>
            <a:r>
              <a:rPr lang="en-US" sz="36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tə'mɑːtəu</a:t>
            </a:r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</a:t>
            </a:r>
          </a:p>
          <a:p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['</a:t>
            </a:r>
            <a:r>
              <a:rPr lang="en-US" sz="36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mæŋgəu</a:t>
            </a:r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</a:t>
            </a:r>
          </a:p>
          <a:p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['</a:t>
            </a:r>
            <a:r>
              <a:rPr lang="en-US" sz="36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ʃugə</a:t>
            </a:r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</a:t>
            </a:r>
            <a:r>
              <a:rPr lang="ru-RU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 </a:t>
            </a:r>
            <a:endParaRPr lang="en-US" sz="3600" b="1" dirty="0" smtClean="0">
              <a:solidFill>
                <a:schemeClr val="accent1">
                  <a:lumMod val="60000"/>
                  <a:lumOff val="40000"/>
                </a:schemeClr>
              </a:solidFill>
              <a:latin typeface="Comic Sans MS" pitchFamily="66" charset="0"/>
            </a:endParaRPr>
          </a:p>
          <a:p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['</a:t>
            </a:r>
            <a:r>
              <a:rPr lang="en-US" sz="36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bʌtə</a:t>
            </a:r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</a:t>
            </a:r>
          </a:p>
          <a:p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['</a:t>
            </a:r>
            <a:r>
              <a:rPr lang="en-US" sz="36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ɔlɪv</a:t>
            </a:r>
            <a:r>
              <a:rPr lang="ru-RU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 </a:t>
            </a:r>
            <a:r>
              <a:rPr lang="en-US" sz="36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ɔɪl</a:t>
            </a:r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</a:t>
            </a:r>
          </a:p>
          <a:p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['</a:t>
            </a:r>
            <a:r>
              <a:rPr lang="en-US" sz="36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kəukənʌt</a:t>
            </a:r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</a:t>
            </a:r>
            <a:endParaRPr lang="en-US" sz="3600" b="1" dirty="0" smtClean="0">
              <a:solidFill>
                <a:schemeClr val="accent1">
                  <a:lumMod val="60000"/>
                  <a:lumOff val="40000"/>
                </a:schemeClr>
              </a:solidFill>
              <a:latin typeface="Comic Sans MS" pitchFamily="66" charset="0"/>
            </a:endParaRPr>
          </a:p>
          <a:p>
            <a:endParaRPr lang="ru-RU" dirty="0"/>
          </a:p>
        </p:txBody>
      </p:sp>
      <p:pic>
        <p:nvPicPr>
          <p:cNvPr id="7" name="Содержимое 6" descr="кокос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3563888" y="1340768"/>
            <a:ext cx="2090665" cy="1666881"/>
          </a:xfrm>
        </p:spPr>
      </p:pic>
      <p:pic>
        <p:nvPicPr>
          <p:cNvPr id="8" name="Рисунок 7" descr="сахар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8104" y="1196752"/>
            <a:ext cx="1634708" cy="17649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лимон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47864" y="2924944"/>
            <a:ext cx="2051720" cy="1403077"/>
          </a:xfrm>
          <a:prstGeom prst="rect">
            <a:avLst/>
          </a:prstGeom>
        </p:spPr>
      </p:pic>
      <p:pic>
        <p:nvPicPr>
          <p:cNvPr id="10" name="Рисунок 9" descr="помидор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436096" y="3140968"/>
            <a:ext cx="1328936" cy="1328936"/>
          </a:xfrm>
          <a:prstGeom prst="rect">
            <a:avLst/>
          </a:prstGeom>
        </p:spPr>
      </p:pic>
      <p:pic>
        <p:nvPicPr>
          <p:cNvPr id="11" name="Рисунок 10" descr="манго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91880" y="4437112"/>
            <a:ext cx="2053208" cy="1539906"/>
          </a:xfrm>
          <a:prstGeom prst="rect">
            <a:avLst/>
          </a:prstGeom>
        </p:spPr>
      </p:pic>
      <p:pic>
        <p:nvPicPr>
          <p:cNvPr id="12" name="Рисунок 11" descr="масло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796136" y="4869160"/>
            <a:ext cx="1823864" cy="1236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оливковок масло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164288" y="2708920"/>
            <a:ext cx="1564986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бобы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2132856"/>
            <a:ext cx="1522512" cy="1389342"/>
          </a:xfrm>
        </p:spPr>
      </p:pic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</a:t>
            </a:r>
            <a:r>
              <a:rPr lang="en-US" sz="36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biːnz</a:t>
            </a:r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</a:t>
            </a:r>
          </a:p>
          <a:p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['</a:t>
            </a:r>
            <a:r>
              <a:rPr lang="en-US" sz="36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flauə</a:t>
            </a:r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</a:t>
            </a:r>
          </a:p>
          <a:p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['</a:t>
            </a:r>
            <a:r>
              <a:rPr lang="en-US" sz="36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paɪnæpl</a:t>
            </a:r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</a:t>
            </a:r>
            <a:endParaRPr lang="en-US" sz="3600" b="1" dirty="0" smtClean="0">
              <a:solidFill>
                <a:schemeClr val="accent1">
                  <a:lumMod val="60000"/>
                  <a:lumOff val="40000"/>
                </a:schemeClr>
              </a:solidFill>
              <a:latin typeface="Comic Sans MS" pitchFamily="66" charset="0"/>
            </a:endParaRPr>
          </a:p>
          <a:p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</a:t>
            </a:r>
            <a:r>
              <a:rPr lang="en-US" sz="36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sɔːlt</a:t>
            </a:r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</a:t>
            </a:r>
          </a:p>
          <a:p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['</a:t>
            </a:r>
            <a:r>
              <a:rPr lang="en-US" sz="36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pepə</a:t>
            </a:r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</a:t>
            </a:r>
            <a:endParaRPr lang="en-US" sz="3600" b="1" dirty="0" smtClean="0">
              <a:solidFill>
                <a:schemeClr val="accent1">
                  <a:lumMod val="60000"/>
                  <a:lumOff val="40000"/>
                </a:schemeClr>
              </a:solidFill>
              <a:latin typeface="Comic Sans MS" pitchFamily="66" charset="0"/>
            </a:endParaRPr>
          </a:p>
          <a:p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pPr algn="ctr"/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LOOK, READ AND MATCH.</a:t>
            </a:r>
            <a:endParaRPr lang="ru-RU" sz="3600" b="1" dirty="0">
              <a:solidFill>
                <a:schemeClr val="accent1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7" name="Рисунок 6" descr="му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55776" y="1700808"/>
            <a:ext cx="1313178" cy="1944439"/>
          </a:xfrm>
          <a:prstGeom prst="rect">
            <a:avLst/>
          </a:prstGeom>
        </p:spPr>
      </p:pic>
      <p:pic>
        <p:nvPicPr>
          <p:cNvPr id="8" name="Рисунок 7" descr="ананас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3568" y="3933056"/>
            <a:ext cx="1252404" cy="2045593"/>
          </a:xfrm>
          <a:prstGeom prst="rect">
            <a:avLst/>
          </a:prstGeom>
        </p:spPr>
      </p:pic>
      <p:pic>
        <p:nvPicPr>
          <p:cNvPr id="9" name="Рисунок 8" descr="соль и перец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67744" y="4293096"/>
            <a:ext cx="1589162" cy="158916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0070C0"/>
            </a:solidFill>
          </a:ln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 fontScale="90000"/>
          </a:bodyPr>
          <a:lstStyle/>
          <a:p>
            <a:pPr algn="ctr"/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HOW MUCH/MANY?-</a:t>
            </a:r>
            <a:r>
              <a:rPr lang="ru-RU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СКОЛЬКО</a:t>
            </a:r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?</a:t>
            </a:r>
            <a:endParaRPr lang="ru-RU" sz="3600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1844824"/>
            <a:ext cx="3647256" cy="4327376"/>
          </a:xfrm>
          <a:ln>
            <a:solidFill>
              <a:srgbClr val="0070C0"/>
            </a:solidFill>
          </a:ln>
        </p:spPr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  <a:latin typeface="Comic Sans MS" pitchFamily="66" charset="0"/>
              </a:rPr>
              <a:t>MUCH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- 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используется с неисчисляемыми 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существительными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.</a:t>
            </a:r>
          </a:p>
          <a:p>
            <a:pPr>
              <a:buNone/>
            </a:pPr>
            <a:endParaRPr lang="ru-RU" b="1" dirty="0" smtClean="0">
              <a:latin typeface="Comic Sans MS" pitchFamily="66" charset="0"/>
            </a:endParaRPr>
          </a:p>
          <a:p>
            <a:r>
              <a:rPr lang="en-US" sz="2800" b="1" dirty="0" smtClean="0">
                <a:solidFill>
                  <a:srgbClr val="0070C0"/>
                </a:solidFill>
              </a:rPr>
              <a:t>How much </a:t>
            </a:r>
            <a:r>
              <a:rPr lang="en-US" sz="2800" dirty="0" smtClean="0">
                <a:solidFill>
                  <a:srgbClr val="0070C0"/>
                </a:solidFill>
              </a:rPr>
              <a:t>biscuits are there on the table?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283968" y="1844824"/>
            <a:ext cx="3643880" cy="4327376"/>
          </a:xfrm>
          <a:ln>
            <a:solidFill>
              <a:srgbClr val="0070C0"/>
            </a:solidFill>
          </a:ln>
        </p:spPr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  <a:latin typeface="Comic Sans MS" pitchFamily="66" charset="0"/>
              </a:rPr>
              <a:t>MANY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-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 используется с 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исчисляемыми существительными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.</a:t>
            </a:r>
          </a:p>
          <a:p>
            <a:pPr>
              <a:buNone/>
            </a:pPr>
            <a:endParaRPr lang="en-US" b="1" dirty="0" smtClean="0">
              <a:latin typeface="Comic Sans MS" pitchFamily="66" charset="0"/>
            </a:endParaRPr>
          </a:p>
          <a:p>
            <a:r>
              <a:rPr lang="en-US" sz="2800" b="1" dirty="0" smtClean="0">
                <a:solidFill>
                  <a:srgbClr val="0070C0"/>
                </a:solidFill>
              </a:rPr>
              <a:t>How many </a:t>
            </a:r>
            <a:r>
              <a:rPr lang="en-US" sz="2800" dirty="0" smtClean="0">
                <a:solidFill>
                  <a:srgbClr val="0070C0"/>
                </a:solidFill>
              </a:rPr>
              <a:t>apples are there in the basket</a:t>
            </a:r>
            <a:r>
              <a:rPr lang="en-US" sz="2800" dirty="0" smtClean="0">
                <a:solidFill>
                  <a:srgbClr val="0070C0"/>
                </a:solidFill>
              </a:rPr>
              <a:t>?</a:t>
            </a:r>
            <a:endParaRPr lang="ru-RU" sz="28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0070C0"/>
            </a:solidFill>
          </a:ln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pPr algn="ctr"/>
            <a:r>
              <a:rPr lang="en-US" sz="3200" b="1" dirty="0" smtClean="0">
                <a:solidFill>
                  <a:srgbClr val="00B0F0"/>
                </a:solidFill>
                <a:latin typeface="Comic Sans MS" pitchFamily="66" charset="0"/>
              </a:rPr>
              <a:t>READ AND COMPLETE.</a:t>
            </a:r>
            <a:endParaRPr lang="ru-RU" sz="3200" b="1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70C0"/>
                </a:solidFill>
                <a:latin typeface="Comic Sans MS" pitchFamily="66" charset="0"/>
              </a:rPr>
              <a:t>… …            are there in the bag?</a:t>
            </a:r>
          </a:p>
          <a:p>
            <a:endParaRPr lang="en-US" b="1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en-US" b="1" dirty="0" smtClean="0">
                <a:solidFill>
                  <a:srgbClr val="0070C0"/>
                </a:solidFill>
                <a:latin typeface="Comic Sans MS" pitchFamily="66" charset="0"/>
              </a:rPr>
              <a:t>… …            is there in the fridge?</a:t>
            </a:r>
          </a:p>
          <a:p>
            <a:endParaRPr lang="en-US" b="1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en-US" b="1" dirty="0" smtClean="0">
                <a:solidFill>
                  <a:srgbClr val="0070C0"/>
                </a:solidFill>
                <a:latin typeface="Comic Sans MS" pitchFamily="66" charset="0"/>
              </a:rPr>
              <a:t>… …            are there in the box?</a:t>
            </a:r>
          </a:p>
          <a:p>
            <a:endParaRPr lang="en-US" b="1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en-US" b="1" dirty="0" smtClean="0">
                <a:solidFill>
                  <a:srgbClr val="0070C0"/>
                </a:solidFill>
                <a:latin typeface="Comic Sans MS" pitchFamily="66" charset="0"/>
              </a:rPr>
              <a:t>… …            is there on the table?</a:t>
            </a:r>
          </a:p>
          <a:p>
            <a:endParaRPr lang="en-US" b="1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en-US" b="1" dirty="0" smtClean="0">
                <a:solidFill>
                  <a:srgbClr val="0070C0"/>
                </a:solidFill>
                <a:latin typeface="Comic Sans MS" pitchFamily="66" charset="0"/>
              </a:rPr>
              <a:t>… …            are there in the cupboard?</a:t>
            </a:r>
            <a:endParaRPr lang="ru-RU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pic>
        <p:nvPicPr>
          <p:cNvPr id="4" name="Рисунок 3" descr="апельсин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1680" y="1484784"/>
            <a:ext cx="842392" cy="842392"/>
          </a:xfrm>
          <a:prstGeom prst="rect">
            <a:avLst/>
          </a:prstGeom>
        </p:spPr>
      </p:pic>
      <p:pic>
        <p:nvPicPr>
          <p:cNvPr id="5" name="Рисунок 4" descr="масло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7664" y="2420888"/>
            <a:ext cx="1136635" cy="7707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яйц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91680" y="3140968"/>
            <a:ext cx="1103784" cy="899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хлеб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619672" y="4149080"/>
            <a:ext cx="1109497" cy="739203"/>
          </a:xfrm>
          <a:prstGeom prst="rect">
            <a:avLst/>
          </a:prstGeom>
        </p:spPr>
      </p:pic>
      <p:pic>
        <p:nvPicPr>
          <p:cNvPr id="8" name="Рисунок 7" descr="картофель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691679" y="5013176"/>
            <a:ext cx="1248139" cy="93610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  <a:latin typeface="Comic Sans MS" pitchFamily="66" charset="0"/>
              </a:rPr>
              <a:t>… …             are there in the basket?</a:t>
            </a:r>
          </a:p>
          <a:p>
            <a:endParaRPr lang="en-US" b="1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en-US" b="1" dirty="0" smtClean="0">
                <a:solidFill>
                  <a:srgbClr val="0070C0"/>
                </a:solidFill>
                <a:latin typeface="Comic Sans MS" pitchFamily="66" charset="0"/>
              </a:rPr>
              <a:t>… …             do you want?</a:t>
            </a:r>
          </a:p>
          <a:p>
            <a:endParaRPr lang="en-US" b="1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en-US" b="1" dirty="0" smtClean="0">
                <a:solidFill>
                  <a:srgbClr val="0070C0"/>
                </a:solidFill>
                <a:latin typeface="Comic Sans MS" pitchFamily="66" charset="0"/>
              </a:rPr>
              <a:t>… …             do you need for the cake?</a:t>
            </a:r>
          </a:p>
          <a:p>
            <a:endParaRPr lang="en-US" b="1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en-US" b="1" dirty="0" smtClean="0">
                <a:solidFill>
                  <a:srgbClr val="0070C0"/>
                </a:solidFill>
                <a:latin typeface="Comic Sans MS" pitchFamily="66" charset="0"/>
              </a:rPr>
              <a:t>… …             are there on the table?</a:t>
            </a:r>
          </a:p>
          <a:p>
            <a:endParaRPr lang="en-US" b="1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en-US" b="1" dirty="0" smtClean="0">
                <a:solidFill>
                  <a:srgbClr val="0070C0"/>
                </a:solidFill>
                <a:latin typeface="Comic Sans MS" pitchFamily="66" charset="0"/>
              </a:rPr>
              <a:t>… …             do you need?</a:t>
            </a:r>
            <a:endParaRPr lang="ru-RU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0070C0"/>
            </a:solidFill>
          </a:ln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pPr algn="ctr"/>
            <a:r>
              <a:rPr lang="en-US" sz="3200" b="1" dirty="0" smtClean="0">
                <a:solidFill>
                  <a:srgbClr val="00B0F0"/>
                </a:solidFill>
                <a:latin typeface="Comic Sans MS" pitchFamily="66" charset="0"/>
              </a:rPr>
              <a:t>READ AND COMPLETE.</a:t>
            </a:r>
            <a:endParaRPr lang="ru-RU" sz="3200" b="1" dirty="0">
              <a:solidFill>
                <a:srgbClr val="00B0F0"/>
              </a:solidFill>
              <a:latin typeface="Comic Sans MS" pitchFamily="66" charset="0"/>
            </a:endParaRPr>
          </a:p>
        </p:txBody>
      </p:sp>
      <p:pic>
        <p:nvPicPr>
          <p:cNvPr id="5" name="Рисунок 4" descr="кокос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5696" y="1412776"/>
            <a:ext cx="832723" cy="1040904"/>
          </a:xfrm>
          <a:prstGeom prst="rect">
            <a:avLst/>
          </a:prstGeom>
        </p:spPr>
      </p:pic>
      <p:pic>
        <p:nvPicPr>
          <p:cNvPr id="6" name="Рисунок 5" descr="печенье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35696" y="2348880"/>
            <a:ext cx="1157114" cy="953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сахар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07704" y="3212976"/>
            <a:ext cx="728104" cy="786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applescontact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63688" y="3933056"/>
            <a:ext cx="1078240" cy="9905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мука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835696" y="4797152"/>
            <a:ext cx="1008112" cy="14927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0070C0"/>
            </a:solidFill>
          </a:ln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pPr algn="ctr"/>
            <a:r>
              <a:rPr lang="en-US" sz="32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LOOK AND READ.</a:t>
            </a:r>
            <a:endParaRPr lang="ru-RU" sz="3200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en-US" sz="3200" dirty="0" smtClean="0">
                <a:solidFill>
                  <a:srgbClr val="00B0F0"/>
                </a:solidFill>
                <a:latin typeface="Comic Sans MS" pitchFamily="66" charset="0"/>
              </a:rPr>
              <a:t>A </a:t>
            </a:r>
            <a:r>
              <a:rPr lang="en-US" sz="3200" b="1" dirty="0" smtClean="0">
                <a:solidFill>
                  <a:srgbClr val="00B0F0"/>
                </a:solidFill>
                <a:latin typeface="Comic Sans MS" pitchFamily="66" charset="0"/>
              </a:rPr>
              <a:t>packet</a:t>
            </a:r>
            <a:r>
              <a:rPr lang="en-US" sz="3200" dirty="0" smtClean="0">
                <a:solidFill>
                  <a:srgbClr val="00B0F0"/>
                </a:solidFill>
                <a:latin typeface="Comic Sans MS" pitchFamily="66" charset="0"/>
              </a:rPr>
              <a:t> of biscuits-</a:t>
            </a: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коробка печенья</a:t>
            </a:r>
            <a:endParaRPr lang="en-US" sz="3200" dirty="0" smtClean="0">
              <a:solidFill>
                <a:schemeClr val="accent2">
                  <a:lumMod val="75000"/>
                </a:schemeClr>
              </a:solidFill>
              <a:latin typeface="Comic Sans MS" pitchFamily="66" charset="0"/>
            </a:endParaRPr>
          </a:p>
          <a:p>
            <a:r>
              <a:rPr lang="en-US" sz="3200" dirty="0" smtClean="0">
                <a:solidFill>
                  <a:srgbClr val="00B0F0"/>
                </a:solidFill>
                <a:latin typeface="Comic Sans MS" pitchFamily="66" charset="0"/>
              </a:rPr>
              <a:t>A </a:t>
            </a:r>
            <a:r>
              <a:rPr lang="en-US" sz="3200" b="1" dirty="0" smtClean="0">
                <a:solidFill>
                  <a:srgbClr val="00B0F0"/>
                </a:solidFill>
                <a:latin typeface="Comic Sans MS" pitchFamily="66" charset="0"/>
              </a:rPr>
              <a:t>bar</a:t>
            </a:r>
            <a:r>
              <a:rPr lang="en-US" sz="3200" dirty="0" smtClean="0">
                <a:solidFill>
                  <a:srgbClr val="00B0F0"/>
                </a:solidFill>
                <a:latin typeface="Comic Sans MS" pitchFamily="66" charset="0"/>
              </a:rPr>
              <a:t> of chocolate-</a:t>
            </a:r>
            <a:r>
              <a:rPr lang="ru-RU" sz="3200" dirty="0" smtClean="0">
                <a:solidFill>
                  <a:srgbClr val="00B0F0"/>
                </a:solidFill>
                <a:latin typeface="Comic Sans MS" pitchFamily="66" charset="0"/>
              </a:rPr>
              <a:t> </a:t>
            </a: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плитка шоколада</a:t>
            </a:r>
            <a:endParaRPr lang="en-US" sz="3200" dirty="0" smtClean="0">
              <a:solidFill>
                <a:schemeClr val="accent2">
                  <a:lumMod val="75000"/>
                </a:schemeClr>
              </a:solidFill>
              <a:latin typeface="Comic Sans MS" pitchFamily="66" charset="0"/>
            </a:endParaRPr>
          </a:p>
          <a:p>
            <a:r>
              <a:rPr lang="en-US" sz="3200" dirty="0" smtClean="0">
                <a:solidFill>
                  <a:srgbClr val="00B0F0"/>
                </a:solidFill>
                <a:latin typeface="Comic Sans MS" pitchFamily="66" charset="0"/>
              </a:rPr>
              <a:t>A </a:t>
            </a:r>
            <a:r>
              <a:rPr lang="en-US" sz="3200" b="1" dirty="0" smtClean="0">
                <a:solidFill>
                  <a:srgbClr val="00B0F0"/>
                </a:solidFill>
                <a:latin typeface="Comic Sans MS" pitchFamily="66" charset="0"/>
              </a:rPr>
              <a:t>kilo</a:t>
            </a:r>
            <a:r>
              <a:rPr lang="en-US" sz="3200" dirty="0" smtClean="0">
                <a:solidFill>
                  <a:srgbClr val="00B0F0"/>
                </a:solidFill>
                <a:latin typeface="Comic Sans MS" pitchFamily="66" charset="0"/>
              </a:rPr>
              <a:t> of potatoes-</a:t>
            </a: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килограмм картофеля</a:t>
            </a:r>
            <a:endParaRPr lang="en-US" sz="3200" dirty="0" smtClean="0">
              <a:solidFill>
                <a:schemeClr val="accent2">
                  <a:lumMod val="75000"/>
                </a:schemeClr>
              </a:solidFill>
              <a:latin typeface="Comic Sans MS" pitchFamily="66" charset="0"/>
            </a:endParaRPr>
          </a:p>
          <a:p>
            <a:r>
              <a:rPr lang="en-US" sz="3200" dirty="0" smtClean="0">
                <a:solidFill>
                  <a:srgbClr val="00B0F0"/>
                </a:solidFill>
                <a:latin typeface="Comic Sans MS" pitchFamily="66" charset="0"/>
              </a:rPr>
              <a:t>A </a:t>
            </a:r>
            <a:r>
              <a:rPr lang="en-US" sz="3200" b="1" dirty="0" smtClean="0">
                <a:solidFill>
                  <a:srgbClr val="00B0F0"/>
                </a:solidFill>
                <a:latin typeface="Comic Sans MS" pitchFamily="66" charset="0"/>
              </a:rPr>
              <a:t>loaf</a:t>
            </a:r>
            <a:r>
              <a:rPr lang="en-US" sz="3200" dirty="0" smtClean="0">
                <a:solidFill>
                  <a:srgbClr val="00B0F0"/>
                </a:solidFill>
                <a:latin typeface="Comic Sans MS" pitchFamily="66" charset="0"/>
              </a:rPr>
              <a:t> of bread-</a:t>
            </a:r>
            <a:r>
              <a:rPr lang="ru-RU" sz="3200" dirty="0" smtClean="0">
                <a:solidFill>
                  <a:srgbClr val="00B0F0"/>
                </a:solidFill>
                <a:latin typeface="Comic Sans MS" pitchFamily="66" charset="0"/>
              </a:rPr>
              <a:t> </a:t>
            </a: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булка хлеба</a:t>
            </a:r>
            <a:endParaRPr lang="en-US" sz="3200" dirty="0" smtClean="0">
              <a:solidFill>
                <a:schemeClr val="accent2">
                  <a:lumMod val="75000"/>
                </a:schemeClr>
              </a:solidFill>
              <a:latin typeface="Comic Sans MS" pitchFamily="66" charset="0"/>
            </a:endParaRPr>
          </a:p>
          <a:p>
            <a:r>
              <a:rPr lang="en-US" sz="3200" dirty="0" smtClean="0">
                <a:solidFill>
                  <a:srgbClr val="00B0F0"/>
                </a:solidFill>
                <a:latin typeface="Comic Sans MS" pitchFamily="66" charset="0"/>
              </a:rPr>
              <a:t>A </a:t>
            </a:r>
            <a:r>
              <a:rPr lang="en-US" sz="3200" b="1" dirty="0" smtClean="0">
                <a:solidFill>
                  <a:srgbClr val="00B0F0"/>
                </a:solidFill>
                <a:latin typeface="Comic Sans MS" pitchFamily="66" charset="0"/>
              </a:rPr>
              <a:t>jar </a:t>
            </a:r>
            <a:r>
              <a:rPr lang="en-US" sz="3200" dirty="0" smtClean="0">
                <a:solidFill>
                  <a:srgbClr val="00B0F0"/>
                </a:solidFill>
                <a:latin typeface="Comic Sans MS" pitchFamily="66" charset="0"/>
              </a:rPr>
              <a:t>of jam-</a:t>
            </a:r>
            <a:r>
              <a:rPr lang="ru-RU" sz="3200" dirty="0" smtClean="0">
                <a:solidFill>
                  <a:srgbClr val="00B0F0"/>
                </a:solidFill>
                <a:latin typeface="Comic Sans MS" pitchFamily="66" charset="0"/>
              </a:rPr>
              <a:t> </a:t>
            </a: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банка варенья</a:t>
            </a:r>
            <a:endParaRPr lang="en-US" sz="3200" dirty="0" smtClean="0">
              <a:solidFill>
                <a:schemeClr val="accent2">
                  <a:lumMod val="75000"/>
                </a:schemeClr>
              </a:solidFill>
              <a:latin typeface="Comic Sans MS" pitchFamily="66" charset="0"/>
            </a:endParaRPr>
          </a:p>
          <a:p>
            <a:r>
              <a:rPr lang="en-US" sz="3200" dirty="0" smtClean="0">
                <a:solidFill>
                  <a:srgbClr val="00B0F0"/>
                </a:solidFill>
                <a:latin typeface="Comic Sans MS" pitchFamily="66" charset="0"/>
              </a:rPr>
              <a:t>A </a:t>
            </a:r>
            <a:r>
              <a:rPr lang="en-US" sz="3200" b="1" dirty="0" smtClean="0">
                <a:solidFill>
                  <a:srgbClr val="00B0F0"/>
                </a:solidFill>
                <a:latin typeface="Comic Sans MS" pitchFamily="66" charset="0"/>
              </a:rPr>
              <a:t>carton</a:t>
            </a:r>
            <a:r>
              <a:rPr lang="en-US" sz="3200" dirty="0" smtClean="0">
                <a:solidFill>
                  <a:srgbClr val="00B0F0"/>
                </a:solidFill>
                <a:latin typeface="Comic Sans MS" pitchFamily="66" charset="0"/>
              </a:rPr>
              <a:t> of milk-</a:t>
            </a:r>
            <a:r>
              <a:rPr lang="ru-RU" sz="3200" dirty="0" smtClean="0">
                <a:solidFill>
                  <a:srgbClr val="00B0F0"/>
                </a:solidFill>
                <a:latin typeface="Comic Sans MS" pitchFamily="66" charset="0"/>
              </a:rPr>
              <a:t> </a:t>
            </a: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коробка молока</a:t>
            </a:r>
            <a:endParaRPr lang="en-US" sz="3200" dirty="0" smtClean="0">
              <a:solidFill>
                <a:schemeClr val="accent2">
                  <a:lumMod val="75000"/>
                </a:schemeClr>
              </a:solidFill>
              <a:latin typeface="Comic Sans MS" pitchFamily="66" charset="0"/>
            </a:endParaRPr>
          </a:p>
          <a:p>
            <a:r>
              <a:rPr lang="en-US" sz="3200" dirty="0" smtClean="0">
                <a:solidFill>
                  <a:srgbClr val="00B0F0"/>
                </a:solidFill>
                <a:latin typeface="Comic Sans MS" pitchFamily="66" charset="0"/>
              </a:rPr>
              <a:t>A </a:t>
            </a:r>
            <a:r>
              <a:rPr lang="en-US" sz="3200" b="1" dirty="0" smtClean="0">
                <a:solidFill>
                  <a:srgbClr val="00B0F0"/>
                </a:solidFill>
                <a:latin typeface="Comic Sans MS" pitchFamily="66" charset="0"/>
              </a:rPr>
              <a:t>bottle</a:t>
            </a:r>
            <a:r>
              <a:rPr lang="en-US" sz="3200" dirty="0" smtClean="0">
                <a:solidFill>
                  <a:srgbClr val="00B0F0"/>
                </a:solidFill>
                <a:latin typeface="Comic Sans MS" pitchFamily="66" charset="0"/>
              </a:rPr>
              <a:t> of Coke-</a:t>
            </a:r>
            <a:r>
              <a:rPr lang="ru-RU" sz="3200" dirty="0" smtClean="0">
                <a:solidFill>
                  <a:srgbClr val="00B0F0"/>
                </a:solidFill>
                <a:latin typeface="Comic Sans MS" pitchFamily="66" charset="0"/>
              </a:rPr>
              <a:t> </a:t>
            </a: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бутылка Кока-колы</a:t>
            </a:r>
            <a:endParaRPr lang="en-US" sz="3200" dirty="0" smtClean="0">
              <a:solidFill>
                <a:schemeClr val="accent2">
                  <a:lumMod val="75000"/>
                </a:schemeClr>
              </a:solidFill>
              <a:latin typeface="Comic Sans MS" pitchFamily="66" charset="0"/>
            </a:endParaRPr>
          </a:p>
          <a:p>
            <a:r>
              <a:rPr lang="en-US" sz="3200" dirty="0" smtClean="0">
                <a:solidFill>
                  <a:srgbClr val="00B0F0"/>
                </a:solidFill>
                <a:latin typeface="Comic Sans MS" pitchFamily="66" charset="0"/>
              </a:rPr>
              <a:t>A </a:t>
            </a:r>
            <a:r>
              <a:rPr lang="en-US" sz="3200" b="1" dirty="0" smtClean="0">
                <a:solidFill>
                  <a:srgbClr val="00B0F0"/>
                </a:solidFill>
                <a:latin typeface="Comic Sans MS" pitchFamily="66" charset="0"/>
              </a:rPr>
              <a:t>tin</a:t>
            </a:r>
            <a:r>
              <a:rPr lang="en-US" sz="3200" dirty="0" smtClean="0">
                <a:solidFill>
                  <a:srgbClr val="00B0F0"/>
                </a:solidFill>
                <a:latin typeface="Comic Sans MS" pitchFamily="66" charset="0"/>
              </a:rPr>
              <a:t> of beans-</a:t>
            </a:r>
            <a:r>
              <a:rPr lang="ru-RU" sz="3200" dirty="0" smtClean="0">
                <a:solidFill>
                  <a:srgbClr val="00B0F0"/>
                </a:solidFill>
                <a:latin typeface="Comic Sans MS" pitchFamily="66" charset="0"/>
              </a:rPr>
              <a:t> </a:t>
            </a: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банка фасоли</a:t>
            </a:r>
            <a:endParaRPr lang="en-US" sz="3200" dirty="0" smtClean="0">
              <a:solidFill>
                <a:schemeClr val="accent2">
                  <a:lumMod val="75000"/>
                </a:schemeClr>
              </a:solidFill>
              <a:latin typeface="Comic Sans MS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0070C0"/>
            </a:solidFill>
          </a:ln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pPr algn="ctr"/>
            <a:r>
              <a:rPr lang="en-US" sz="32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READ AND MATCH.</a:t>
            </a:r>
            <a:endParaRPr lang="ru-RU" sz="32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00B0F0"/>
                </a:solidFill>
                <a:latin typeface="Comic Sans MS" pitchFamily="66" charset="0"/>
              </a:rPr>
              <a:t>PACKET</a:t>
            </a:r>
          </a:p>
          <a:p>
            <a:r>
              <a:rPr lang="en-US" sz="2800" b="1" dirty="0" smtClean="0">
                <a:solidFill>
                  <a:srgbClr val="00B0F0"/>
                </a:solidFill>
                <a:latin typeface="Comic Sans MS" pitchFamily="66" charset="0"/>
              </a:rPr>
              <a:t>BAR</a:t>
            </a:r>
          </a:p>
          <a:p>
            <a:r>
              <a:rPr lang="en-US" sz="2800" b="1" dirty="0" smtClean="0">
                <a:solidFill>
                  <a:srgbClr val="00B0F0"/>
                </a:solidFill>
                <a:latin typeface="Comic Sans MS" pitchFamily="66" charset="0"/>
              </a:rPr>
              <a:t>KILO</a:t>
            </a:r>
          </a:p>
          <a:p>
            <a:r>
              <a:rPr lang="en-US" sz="2800" b="1" dirty="0" smtClean="0">
                <a:solidFill>
                  <a:srgbClr val="00B0F0"/>
                </a:solidFill>
                <a:latin typeface="Comic Sans MS" pitchFamily="66" charset="0"/>
              </a:rPr>
              <a:t>LOAF</a:t>
            </a:r>
          </a:p>
          <a:p>
            <a:r>
              <a:rPr lang="en-US" sz="2800" b="1" dirty="0" smtClean="0">
                <a:solidFill>
                  <a:srgbClr val="00B0F0"/>
                </a:solidFill>
                <a:latin typeface="Comic Sans MS" pitchFamily="66" charset="0"/>
              </a:rPr>
              <a:t>JAR</a:t>
            </a:r>
          </a:p>
          <a:p>
            <a:r>
              <a:rPr lang="en-US" sz="2800" b="1" dirty="0" smtClean="0">
                <a:solidFill>
                  <a:srgbClr val="00B0F0"/>
                </a:solidFill>
                <a:latin typeface="Comic Sans MS" pitchFamily="66" charset="0"/>
              </a:rPr>
              <a:t>CARTON</a:t>
            </a:r>
          </a:p>
          <a:p>
            <a:r>
              <a:rPr lang="en-US" sz="2800" b="1" dirty="0" smtClean="0">
                <a:solidFill>
                  <a:srgbClr val="00B0F0"/>
                </a:solidFill>
                <a:latin typeface="Comic Sans MS" pitchFamily="66" charset="0"/>
              </a:rPr>
              <a:t>BOTTLE</a:t>
            </a:r>
          </a:p>
          <a:p>
            <a:r>
              <a:rPr lang="en-US" sz="2800" b="1" dirty="0" smtClean="0">
                <a:solidFill>
                  <a:srgbClr val="00B0F0"/>
                </a:solidFill>
                <a:latin typeface="Comic Sans MS" pitchFamily="66" charset="0"/>
              </a:rPr>
              <a:t>TIN</a:t>
            </a:r>
            <a:endParaRPr lang="ru-RU" sz="2800" b="1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['</a:t>
            </a:r>
            <a:r>
              <a:rPr lang="en-US" sz="2800" dirty="0" err="1" smtClean="0">
                <a:solidFill>
                  <a:srgbClr val="00B0F0"/>
                </a:solidFill>
                <a:latin typeface="Comic Sans MS" pitchFamily="66" charset="0"/>
              </a:rPr>
              <a:t>kɑːt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(ə)n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]</a:t>
            </a:r>
          </a:p>
          <a:p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[</a:t>
            </a:r>
            <a:r>
              <a:rPr lang="en-US" sz="2800" dirty="0" err="1" smtClean="0">
                <a:solidFill>
                  <a:srgbClr val="00B0F0"/>
                </a:solidFill>
                <a:latin typeface="Comic Sans MS" pitchFamily="66" charset="0"/>
              </a:rPr>
              <a:t>tɪn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]</a:t>
            </a:r>
          </a:p>
          <a:p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['</a:t>
            </a:r>
            <a:r>
              <a:rPr lang="en-US" sz="2800" dirty="0" err="1" smtClean="0">
                <a:solidFill>
                  <a:srgbClr val="00B0F0"/>
                </a:solidFill>
                <a:latin typeface="Comic Sans MS" pitchFamily="66" charset="0"/>
              </a:rPr>
              <a:t>pækɪt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] </a:t>
            </a:r>
            <a:endParaRPr lang="en-US" sz="2800" dirty="0" smtClean="0">
              <a:solidFill>
                <a:srgbClr val="00B0F0"/>
              </a:solidFill>
              <a:latin typeface="Comic Sans MS" pitchFamily="66" charset="0"/>
            </a:endParaRPr>
          </a:p>
          <a:p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['</a:t>
            </a:r>
            <a:r>
              <a:rPr lang="en-US" sz="2800" dirty="0" err="1" smtClean="0">
                <a:solidFill>
                  <a:srgbClr val="00B0F0"/>
                </a:solidFill>
                <a:latin typeface="Comic Sans MS" pitchFamily="66" charset="0"/>
              </a:rPr>
              <a:t>bɔtl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]</a:t>
            </a:r>
          </a:p>
          <a:p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[</a:t>
            </a:r>
            <a:r>
              <a:rPr lang="en-US" sz="2800" dirty="0" err="1" smtClean="0">
                <a:solidFill>
                  <a:srgbClr val="00B0F0"/>
                </a:solidFill>
                <a:latin typeface="Comic Sans MS" pitchFamily="66" charset="0"/>
              </a:rPr>
              <a:t>ʤɑ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ː]    </a:t>
            </a:r>
            <a:endParaRPr lang="en-US" sz="2800" dirty="0" smtClean="0">
              <a:solidFill>
                <a:srgbClr val="00B0F0"/>
              </a:solidFill>
              <a:latin typeface="Comic Sans MS" pitchFamily="66" charset="0"/>
            </a:endParaRPr>
          </a:p>
          <a:p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[</a:t>
            </a:r>
            <a:r>
              <a:rPr lang="en-US" sz="2800" dirty="0" err="1" smtClean="0">
                <a:solidFill>
                  <a:srgbClr val="00B0F0"/>
                </a:solidFill>
                <a:latin typeface="Comic Sans MS" pitchFamily="66" charset="0"/>
              </a:rPr>
              <a:t>bɑ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ː]  </a:t>
            </a:r>
            <a:endParaRPr lang="en-US" sz="2800" dirty="0" smtClean="0">
              <a:solidFill>
                <a:srgbClr val="00B0F0"/>
              </a:solidFill>
              <a:latin typeface="Comic Sans MS" pitchFamily="66" charset="0"/>
            </a:endParaRPr>
          </a:p>
          <a:p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[</a:t>
            </a:r>
            <a:r>
              <a:rPr lang="en-US" sz="2800" dirty="0" err="1" smtClean="0">
                <a:solidFill>
                  <a:srgbClr val="00B0F0"/>
                </a:solidFill>
                <a:latin typeface="Comic Sans MS" pitchFamily="66" charset="0"/>
              </a:rPr>
              <a:t>ləuf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]  </a:t>
            </a:r>
            <a:endParaRPr lang="en-US" sz="2800" dirty="0" smtClean="0">
              <a:solidFill>
                <a:srgbClr val="00B0F0"/>
              </a:solidFill>
              <a:latin typeface="Comic Sans MS" pitchFamily="66" charset="0"/>
            </a:endParaRPr>
          </a:p>
          <a:p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[‘</a:t>
            </a:r>
            <a:r>
              <a:rPr lang="en-US" sz="2800" dirty="0" err="1" smtClean="0">
                <a:solidFill>
                  <a:srgbClr val="00B0F0"/>
                </a:solidFill>
                <a:latin typeface="Comic Sans MS" pitchFamily="66" charset="0"/>
              </a:rPr>
              <a:t>kɪləu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]  </a:t>
            </a:r>
            <a:endParaRPr lang="en-US" sz="2800" dirty="0" smtClean="0">
              <a:solidFill>
                <a:srgbClr val="00B0F0"/>
              </a:solidFill>
              <a:latin typeface="Comic Sans MS" pitchFamily="66" charset="0"/>
            </a:endParaRPr>
          </a:p>
          <a:p>
            <a:endParaRPr lang="en-US" dirty="0" smtClean="0"/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2339752" y="1844824"/>
            <a:ext cx="1944216" cy="9361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Поток">
      <a:dk1>
        <a:sysClr val="windowText" lastClr="40404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102</TotalTime>
  <Words>514</Words>
  <Application>Microsoft Office PowerPoint</Application>
  <PresentationFormat>Экран (4:3)</PresentationFormat>
  <Paragraphs>120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Эркер</vt:lpstr>
      <vt:lpstr>TASTY  TREATS!</vt:lpstr>
      <vt:lpstr>NEW WORDS:</vt:lpstr>
      <vt:lpstr>LOOK, READ AND MATCH.</vt:lpstr>
      <vt:lpstr>LOOK, READ AND MATCH.</vt:lpstr>
      <vt:lpstr>HOW MUCH/MANY?-СКОЛЬКО?</vt:lpstr>
      <vt:lpstr>READ AND COMPLETE.</vt:lpstr>
      <vt:lpstr>READ AND COMPLETE.</vt:lpstr>
      <vt:lpstr>LOOK AND READ.</vt:lpstr>
      <vt:lpstr>READ AND MATCH.</vt:lpstr>
      <vt:lpstr>НАРЕЧИЯ MUCH, MANY, A LOT OF.</vt:lpstr>
      <vt:lpstr>READ AND CHOOSE THE CORRECT WORD.</vt:lpstr>
      <vt:lpstr>ИСТОЧНИК: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TASTY  TREATS!</dc:title>
  <dc:creator>Аня</dc:creator>
  <cp:lastModifiedBy>Аня</cp:lastModifiedBy>
  <cp:revision>11</cp:revision>
  <dcterms:created xsi:type="dcterms:W3CDTF">2011-11-30T10:16:50Z</dcterms:created>
  <dcterms:modified xsi:type="dcterms:W3CDTF">2011-11-30T11:59:42Z</dcterms:modified>
</cp:coreProperties>
</file>