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9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9" r:id="rId11"/>
    <p:sldId id="270" r:id="rId12"/>
    <p:sldId id="273" r:id="rId13"/>
    <p:sldId id="275" r:id="rId14"/>
    <p:sldId id="276" r:id="rId15"/>
    <p:sldId id="278" r:id="rId16"/>
    <p:sldId id="266" r:id="rId17"/>
    <p:sldId id="267" r:id="rId18"/>
    <p:sldId id="268" r:id="rId19"/>
    <p:sldId id="271" r:id="rId20"/>
    <p:sldId id="272" r:id="rId21"/>
    <p:sldId id="281" r:id="rId22"/>
    <p:sldId id="282" r:id="rId23"/>
    <p:sldId id="283" r:id="rId24"/>
    <p:sldId id="284" r:id="rId25"/>
    <p:sldId id="257" r:id="rId26"/>
    <p:sldId id="262" r:id="rId27"/>
    <p:sldId id="274" r:id="rId28"/>
    <p:sldId id="277" r:id="rId29"/>
    <p:sldId id="280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AEA42-9711-4912-9668-BB8785F8C9CC}" type="datetimeFigureOut">
              <a:rPr lang="ru-RU" smtClean="0"/>
              <a:pPr/>
              <a:t>11.12.2011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F6C4E-6F56-4FC8-AFEE-83ABF62414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AEA42-9711-4912-9668-BB8785F8C9CC}" type="datetimeFigureOut">
              <a:rPr lang="ru-RU" smtClean="0"/>
              <a:pPr/>
              <a:t>11.12.2011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F6C4E-6F56-4FC8-AFEE-83ABF62414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AEA42-9711-4912-9668-BB8785F8C9CC}" type="datetimeFigureOut">
              <a:rPr lang="ru-RU" smtClean="0"/>
              <a:pPr/>
              <a:t>11.12.2011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F6C4E-6F56-4FC8-AFEE-83ABF62414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AEA42-9711-4912-9668-BB8785F8C9CC}" type="datetimeFigureOut">
              <a:rPr lang="ru-RU" smtClean="0"/>
              <a:pPr/>
              <a:t>11.12.2011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F6C4E-6F56-4FC8-AFEE-83ABF62414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AEA42-9711-4912-9668-BB8785F8C9CC}" type="datetimeFigureOut">
              <a:rPr lang="ru-RU" smtClean="0"/>
              <a:pPr/>
              <a:t>11.12.2011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F6C4E-6F56-4FC8-AFEE-83ABF62414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AEA42-9711-4912-9668-BB8785F8C9CC}" type="datetimeFigureOut">
              <a:rPr lang="ru-RU" smtClean="0"/>
              <a:pPr/>
              <a:t>11.12.2011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F6C4E-6F56-4FC8-AFEE-83ABF62414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AEA42-9711-4912-9668-BB8785F8C9CC}" type="datetimeFigureOut">
              <a:rPr lang="ru-RU" smtClean="0"/>
              <a:pPr/>
              <a:t>11.12.2011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F6C4E-6F56-4FC8-AFEE-83ABF62414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AEA42-9711-4912-9668-BB8785F8C9CC}" type="datetimeFigureOut">
              <a:rPr lang="ru-RU" smtClean="0"/>
              <a:pPr/>
              <a:t>11.12.2011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F6C4E-6F56-4FC8-AFEE-83ABF62414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AEA42-9711-4912-9668-BB8785F8C9CC}" type="datetimeFigureOut">
              <a:rPr lang="ru-RU" smtClean="0"/>
              <a:pPr/>
              <a:t>11.12.2011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F6C4E-6F56-4FC8-AFEE-83ABF62414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AEA42-9711-4912-9668-BB8785F8C9CC}" type="datetimeFigureOut">
              <a:rPr lang="ru-RU" smtClean="0"/>
              <a:pPr/>
              <a:t>11.12.2011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F6C4E-6F56-4FC8-AFEE-83ABF62414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AEA42-9711-4912-9668-BB8785F8C9CC}" type="datetimeFigureOut">
              <a:rPr lang="ru-RU" smtClean="0"/>
              <a:pPr/>
              <a:t>11.12.2011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2EDF6C4E-6F56-4FC8-AFEE-83ABF624148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72AEA42-9711-4912-9668-BB8785F8C9CC}" type="datetimeFigureOut">
              <a:rPr lang="ru-RU" smtClean="0"/>
              <a:pPr/>
              <a:t>11.12.2011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EDF6C4E-6F56-4FC8-AFEE-83ABF6241481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gi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mszzz.files.wordpress.com/2009/05/flag_of_england.png" TargetMode="External"/><Relationship Id="rId3" Type="http://schemas.openxmlformats.org/officeDocument/2006/relationships/hyperlink" Target="http://baltic-ireland.ie/datnes/2011/05/mapa.jpg" TargetMode="External"/><Relationship Id="rId7" Type="http://schemas.openxmlformats.org/officeDocument/2006/relationships/hyperlink" Target="http://www.american-number-plate.com/uploads/2007.06.17_12-34-55state-flag-alabama.jpg" TargetMode="External"/><Relationship Id="rId2" Type="http://schemas.openxmlformats.org/officeDocument/2006/relationships/hyperlink" Target="http://img1.liveinternet.ru/images/foto/b/3/201/2497201/f_13930790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favim.ru/orig/201103/06/Favim.ru-1210.jpg" TargetMode="External"/><Relationship Id="rId5" Type="http://schemas.openxmlformats.org/officeDocument/2006/relationships/hyperlink" Target="http://www.coloring-pages-book-for-kids-boys.com/images/24-Flag_of_Scotland_pic_at_coloring-pages-book-for-kids-boys.jpg" TargetMode="External"/><Relationship Id="rId10" Type="http://schemas.openxmlformats.org/officeDocument/2006/relationships/hyperlink" Target="http://images40.fotki.com/v1238/photos/1/123644/1395867/ThistleScottishNational-vi.jpg" TargetMode="External"/><Relationship Id="rId4" Type="http://schemas.openxmlformats.org/officeDocument/2006/relationships/hyperlink" Target="http://media.apnonline.com.au/img/media/images/2010/12/03/welshflag.jpg" TargetMode="External"/><Relationship Id="rId9" Type="http://schemas.openxmlformats.org/officeDocument/2006/relationships/hyperlink" Target="http://kalipso-miass.ru/images/stories/image/gb_flag.gif" TargetMode="Externa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lenview-cottage.co.uk/images/UK_map_named.jpg" TargetMode="External"/><Relationship Id="rId3" Type="http://schemas.openxmlformats.org/officeDocument/2006/relationships/hyperlink" Target="http://www.topnews.in/files/Lowest-Rate-Insolvencies.jpg" TargetMode="External"/><Relationship Id="rId7" Type="http://schemas.openxmlformats.org/officeDocument/2006/relationships/hyperlink" Target="http://designrfix.com/wp-content/uploads/2009/10/icon-tutorial-1st-series-10.jpg" TargetMode="External"/><Relationship Id="rId2" Type="http://schemas.openxmlformats.org/officeDocument/2006/relationships/hyperlink" Target="http://www.maps-of-britain.co.uk/images/britain-politcal-map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upload.wikimedia.org/wikipedia/ru/2/2e/%D0%A4%D1%83%D0%BD%D1%82_%D1%81%D1%82%D0%B5%D1%80%D0%BB%D0%B8%D0%BD%D0%B3%D0%BE%D0%B2.jpg" TargetMode="External"/><Relationship Id="rId5" Type="http://schemas.openxmlformats.org/officeDocument/2006/relationships/hyperlink" Target="http://us.123rf.com/400wm/400/400/claudiodivizia/claudiodivizia0806/claudiodivizia080600503/3214765-british-pound-coins-money.jpg" TargetMode="External"/><Relationship Id="rId10" Type="http://schemas.openxmlformats.org/officeDocument/2006/relationships/hyperlink" Target="http://www.fitoterapija.lv/userfiles/Image/baltdadzis.jpg" TargetMode="External"/><Relationship Id="rId4" Type="http://schemas.openxmlformats.org/officeDocument/2006/relationships/hyperlink" Target="http://oranges-world.com/data_images/british-pounds.jpg" TargetMode="External"/><Relationship Id="rId9" Type="http://schemas.openxmlformats.org/officeDocument/2006/relationships/hyperlink" Target="http://percorsochiara.altervista.org/daffodils-2.jpg" TargetMode="Externa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svali.ru/pic/pictures/20/r_p_d454b3ed2ee2d113e1675373d84238d6.jpg" TargetMode="External"/><Relationship Id="rId3" Type="http://schemas.openxmlformats.org/officeDocument/2006/relationships/hyperlink" Target="http://topwar.ru/uploads/posts/2011-10/1317663964_4955351_295e5688.jpg" TargetMode="External"/><Relationship Id="rId7" Type="http://schemas.openxmlformats.org/officeDocument/2006/relationships/hyperlink" Target="http://www.gusli.su/wp-content/uploads/2009/08/scotland.jpg" TargetMode="External"/><Relationship Id="rId2" Type="http://schemas.openxmlformats.org/officeDocument/2006/relationships/hyperlink" Target="http://www.webturizm.ru/photoforum/pics/anglia9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consumer-club.com.ua/modules/multimedia/media/foto/26015.jpg" TargetMode="External"/><Relationship Id="rId5" Type="http://schemas.openxmlformats.org/officeDocument/2006/relationships/hyperlink" Target="http://scotland-kopylov.narod.ru/img/main-2.jpg" TargetMode="External"/><Relationship Id="rId10" Type="http://schemas.openxmlformats.org/officeDocument/2006/relationships/hyperlink" Target="http://kelkitcambasi.files.wordpress.com/2010/12/galler-amblemi.gif" TargetMode="External"/><Relationship Id="rId4" Type="http://schemas.openxmlformats.org/officeDocument/2006/relationships/hyperlink" Target="http://amigo72.ru/gallery/en3.jpg" TargetMode="External"/><Relationship Id="rId9" Type="http://schemas.openxmlformats.org/officeDocument/2006/relationships/hyperlink" Target="http://img1.liveinternet.ru/images/attach/c/0/45/249/45249914_Wales.jpg" TargetMode="Externa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://s001.radikal.ru/i194/1001/4e/aaa73cee2053.jpg" TargetMode="External"/><Relationship Id="rId3" Type="http://schemas.openxmlformats.org/officeDocument/2006/relationships/hyperlink" Target="http://daisyscronicles.files.wordpress.com/2010/11/irlanda.jpg" TargetMode="External"/><Relationship Id="rId7" Type="http://schemas.openxmlformats.org/officeDocument/2006/relationships/hyperlink" Target="http://thebytes.ru/pics/weekly119/005zeh1d.jpg" TargetMode="External"/><Relationship Id="rId12" Type="http://schemas.openxmlformats.org/officeDocument/2006/relationships/hyperlink" Target="http://i.i.ua/photo/images/pic/5/1/4425715_23bbfc3b.jpg" TargetMode="External"/><Relationship Id="rId2" Type="http://schemas.openxmlformats.org/officeDocument/2006/relationships/hyperlink" Target="http://julyt.ru/upload/iblock/28a/28a598ff503ec1b7aa4821c2ba367616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copypast.ru/foto3/0059/9.jpg" TargetMode="External"/><Relationship Id="rId11" Type="http://schemas.openxmlformats.org/officeDocument/2006/relationships/hyperlink" Target="http://englishcafecdn.englishcafe.com/files/images/ec_8693_1297452456.post.jpg" TargetMode="External"/><Relationship Id="rId5" Type="http://schemas.openxmlformats.org/officeDocument/2006/relationships/hyperlink" Target="http://img-fotki.yandex.ru/get/4706/99316564.58/0_76bf1_935c9f26_XL" TargetMode="External"/><Relationship Id="rId10" Type="http://schemas.openxmlformats.org/officeDocument/2006/relationships/hyperlink" Target="http://farm1.static.flickr.com/148/419282882_1b6caaf639.jpg" TargetMode="External"/><Relationship Id="rId4" Type="http://schemas.openxmlformats.org/officeDocument/2006/relationships/hyperlink" Target="http://www.imageup.ru/img136/c0c969658bec51078ca02489f1d032d7447877.jpg" TargetMode="External"/><Relationship Id="rId9" Type="http://schemas.openxmlformats.org/officeDocument/2006/relationships/hyperlink" Target="http://www.li-kids.com/photos/Shamrock.jpg" TargetMode="Externa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6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.gif"/><Relationship Id="rId5" Type="http://schemas.openxmlformats.org/officeDocument/2006/relationships/image" Target="../media/image10.pn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6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.gif"/><Relationship Id="rId5" Type="http://schemas.openxmlformats.org/officeDocument/2006/relationships/image" Target="../media/image10.pn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980728"/>
            <a:ext cx="7851648" cy="1828800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Caslon Pro Bold" pitchFamily="18" charset="0"/>
              </a:rPr>
              <a:t>THE UNITED KINGDOM</a:t>
            </a:r>
            <a:endParaRPr lang="ru-RU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3228536"/>
            <a:ext cx="7848544" cy="3080784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Разработала:</a:t>
            </a:r>
          </a:p>
          <a:p>
            <a:pPr algn="l"/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Давыдова Анна Викторовна</a:t>
            </a:r>
          </a:p>
          <a:p>
            <a:pPr algn="l"/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Учитель английского языка</a:t>
            </a:r>
          </a:p>
          <a:p>
            <a:pPr algn="l"/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МОУ </a:t>
            </a:r>
            <a:r>
              <a:rPr lang="ru-RU" dirty="0" err="1" smtClean="0">
                <a:solidFill>
                  <a:schemeClr val="accent5">
                    <a:lumMod val="50000"/>
                  </a:schemeClr>
                </a:solidFill>
              </a:rPr>
              <a:t>Тимоновская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 СОШ с</a:t>
            </a:r>
          </a:p>
          <a:p>
            <a:pPr algn="l"/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Углубленным изучением </a:t>
            </a:r>
          </a:p>
          <a:p>
            <a:pPr algn="l"/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Отдельных предметов</a:t>
            </a:r>
          </a:p>
          <a:p>
            <a:pPr algn="l"/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Город Солнечногорск-7</a:t>
            </a:r>
          </a:p>
          <a:p>
            <a:pPr algn="l"/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Московская область</a:t>
            </a:r>
            <a:endParaRPr lang="ru-RU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4" name="Рисунок 3" descr="f_1393079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764704"/>
            <a:ext cx="1858913" cy="18527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map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80112" y="3284984"/>
            <a:ext cx="2766060" cy="29260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5400" dirty="0" smtClean="0">
                <a:solidFill>
                  <a:schemeClr val="bg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CHOOSE THE ODD ONE OUT.</a:t>
            </a:r>
            <a:endParaRPr lang="ru-RU" b="1" dirty="0">
              <a:solidFill>
                <a:schemeClr val="bg1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468880"/>
            <a:ext cx="8229600" cy="4389120"/>
          </a:xfrm>
        </p:spPr>
        <p:txBody>
          <a:bodyPr/>
          <a:lstStyle/>
          <a:p>
            <a:r>
              <a:rPr lang="en-US" sz="3600" dirty="0" smtClean="0"/>
              <a:t>ENGLAND, FRANCE, SCOTLAND, WALES, NORTHERN IRELAND.</a:t>
            </a:r>
          </a:p>
          <a:p>
            <a:r>
              <a:rPr lang="en-US" sz="3600" dirty="0" smtClean="0"/>
              <a:t>LONDON, MOSCOW, CARDIFF, EDINBURGH, BELFAST.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5400" dirty="0" smtClean="0">
                <a:solidFill>
                  <a:schemeClr val="bg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CHOOSE THE ODD ONE OUT.</a:t>
            </a:r>
            <a:endParaRPr lang="ru-RU" b="1" dirty="0">
              <a:solidFill>
                <a:schemeClr val="bg1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468880"/>
            <a:ext cx="8229600" cy="4389120"/>
          </a:xfrm>
        </p:spPr>
        <p:txBody>
          <a:bodyPr/>
          <a:lstStyle/>
          <a:p>
            <a:r>
              <a:rPr lang="en-US" sz="3600" dirty="0" smtClean="0"/>
              <a:t>ENGLAND, </a:t>
            </a:r>
            <a:r>
              <a:rPr lang="en-US" sz="3600" u="sng" dirty="0" smtClean="0"/>
              <a:t>FRANCE</a:t>
            </a:r>
            <a:r>
              <a:rPr lang="en-US" sz="3600" dirty="0" smtClean="0"/>
              <a:t>, SCOTLAND, WALES, NORTHERN IRELAND.</a:t>
            </a:r>
          </a:p>
          <a:p>
            <a:r>
              <a:rPr lang="en-US" sz="3600" dirty="0" smtClean="0"/>
              <a:t>LONDON, </a:t>
            </a:r>
            <a:r>
              <a:rPr lang="en-US" sz="3600" u="sng" dirty="0" smtClean="0"/>
              <a:t>MOSCOW</a:t>
            </a:r>
            <a:r>
              <a:rPr lang="en-US" sz="3600" dirty="0" smtClean="0"/>
              <a:t>, CARDIFF, EDINBURGH, BELFAST.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143000"/>
          </a:xfrm>
        </p:spPr>
        <p:txBody>
          <a:bodyPr/>
          <a:lstStyle/>
          <a:p>
            <a:pPr algn="ctr"/>
            <a:r>
              <a:rPr lang="en-US" b="1" dirty="0" smtClean="0">
                <a:solidFill>
                  <a:schemeClr val="bg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ENGLAND</a:t>
            </a:r>
            <a:endParaRPr lang="ru-RU" b="1" dirty="0">
              <a:solidFill>
                <a:schemeClr val="bg1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4" name="Содержимое 3" descr="anglia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2564904"/>
            <a:ext cx="3424607" cy="22859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1317663964_4955351_295e568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08104" y="2636912"/>
            <a:ext cx="3312368" cy="22272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en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31840" y="4077072"/>
            <a:ext cx="3240360" cy="243027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 descr="flag_of_england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27584" y="692696"/>
            <a:ext cx="1865784" cy="111947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solidFill>
                  <a:schemeClr val="bg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SCOTLAND</a:t>
            </a:r>
            <a:endParaRPr lang="ru-RU" b="1" dirty="0">
              <a:solidFill>
                <a:schemeClr val="bg1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4" name="Содержимое 3" descr="main-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9552" y="2492896"/>
            <a:ext cx="2880320" cy="21602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2601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08104" y="2564904"/>
            <a:ext cx="2992388" cy="215641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scotland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03848" y="2924944"/>
            <a:ext cx="2520280" cy="36191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 descr="24-Flag_of_Scotland_pic_at_coloring-pages-book-for-kids-boys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11560" y="764704"/>
            <a:ext cx="1921465" cy="115212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solidFill>
                  <a:schemeClr val="bg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WALES</a:t>
            </a:r>
            <a:endParaRPr lang="ru-RU" b="1" dirty="0">
              <a:solidFill>
                <a:schemeClr val="bg1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4" name="Содержимое 3" descr="r_p_d454b3ed2ee2d113e1675373d84238d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7544" y="2204864"/>
            <a:ext cx="3240360" cy="24869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45249914_Wale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20072" y="2188714"/>
            <a:ext cx="3384376" cy="250927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28a598ff503ec1b7aa4821c2ba36761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99792" y="3861048"/>
            <a:ext cx="3499867" cy="26225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 descr="welshflag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187624" y="692696"/>
            <a:ext cx="1801374" cy="108012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b="1" dirty="0" smtClean="0">
                <a:solidFill>
                  <a:schemeClr val="bg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NORTHERN IRELAND</a:t>
            </a:r>
            <a:endParaRPr lang="ru-RU" b="1" dirty="0">
              <a:solidFill>
                <a:schemeClr val="bg1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4" name="Содержимое 3" descr="ni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83568" y="2348880"/>
            <a:ext cx="3356305" cy="25202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c0c969658bec51078ca02489f1d032d744787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4048" y="2348880"/>
            <a:ext cx="3433564" cy="247216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0_76bf1_935c9f26_XL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915816" y="3933056"/>
            <a:ext cx="3264363" cy="24482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 descr="2007.06.17_12-34-55state-flag-alabama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79512" y="692696"/>
            <a:ext cx="1684784" cy="1123189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USE THE DIAGRAM TO TALK ABOUT THE UK.</a:t>
            </a:r>
            <a:endParaRPr lang="ru-RU" b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sz="32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 N I T E D      K I N G D O M </a:t>
            </a:r>
          </a:p>
          <a:p>
            <a:pPr algn="ctr">
              <a:buNone/>
            </a:pP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en-US" dirty="0" smtClean="0"/>
              <a:t>ENGLAND                                                      SCOTLAND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 </a:t>
            </a:r>
            <a:r>
              <a:rPr lang="en-US" dirty="0" smtClean="0"/>
              <a:t>            1 ………………..                     2 ……………………..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LONDON                                                         5 ……………….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 </a:t>
            </a:r>
            <a:r>
              <a:rPr lang="en-US" dirty="0" smtClean="0"/>
              <a:t>            3 ………………..                     4 ……………………..</a:t>
            </a:r>
            <a:endParaRPr lang="ru-RU" dirty="0"/>
          </a:p>
        </p:txBody>
      </p:sp>
      <p:sp>
        <p:nvSpPr>
          <p:cNvPr id="7" name="Выгнутая влево стрелка 6"/>
          <p:cNvSpPr/>
          <p:nvPr/>
        </p:nvSpPr>
        <p:spPr>
          <a:xfrm>
            <a:off x="5364088" y="2708920"/>
            <a:ext cx="432048" cy="1440160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Выгнутая влево стрелка 7"/>
          <p:cNvSpPr/>
          <p:nvPr/>
        </p:nvSpPr>
        <p:spPr>
          <a:xfrm>
            <a:off x="899592" y="3573016"/>
            <a:ext cx="288032" cy="1296144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Выгнутая влево стрелка 8"/>
          <p:cNvSpPr/>
          <p:nvPr/>
        </p:nvSpPr>
        <p:spPr>
          <a:xfrm>
            <a:off x="1475656" y="2276872"/>
            <a:ext cx="288032" cy="720080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Выгнутая влево стрелка 9"/>
          <p:cNvSpPr/>
          <p:nvPr/>
        </p:nvSpPr>
        <p:spPr>
          <a:xfrm>
            <a:off x="2627784" y="4725144"/>
            <a:ext cx="504056" cy="1224136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Выгнутая вправо стрелка 10"/>
          <p:cNvSpPr/>
          <p:nvPr/>
        </p:nvSpPr>
        <p:spPr>
          <a:xfrm>
            <a:off x="2843808" y="2708920"/>
            <a:ext cx="360040" cy="1224136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Выгнутая вправо стрелка 11"/>
          <p:cNvSpPr/>
          <p:nvPr/>
        </p:nvSpPr>
        <p:spPr>
          <a:xfrm>
            <a:off x="7956376" y="3645024"/>
            <a:ext cx="360040" cy="1152128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Выгнутая вправо стрелка 12"/>
          <p:cNvSpPr/>
          <p:nvPr/>
        </p:nvSpPr>
        <p:spPr>
          <a:xfrm>
            <a:off x="5868144" y="4581128"/>
            <a:ext cx="360040" cy="1296144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Выгнутая вправо стрелка 13"/>
          <p:cNvSpPr/>
          <p:nvPr/>
        </p:nvSpPr>
        <p:spPr>
          <a:xfrm>
            <a:off x="7308304" y="2276872"/>
            <a:ext cx="504056" cy="648072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USE THE DIAGRAM TO TALK ABOUT THE UK.</a:t>
            </a:r>
            <a:endParaRPr lang="ru-RU" b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sz="32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 N I T E D      K I N G D O M </a:t>
            </a:r>
          </a:p>
          <a:p>
            <a:pPr algn="ctr">
              <a:buNone/>
            </a:pP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en-US" dirty="0" smtClean="0"/>
              <a:t>ENGLAND                                                      SCOTLAND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 </a:t>
            </a:r>
            <a:r>
              <a:rPr lang="en-US" dirty="0" smtClean="0"/>
              <a:t>            1 </a:t>
            </a:r>
            <a:r>
              <a:rPr lang="en-US" u="sng" dirty="0" smtClean="0">
                <a:solidFill>
                  <a:schemeClr val="bg1">
                    <a:lumMod val="50000"/>
                  </a:schemeClr>
                </a:solidFill>
              </a:rPr>
              <a:t>WALES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 </a:t>
            </a:r>
            <a:r>
              <a:rPr lang="en-US" dirty="0" smtClean="0"/>
              <a:t>                   2 </a:t>
            </a:r>
            <a:r>
              <a:rPr lang="en-US" u="sng" dirty="0" smtClean="0">
                <a:solidFill>
                  <a:schemeClr val="bg1">
                    <a:lumMod val="50000"/>
                  </a:schemeClr>
                </a:solidFill>
              </a:rPr>
              <a:t>NORTHERN IRELAND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LONDON                                                     5 </a:t>
            </a:r>
            <a:r>
              <a:rPr lang="en-US" u="sng" dirty="0" smtClean="0">
                <a:solidFill>
                  <a:schemeClr val="bg1">
                    <a:lumMod val="50000"/>
                  </a:schemeClr>
                </a:solidFill>
              </a:rPr>
              <a:t>EDINBURGH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 </a:t>
            </a:r>
            <a:r>
              <a:rPr lang="en-US" dirty="0" smtClean="0"/>
              <a:t>            3 </a:t>
            </a:r>
            <a:r>
              <a:rPr lang="en-US" u="sng" dirty="0" smtClean="0">
                <a:solidFill>
                  <a:schemeClr val="bg1">
                    <a:lumMod val="50000"/>
                  </a:schemeClr>
                </a:solidFill>
              </a:rPr>
              <a:t>CARDIFF</a:t>
            </a:r>
            <a:r>
              <a:rPr lang="en-US" dirty="0" smtClean="0"/>
              <a:t>                     4 </a:t>
            </a:r>
            <a:r>
              <a:rPr lang="en-US" u="sng" dirty="0" smtClean="0">
                <a:solidFill>
                  <a:schemeClr val="bg1">
                    <a:lumMod val="50000"/>
                  </a:schemeClr>
                </a:solidFill>
              </a:rPr>
              <a:t>BELFAST</a:t>
            </a:r>
            <a:endParaRPr lang="ru-RU" u="sng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" name="Выгнутая влево стрелка 6"/>
          <p:cNvSpPr/>
          <p:nvPr/>
        </p:nvSpPr>
        <p:spPr>
          <a:xfrm>
            <a:off x="5364088" y="2564904"/>
            <a:ext cx="360040" cy="1296144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Выгнутая влево стрелка 7"/>
          <p:cNvSpPr/>
          <p:nvPr/>
        </p:nvSpPr>
        <p:spPr>
          <a:xfrm>
            <a:off x="899592" y="3429000"/>
            <a:ext cx="432048" cy="1440160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Выгнутая влево стрелка 8"/>
          <p:cNvSpPr/>
          <p:nvPr/>
        </p:nvSpPr>
        <p:spPr>
          <a:xfrm>
            <a:off x="1475656" y="2276872"/>
            <a:ext cx="288032" cy="720080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Выгнутая влево стрелка 9"/>
          <p:cNvSpPr/>
          <p:nvPr/>
        </p:nvSpPr>
        <p:spPr>
          <a:xfrm>
            <a:off x="2627784" y="4725144"/>
            <a:ext cx="504056" cy="1008112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Выгнутая вправо стрелка 10"/>
          <p:cNvSpPr/>
          <p:nvPr/>
        </p:nvSpPr>
        <p:spPr>
          <a:xfrm>
            <a:off x="2843808" y="2708920"/>
            <a:ext cx="360040" cy="1224136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Выгнутая вправо стрелка 11"/>
          <p:cNvSpPr/>
          <p:nvPr/>
        </p:nvSpPr>
        <p:spPr>
          <a:xfrm>
            <a:off x="7956376" y="3645024"/>
            <a:ext cx="360040" cy="1152128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Выгнутая вправо стрелка 12"/>
          <p:cNvSpPr/>
          <p:nvPr/>
        </p:nvSpPr>
        <p:spPr>
          <a:xfrm>
            <a:off x="5436096" y="4437112"/>
            <a:ext cx="576064" cy="1368152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Выгнутая вправо стрелка 13"/>
          <p:cNvSpPr/>
          <p:nvPr/>
        </p:nvSpPr>
        <p:spPr>
          <a:xfrm>
            <a:off x="7308304" y="2348880"/>
            <a:ext cx="360040" cy="648072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19256" cy="1586440"/>
          </a:xfrm>
        </p:spPr>
        <p:txBody>
          <a:bodyPr>
            <a:noAutofit/>
          </a:bodyPr>
          <a:lstStyle/>
          <a:p>
            <a:pPr algn="ctr"/>
            <a:r>
              <a:rPr lang="en-US" sz="3600" dirty="0" smtClean="0">
                <a:solidFill>
                  <a:schemeClr val="bg1">
                    <a:lumMod val="25000"/>
                  </a:schemeClr>
                </a:solidFill>
                <a:latin typeface="+mn-lt"/>
              </a:rPr>
              <a:t>WHAT DO THE LETTERS ON THE COMPASS MEAN? USE THE BOX TO SAY.</a:t>
            </a:r>
            <a:endParaRPr lang="ru-RU" sz="3600" dirty="0">
              <a:solidFill>
                <a:schemeClr val="bg1">
                  <a:lumMod val="25000"/>
                </a:schemeClr>
              </a:solidFill>
              <a:latin typeface="+mn-lt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1403648" y="1844824"/>
            <a:ext cx="6131024" cy="1061472"/>
          </a:xfrm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/>
              <a:t>… the south/ north/ east/ west…</a:t>
            </a:r>
          </a:p>
          <a:p>
            <a:r>
              <a:rPr lang="en-US" dirty="0" smtClean="0"/>
              <a:t> </a:t>
            </a:r>
            <a:r>
              <a:rPr lang="en-US" dirty="0" smtClean="0"/>
              <a:t>… in the northeast/ southwest/ etc of …</a:t>
            </a:r>
            <a:endParaRPr lang="ru-RU" dirty="0"/>
          </a:p>
        </p:txBody>
      </p:sp>
      <p:pic>
        <p:nvPicPr>
          <p:cNvPr id="6" name="Рисунок 5" descr="icon-tutorial-1st-series-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43808" y="3068960"/>
            <a:ext cx="3736070" cy="340729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052736"/>
            <a:ext cx="3744416" cy="4968552"/>
          </a:xfrm>
        </p:spPr>
        <p:txBody>
          <a:bodyPr>
            <a:noAutofit/>
          </a:bodyPr>
          <a:lstStyle/>
          <a:p>
            <a:r>
              <a:rPr lang="en-US" sz="4000" dirty="0" smtClean="0">
                <a:solidFill>
                  <a:schemeClr val="bg1">
                    <a:lumMod val="25000"/>
                  </a:schemeClr>
                </a:solidFill>
                <a:latin typeface="+mn-lt"/>
              </a:rPr>
              <a:t>Look at the map and say where Inverness, Southampton, Newcastle and Liverpool are.</a:t>
            </a:r>
            <a:br>
              <a:rPr lang="en-US" sz="4000" dirty="0" smtClean="0">
                <a:solidFill>
                  <a:schemeClr val="bg1">
                    <a:lumMod val="25000"/>
                  </a:schemeClr>
                </a:solidFill>
                <a:latin typeface="+mn-lt"/>
              </a:rPr>
            </a:br>
            <a:r>
              <a:rPr lang="en-US" sz="4400" dirty="0" smtClean="0">
                <a:solidFill>
                  <a:schemeClr val="bg1">
                    <a:lumMod val="25000"/>
                  </a:schemeClr>
                </a:solidFill>
                <a:latin typeface="+mn-lt"/>
              </a:rPr>
              <a:t/>
            </a:r>
            <a:br>
              <a:rPr lang="en-US" sz="4400" dirty="0" smtClean="0">
                <a:solidFill>
                  <a:schemeClr val="bg1">
                    <a:lumMod val="25000"/>
                  </a:schemeClr>
                </a:solidFill>
                <a:latin typeface="+mn-lt"/>
              </a:rPr>
            </a:br>
            <a:r>
              <a:rPr lang="en-US" sz="2800" i="1" dirty="0" smtClean="0">
                <a:solidFill>
                  <a:schemeClr val="bg1">
                    <a:lumMod val="25000"/>
                  </a:schemeClr>
                </a:solidFill>
                <a:latin typeface="+mn-lt"/>
              </a:rPr>
              <a:t>Southampton is in the south of the UK.</a:t>
            </a:r>
            <a:endParaRPr lang="ru-RU" sz="4400" dirty="0">
              <a:solidFill>
                <a:schemeClr val="bg1">
                  <a:lumMod val="25000"/>
                </a:schemeClr>
              </a:solidFill>
              <a:latin typeface="+mn-lt"/>
            </a:endParaRPr>
          </a:p>
        </p:txBody>
      </p:sp>
      <p:pic>
        <p:nvPicPr>
          <p:cNvPr id="4" name="Содержимое 3" descr="UK_map_named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139952" y="980728"/>
            <a:ext cx="4798079" cy="5184576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980728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en-US" sz="5400" b="1" dirty="0" smtClean="0">
                <a:solidFill>
                  <a:schemeClr val="bg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Elizabeth II, Queen of Great Britain </a:t>
            </a:r>
            <a:endParaRPr lang="en-US" sz="5400" b="1" dirty="0">
              <a:solidFill>
                <a:schemeClr val="bg1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4" name="Содержимое 3" descr="c1c90caf8a6b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7544" y="2276872"/>
            <a:ext cx="2740934" cy="27363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005zeh1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71800" y="3933056"/>
            <a:ext cx="3568253" cy="26642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aaa73cee205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52120" y="2348880"/>
            <a:ext cx="3108375" cy="274890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052736"/>
            <a:ext cx="3744416" cy="4968552"/>
          </a:xfrm>
        </p:spPr>
        <p:txBody>
          <a:bodyPr>
            <a:noAutofit/>
          </a:bodyPr>
          <a:lstStyle/>
          <a:p>
            <a:r>
              <a:rPr lang="en-US" sz="3600" i="1" dirty="0" smtClean="0">
                <a:solidFill>
                  <a:schemeClr val="bg1">
                    <a:lumMod val="25000"/>
                  </a:schemeClr>
                </a:solidFill>
                <a:latin typeface="+mn-lt"/>
              </a:rPr>
              <a:t>-Inverness is in the north of the UK. </a:t>
            </a:r>
            <a:br>
              <a:rPr lang="en-US" sz="3600" i="1" dirty="0" smtClean="0">
                <a:solidFill>
                  <a:schemeClr val="bg1">
                    <a:lumMod val="25000"/>
                  </a:schemeClr>
                </a:solidFill>
                <a:latin typeface="+mn-lt"/>
              </a:rPr>
            </a:br>
            <a:r>
              <a:rPr lang="en-US" sz="3600" i="1" dirty="0" smtClean="0">
                <a:solidFill>
                  <a:schemeClr val="bg1">
                    <a:lumMod val="25000"/>
                  </a:schemeClr>
                </a:solidFill>
                <a:latin typeface="+mn-lt"/>
              </a:rPr>
              <a:t>-Newcastle is in the east of the UK. -Liverpool is in the west of the UK.</a:t>
            </a:r>
            <a:br>
              <a:rPr lang="en-US" sz="3600" i="1" dirty="0" smtClean="0">
                <a:solidFill>
                  <a:schemeClr val="bg1">
                    <a:lumMod val="25000"/>
                  </a:schemeClr>
                </a:solidFill>
                <a:latin typeface="+mn-lt"/>
              </a:rPr>
            </a:br>
            <a:r>
              <a:rPr lang="en-US" sz="3600" i="1" dirty="0" smtClean="0">
                <a:solidFill>
                  <a:schemeClr val="bg1">
                    <a:lumMod val="25000"/>
                  </a:schemeClr>
                </a:solidFill>
                <a:latin typeface="+mn-lt"/>
              </a:rPr>
              <a:t>-Southampton is in the south of the UK.</a:t>
            </a:r>
            <a:endParaRPr lang="ru-RU" sz="3600" i="1" dirty="0">
              <a:solidFill>
                <a:schemeClr val="bg1">
                  <a:lumMod val="25000"/>
                </a:schemeClr>
              </a:solidFill>
              <a:latin typeface="+mn-lt"/>
            </a:endParaRPr>
          </a:p>
        </p:txBody>
      </p:sp>
      <p:pic>
        <p:nvPicPr>
          <p:cNvPr id="4" name="Содержимое 3" descr="UK_map_named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139952" y="980728"/>
            <a:ext cx="4798079" cy="5184576"/>
          </a:xfr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solidFill>
                  <a:schemeClr val="bg1">
                    <a:lumMod val="25000"/>
                  </a:schemeClr>
                </a:solidFill>
              </a:rPr>
              <a:t>The red rose</a:t>
            </a:r>
            <a:r>
              <a:rPr lang="en-US" dirty="0" smtClean="0">
                <a:solidFill>
                  <a:schemeClr val="bg1">
                    <a:lumMod val="25000"/>
                  </a:schemeClr>
                </a:solidFill>
              </a:rPr>
              <a:t> is the symbol of England.</a:t>
            </a:r>
            <a:endParaRPr lang="ru-RU" dirty="0">
              <a:solidFill>
                <a:schemeClr val="bg1">
                  <a:lumMod val="25000"/>
                </a:schemeClr>
              </a:solidFill>
            </a:endParaRPr>
          </a:p>
        </p:txBody>
      </p:sp>
      <p:pic>
        <p:nvPicPr>
          <p:cNvPr id="4" name="Содержимое 3" descr="ec_8693_1297452456.post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55576" y="2204864"/>
            <a:ext cx="3749040" cy="37490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4425715_23bbfc3b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56786" y="2276872"/>
            <a:ext cx="2937926" cy="36724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solidFill>
                  <a:schemeClr val="bg1">
                    <a:lumMod val="25000"/>
                  </a:schemeClr>
                </a:solidFill>
              </a:rPr>
              <a:t>The </a:t>
            </a:r>
            <a:r>
              <a:rPr lang="en-US" b="1" dirty="0" smtClean="0">
                <a:solidFill>
                  <a:schemeClr val="bg1">
                    <a:lumMod val="25000"/>
                  </a:schemeClr>
                </a:solidFill>
              </a:rPr>
              <a:t>Scottish Thistle </a:t>
            </a:r>
            <a:r>
              <a:rPr lang="en-US" dirty="0" smtClean="0">
                <a:solidFill>
                  <a:schemeClr val="bg1">
                    <a:lumMod val="25000"/>
                  </a:schemeClr>
                </a:solidFill>
              </a:rPr>
              <a:t>is </a:t>
            </a:r>
            <a:r>
              <a:rPr lang="en-US" dirty="0" smtClean="0">
                <a:solidFill>
                  <a:schemeClr val="bg1">
                    <a:lumMod val="25000"/>
                  </a:schemeClr>
                </a:solidFill>
              </a:rPr>
              <a:t>the national emblem of </a:t>
            </a:r>
            <a:r>
              <a:rPr lang="en-US" dirty="0" smtClean="0">
                <a:solidFill>
                  <a:schemeClr val="bg1">
                    <a:lumMod val="25000"/>
                  </a:schemeClr>
                </a:solidFill>
              </a:rPr>
              <a:t>Scotland.</a:t>
            </a:r>
            <a:endParaRPr lang="ru-RU" dirty="0">
              <a:solidFill>
                <a:schemeClr val="bg1">
                  <a:lumMod val="25000"/>
                </a:schemeClr>
              </a:solidFill>
            </a:endParaRPr>
          </a:p>
        </p:txBody>
      </p:sp>
      <p:pic>
        <p:nvPicPr>
          <p:cNvPr id="4" name="Содержимое 3" descr="ThistleScottishNational-vi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47664" y="2276872"/>
            <a:ext cx="2287450" cy="35283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baltdadzi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32040" y="2276872"/>
            <a:ext cx="2304256" cy="347714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90872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solidFill>
                  <a:schemeClr val="bg1">
                    <a:lumMod val="25000"/>
                  </a:schemeClr>
                </a:solidFill>
              </a:rPr>
              <a:t>The</a:t>
            </a:r>
            <a:r>
              <a:rPr lang="en-US" dirty="0" smtClean="0">
                <a:solidFill>
                  <a:schemeClr val="bg1">
                    <a:lumMod val="25000"/>
                  </a:schemeClr>
                </a:solidFill>
              </a:rPr>
              <a:t> </a:t>
            </a:r>
            <a:r>
              <a:rPr lang="en-US" b="1" dirty="0" smtClean="0">
                <a:solidFill>
                  <a:schemeClr val="bg1">
                    <a:lumMod val="25000"/>
                  </a:schemeClr>
                </a:solidFill>
              </a:rPr>
              <a:t>Leek</a:t>
            </a:r>
            <a:r>
              <a:rPr lang="en-US" dirty="0" smtClean="0">
                <a:solidFill>
                  <a:schemeClr val="bg1">
                    <a:lumMod val="25000"/>
                  </a:schemeClr>
                </a:solidFill>
              </a:rPr>
              <a:t> and </a:t>
            </a:r>
            <a:r>
              <a:rPr lang="en-US" b="1" dirty="0" smtClean="0">
                <a:solidFill>
                  <a:schemeClr val="bg1">
                    <a:lumMod val="25000"/>
                  </a:schemeClr>
                </a:solidFill>
              </a:rPr>
              <a:t>The Daffodil </a:t>
            </a:r>
            <a:r>
              <a:rPr lang="en-US" dirty="0" smtClean="0">
                <a:solidFill>
                  <a:schemeClr val="bg1">
                    <a:lumMod val="25000"/>
                  </a:schemeClr>
                </a:solidFill>
              </a:rPr>
              <a:t>- National Emblems of Wales.</a:t>
            </a:r>
            <a:endParaRPr lang="ru-RU" dirty="0">
              <a:solidFill>
                <a:schemeClr val="bg1">
                  <a:lumMod val="25000"/>
                </a:schemeClr>
              </a:solidFill>
            </a:endParaRPr>
          </a:p>
        </p:txBody>
      </p:sp>
      <p:pic>
        <p:nvPicPr>
          <p:cNvPr id="4" name="Содержимое 3" descr="galler-amblemi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2546952"/>
            <a:ext cx="3672408" cy="34023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daffodils-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55435" y="2564904"/>
            <a:ext cx="4512501" cy="33843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24744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solidFill>
                  <a:schemeClr val="bg1">
                    <a:lumMod val="25000"/>
                  </a:schemeClr>
                </a:solidFill>
              </a:rPr>
              <a:t>The shamrock</a:t>
            </a:r>
            <a:r>
              <a:rPr lang="en-US" dirty="0" smtClean="0">
                <a:solidFill>
                  <a:schemeClr val="bg1">
                    <a:lumMod val="25000"/>
                  </a:schemeClr>
                </a:solidFill>
              </a:rPr>
              <a:t> is the symbol of Northern Ireland.</a:t>
            </a:r>
            <a:endParaRPr lang="ru-RU" dirty="0">
              <a:solidFill>
                <a:schemeClr val="bg1">
                  <a:lumMod val="25000"/>
                </a:schemeClr>
              </a:solidFill>
            </a:endParaRPr>
          </a:p>
        </p:txBody>
      </p:sp>
      <p:pic>
        <p:nvPicPr>
          <p:cNvPr id="4" name="Содержимое 3" descr="Shamrock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55576" y="2780928"/>
            <a:ext cx="3333750" cy="33051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419282882_1b6caaf63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3968" y="2852936"/>
            <a:ext cx="4464496" cy="326801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bg1">
                    <a:lumMod val="25000"/>
                  </a:schemeClr>
                </a:solidFill>
              </a:rPr>
              <a:t>ИСТОЧНИК:</a:t>
            </a:r>
            <a:endParaRPr lang="ru-RU" dirty="0">
              <a:solidFill>
                <a:schemeClr val="bg1">
                  <a:lumMod val="2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>
                <a:hlinkClick r:id="rId2"/>
              </a:rPr>
              <a:t>http://img1.liveinternet.ru/images/foto/b/3/201/2497201/f_13930790.jpg</a:t>
            </a:r>
            <a:endParaRPr lang="ru-RU" dirty="0" smtClean="0"/>
          </a:p>
          <a:p>
            <a:r>
              <a:rPr lang="en-US" dirty="0" smtClean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baltic-ireland.ie/datnes/2011/05/mapa.jpg</a:t>
            </a:r>
            <a:endParaRPr lang="en-US" dirty="0" smtClean="0"/>
          </a:p>
          <a:p>
            <a:r>
              <a:rPr lang="en-US" dirty="0" smtClean="0">
                <a:hlinkClick r:id="rId4"/>
              </a:rPr>
              <a:t>http://</a:t>
            </a:r>
            <a:r>
              <a:rPr lang="en-US" dirty="0" smtClean="0">
                <a:hlinkClick r:id="rId4"/>
              </a:rPr>
              <a:t>media.apnonline.com.au/img/media/images/2010/12/03/welshflag.jpg</a:t>
            </a:r>
            <a:endParaRPr lang="en-US" dirty="0" smtClean="0"/>
          </a:p>
          <a:p>
            <a:r>
              <a:rPr lang="en-US" dirty="0" smtClean="0">
                <a:hlinkClick r:id="rId5"/>
              </a:rPr>
              <a:t>http://</a:t>
            </a:r>
            <a:r>
              <a:rPr lang="en-US" dirty="0" smtClean="0">
                <a:hlinkClick r:id="rId5"/>
              </a:rPr>
              <a:t>www.coloring-pages-book-for-kids-boys.com/images/24-Flag_of_Scotland_pic_at_coloring-pages-book-for-kids-boys.jpg</a:t>
            </a:r>
            <a:endParaRPr lang="en-US" dirty="0" smtClean="0"/>
          </a:p>
          <a:p>
            <a:r>
              <a:rPr lang="en-US" dirty="0" smtClean="0">
                <a:hlinkClick r:id="rId6"/>
              </a:rPr>
              <a:t>http://</a:t>
            </a:r>
            <a:r>
              <a:rPr lang="en-US" dirty="0" smtClean="0">
                <a:hlinkClick r:id="rId6"/>
              </a:rPr>
              <a:t>favim.ru/orig/201103/06/Favim.ru-1210.jpg</a:t>
            </a:r>
            <a:endParaRPr lang="en-US" dirty="0" smtClean="0"/>
          </a:p>
          <a:p>
            <a:r>
              <a:rPr lang="en-US" dirty="0" smtClean="0">
                <a:hlinkClick r:id="rId7"/>
              </a:rPr>
              <a:t>http://</a:t>
            </a:r>
            <a:r>
              <a:rPr lang="en-US" dirty="0" smtClean="0">
                <a:hlinkClick r:id="rId7"/>
              </a:rPr>
              <a:t>www.american-number-plate.com/uploads/2007.06.17_12-34-55state-flag-alabama.jpg</a:t>
            </a:r>
            <a:endParaRPr lang="en-US" dirty="0" smtClean="0"/>
          </a:p>
          <a:p>
            <a:r>
              <a:rPr lang="en-US" dirty="0" smtClean="0">
                <a:hlinkClick r:id="rId8"/>
              </a:rPr>
              <a:t>http://</a:t>
            </a:r>
            <a:r>
              <a:rPr lang="en-US" dirty="0" smtClean="0">
                <a:hlinkClick r:id="rId8"/>
              </a:rPr>
              <a:t>mszzz.files.wordpress.com/2009/05/flag_of_england.png</a:t>
            </a:r>
            <a:endParaRPr lang="en-US" dirty="0" smtClean="0"/>
          </a:p>
          <a:p>
            <a:r>
              <a:rPr lang="en-US" dirty="0" smtClean="0">
                <a:hlinkClick r:id="rId9"/>
              </a:rPr>
              <a:t>http://</a:t>
            </a:r>
            <a:r>
              <a:rPr lang="en-US" dirty="0" smtClean="0">
                <a:hlinkClick r:id="rId9"/>
              </a:rPr>
              <a:t>kalipso-miass.ru/images/stories/image/gb_flag.gif</a:t>
            </a:r>
            <a:endParaRPr lang="en-US" dirty="0" smtClean="0"/>
          </a:p>
          <a:p>
            <a:r>
              <a:rPr lang="en-US" dirty="0" smtClean="0">
                <a:hlinkClick r:id="rId10"/>
              </a:rPr>
              <a:t>http://</a:t>
            </a:r>
            <a:r>
              <a:rPr lang="en-US" dirty="0" smtClean="0">
                <a:hlinkClick r:id="rId10"/>
              </a:rPr>
              <a:t>images40.fotki.com/v1238/photos/1/123644/1395867/ThistleScottishNational-vi.jpg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764704"/>
            <a:ext cx="8219256" cy="5559896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www.maps-of-britain.co.uk/images/britain-politcal-map.jpg</a:t>
            </a:r>
            <a:endParaRPr lang="en-US" dirty="0" smtClean="0"/>
          </a:p>
          <a:p>
            <a:r>
              <a:rPr lang="en-US" dirty="0" smtClean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www.topnews.in/files/Lowest-Rate-Insolvencies.jpg</a:t>
            </a:r>
            <a:endParaRPr lang="en-US" dirty="0" smtClean="0"/>
          </a:p>
          <a:p>
            <a:r>
              <a:rPr lang="en-US" dirty="0" smtClean="0">
                <a:hlinkClick r:id="rId4"/>
              </a:rPr>
              <a:t>http://</a:t>
            </a:r>
            <a:r>
              <a:rPr lang="en-US" dirty="0" smtClean="0">
                <a:hlinkClick r:id="rId4"/>
              </a:rPr>
              <a:t>oranges-world.com/data_images/british-pounds.jpg</a:t>
            </a:r>
            <a:endParaRPr lang="en-US" dirty="0" smtClean="0"/>
          </a:p>
          <a:p>
            <a:r>
              <a:rPr lang="en-US" dirty="0" smtClean="0">
                <a:hlinkClick r:id="rId5"/>
              </a:rPr>
              <a:t>http://</a:t>
            </a:r>
            <a:r>
              <a:rPr lang="en-US" dirty="0" smtClean="0">
                <a:hlinkClick r:id="rId5"/>
              </a:rPr>
              <a:t>us.123rf.com/400wm/400/400/claudiodivizia/claudiodivizia0806/claudiodivizia080600503/3214765-british-pound-coins-money.jpg</a:t>
            </a:r>
            <a:endParaRPr lang="en-US" dirty="0" smtClean="0"/>
          </a:p>
          <a:p>
            <a:r>
              <a:rPr lang="en-US" dirty="0" smtClean="0">
                <a:hlinkClick r:id="rId6"/>
              </a:rPr>
              <a:t>http://upload.wikimedia.org/wikipedia/ru/2/2e/%D0%A4%D1%83%D0%BD%D1%82_%</a:t>
            </a:r>
            <a:r>
              <a:rPr lang="en-US" dirty="0" smtClean="0">
                <a:hlinkClick r:id="rId6"/>
              </a:rPr>
              <a:t>D1%81%D1%82%D0%B5%D1%80%D0%BB%D0%B8%D0%BD%D0%B3%D0%BE%D0%B2.jpg</a:t>
            </a:r>
            <a:endParaRPr lang="en-US" dirty="0" smtClean="0"/>
          </a:p>
          <a:p>
            <a:r>
              <a:rPr lang="en-US" dirty="0" smtClean="0">
                <a:hlinkClick r:id="rId7"/>
              </a:rPr>
              <a:t>http://</a:t>
            </a:r>
            <a:r>
              <a:rPr lang="en-US" dirty="0" smtClean="0">
                <a:hlinkClick r:id="rId7"/>
              </a:rPr>
              <a:t>designrfix.com/wp-content/uploads/2009/10/icon-tutorial-1st-series-10.jpg</a:t>
            </a:r>
            <a:endParaRPr lang="en-US" dirty="0" smtClean="0"/>
          </a:p>
          <a:p>
            <a:r>
              <a:rPr lang="en-US" dirty="0" smtClean="0">
                <a:hlinkClick r:id="rId8"/>
              </a:rPr>
              <a:t>http://</a:t>
            </a:r>
            <a:r>
              <a:rPr lang="en-US" dirty="0" smtClean="0">
                <a:hlinkClick r:id="rId8"/>
              </a:rPr>
              <a:t>www.glenview-cottage.co.uk/images/UK_map_named.jpg</a:t>
            </a:r>
            <a:endParaRPr lang="en-US" dirty="0" smtClean="0"/>
          </a:p>
          <a:p>
            <a:r>
              <a:rPr lang="en-US" dirty="0" smtClean="0">
                <a:hlinkClick r:id="rId9"/>
              </a:rPr>
              <a:t>http://</a:t>
            </a:r>
            <a:r>
              <a:rPr lang="en-US" dirty="0" smtClean="0">
                <a:hlinkClick r:id="rId9"/>
              </a:rPr>
              <a:t>percorsochiara.altervista.org/daffodils-2.jpg</a:t>
            </a:r>
            <a:endParaRPr lang="en-US" dirty="0" smtClean="0"/>
          </a:p>
          <a:p>
            <a:r>
              <a:rPr lang="en-US" dirty="0" smtClean="0">
                <a:hlinkClick r:id="rId10"/>
              </a:rPr>
              <a:t>http://</a:t>
            </a:r>
            <a:r>
              <a:rPr lang="en-US" dirty="0" smtClean="0">
                <a:hlinkClick r:id="rId10"/>
              </a:rPr>
              <a:t>www.fitoterapija.lv/userfiles/Image/baltdadzis.jpg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692696"/>
            <a:ext cx="8219256" cy="5631904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www.webturizm.ru/photoforum/pics/anglia9.jpg</a:t>
            </a:r>
            <a:endParaRPr lang="en-US" dirty="0" smtClean="0"/>
          </a:p>
          <a:p>
            <a:r>
              <a:rPr lang="en-US" dirty="0" smtClean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topwar.ru/uploads/posts/2011-10/1317663964_4955351_295e5688.jpg</a:t>
            </a:r>
            <a:endParaRPr lang="en-US" dirty="0" smtClean="0"/>
          </a:p>
          <a:p>
            <a:r>
              <a:rPr lang="en-US" dirty="0" smtClean="0">
                <a:hlinkClick r:id="rId4"/>
              </a:rPr>
              <a:t>http://</a:t>
            </a:r>
            <a:r>
              <a:rPr lang="en-US" dirty="0" smtClean="0">
                <a:hlinkClick r:id="rId4"/>
              </a:rPr>
              <a:t>amigo72.ru/gallery/en3.jpg</a:t>
            </a:r>
            <a:endParaRPr lang="en-US" dirty="0" smtClean="0"/>
          </a:p>
          <a:p>
            <a:r>
              <a:rPr lang="en-US" dirty="0" smtClean="0">
                <a:hlinkClick r:id="rId5"/>
              </a:rPr>
              <a:t>http://</a:t>
            </a:r>
            <a:r>
              <a:rPr lang="en-US" dirty="0" smtClean="0">
                <a:hlinkClick r:id="rId5"/>
              </a:rPr>
              <a:t>scotland-kopylov.narod.ru/img/main-2.jpg</a:t>
            </a:r>
            <a:endParaRPr lang="en-US" dirty="0" smtClean="0"/>
          </a:p>
          <a:p>
            <a:r>
              <a:rPr lang="en-US" dirty="0" smtClean="0">
                <a:hlinkClick r:id="rId6"/>
              </a:rPr>
              <a:t>http://</a:t>
            </a:r>
            <a:r>
              <a:rPr lang="en-US" dirty="0" smtClean="0">
                <a:hlinkClick r:id="rId6"/>
              </a:rPr>
              <a:t>www.consumer-club.com.ua/modules/multimedia/media/foto/26015.jpg</a:t>
            </a:r>
            <a:endParaRPr lang="en-US" dirty="0" smtClean="0"/>
          </a:p>
          <a:p>
            <a:r>
              <a:rPr lang="en-US" dirty="0" smtClean="0">
                <a:hlinkClick r:id="rId7"/>
              </a:rPr>
              <a:t>http://</a:t>
            </a:r>
            <a:r>
              <a:rPr lang="en-US" dirty="0" smtClean="0">
                <a:hlinkClick r:id="rId7"/>
              </a:rPr>
              <a:t>www.gusli.su/wp-content/uploads/2009/08/scotland.jpg</a:t>
            </a:r>
            <a:endParaRPr lang="en-US" dirty="0" smtClean="0"/>
          </a:p>
          <a:p>
            <a:r>
              <a:rPr lang="en-US" dirty="0" smtClean="0">
                <a:hlinkClick r:id="rId8"/>
              </a:rPr>
              <a:t>http://</a:t>
            </a:r>
            <a:r>
              <a:rPr lang="en-US" dirty="0" smtClean="0">
                <a:hlinkClick r:id="rId8"/>
              </a:rPr>
              <a:t>www.svali.ru/pic/pictures/20/r_p_d454b3ed2ee2d113e1675373d84238d6.jpg</a:t>
            </a:r>
            <a:endParaRPr lang="en-US" dirty="0" smtClean="0"/>
          </a:p>
          <a:p>
            <a:r>
              <a:rPr lang="en-US" dirty="0" smtClean="0">
                <a:hlinkClick r:id="rId9"/>
              </a:rPr>
              <a:t>http://</a:t>
            </a:r>
            <a:r>
              <a:rPr lang="en-US" dirty="0" smtClean="0">
                <a:hlinkClick r:id="rId9"/>
              </a:rPr>
              <a:t>img1.liveinternet.ru/images/attach/c/0/45/249/45249914_Wales.jpg</a:t>
            </a:r>
            <a:endParaRPr lang="en-US" dirty="0" smtClean="0"/>
          </a:p>
          <a:p>
            <a:r>
              <a:rPr lang="en-US" dirty="0" smtClean="0">
                <a:hlinkClick r:id="rId10"/>
              </a:rPr>
              <a:t>http://</a:t>
            </a:r>
            <a:r>
              <a:rPr lang="en-US" dirty="0" smtClean="0">
                <a:hlinkClick r:id="rId10"/>
              </a:rPr>
              <a:t>kelkitcambasi.files.wordpress.com/2010/12/galler-amblemi.gif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620688"/>
            <a:ext cx="8219256" cy="5703912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julyt.ru/upload/iblock/28a/28a598ff503ec1b7aa4821c2ba367616.jpg</a:t>
            </a:r>
            <a:endParaRPr lang="en-US" dirty="0" smtClean="0"/>
          </a:p>
          <a:p>
            <a:r>
              <a:rPr lang="en-US" dirty="0" smtClean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daisyscronicles.files.wordpress.com/2010/11/irlanda.jpg</a:t>
            </a:r>
            <a:endParaRPr lang="en-US" dirty="0" smtClean="0"/>
          </a:p>
          <a:p>
            <a:r>
              <a:rPr lang="en-US" dirty="0" smtClean="0">
                <a:hlinkClick r:id="rId4"/>
              </a:rPr>
              <a:t>http://</a:t>
            </a:r>
            <a:r>
              <a:rPr lang="en-US" dirty="0" smtClean="0">
                <a:hlinkClick r:id="rId4"/>
              </a:rPr>
              <a:t>www.imageup.ru/img136/c0c969658bec51078ca02489f1d032d7447877.jpg</a:t>
            </a:r>
            <a:endParaRPr lang="en-US" dirty="0" smtClean="0"/>
          </a:p>
          <a:p>
            <a:r>
              <a:rPr lang="en-US" dirty="0" smtClean="0">
                <a:hlinkClick r:id="rId5"/>
              </a:rPr>
              <a:t>http://</a:t>
            </a:r>
            <a:r>
              <a:rPr lang="en-US" dirty="0" smtClean="0">
                <a:hlinkClick r:id="rId5"/>
              </a:rPr>
              <a:t>img-fotki.yandex.ru/get/4706/99316564.58/0_76bf1_935c9f26_XL</a:t>
            </a:r>
            <a:endParaRPr lang="en-US" dirty="0" smtClean="0"/>
          </a:p>
          <a:p>
            <a:r>
              <a:rPr lang="en-US" dirty="0" smtClean="0">
                <a:hlinkClick r:id="rId6"/>
              </a:rPr>
              <a:t>http://</a:t>
            </a:r>
            <a:r>
              <a:rPr lang="en-US" dirty="0" smtClean="0">
                <a:hlinkClick r:id="rId6"/>
              </a:rPr>
              <a:t>copypast.ru/foto3/0059/9.jpg</a:t>
            </a:r>
            <a:endParaRPr lang="en-US" dirty="0" smtClean="0"/>
          </a:p>
          <a:p>
            <a:r>
              <a:rPr lang="en-US" dirty="0" smtClean="0">
                <a:hlinkClick r:id="rId7"/>
              </a:rPr>
              <a:t>http://</a:t>
            </a:r>
            <a:r>
              <a:rPr lang="en-US" dirty="0" smtClean="0">
                <a:hlinkClick r:id="rId7"/>
              </a:rPr>
              <a:t>thebytes.ru/pics/weekly119/005zeh1d.jpg</a:t>
            </a:r>
            <a:endParaRPr lang="en-US" dirty="0" smtClean="0"/>
          </a:p>
          <a:p>
            <a:r>
              <a:rPr lang="en-US" dirty="0" smtClean="0">
                <a:hlinkClick r:id="rId8"/>
              </a:rPr>
              <a:t>http://</a:t>
            </a:r>
            <a:r>
              <a:rPr lang="en-US" dirty="0" smtClean="0">
                <a:hlinkClick r:id="rId8"/>
              </a:rPr>
              <a:t>s001.radikal.ru/i194/1001/4e/aaa73cee2053.jpg</a:t>
            </a:r>
            <a:endParaRPr lang="en-US" dirty="0" smtClean="0"/>
          </a:p>
          <a:p>
            <a:r>
              <a:rPr lang="en-US" dirty="0" smtClean="0">
                <a:hlinkClick r:id="rId9"/>
              </a:rPr>
              <a:t>http://</a:t>
            </a:r>
            <a:r>
              <a:rPr lang="en-US" dirty="0" smtClean="0">
                <a:hlinkClick r:id="rId9"/>
              </a:rPr>
              <a:t>www.li-kids.com/photos/Shamrock.jpg</a:t>
            </a:r>
            <a:endParaRPr lang="en-US" dirty="0" smtClean="0"/>
          </a:p>
          <a:p>
            <a:r>
              <a:rPr lang="en-US" dirty="0" smtClean="0">
                <a:hlinkClick r:id="rId10"/>
              </a:rPr>
              <a:t>http://</a:t>
            </a:r>
            <a:r>
              <a:rPr lang="en-US" dirty="0" smtClean="0">
                <a:hlinkClick r:id="rId10"/>
              </a:rPr>
              <a:t>farm1.static.flickr.com/148/419282882_1b6caaf639.jpg</a:t>
            </a:r>
            <a:endParaRPr lang="en-US" dirty="0" smtClean="0"/>
          </a:p>
          <a:p>
            <a:r>
              <a:rPr lang="en-US" dirty="0" smtClean="0">
                <a:hlinkClick r:id="rId11"/>
              </a:rPr>
              <a:t>http://</a:t>
            </a:r>
            <a:r>
              <a:rPr lang="en-US" dirty="0" smtClean="0">
                <a:hlinkClick r:id="rId11"/>
              </a:rPr>
              <a:t>englishcafecdn.englishcafe.com/files/images/ec_8693_1297452456.post.jpg</a:t>
            </a:r>
            <a:endParaRPr lang="en-US" dirty="0" smtClean="0"/>
          </a:p>
          <a:p>
            <a:r>
              <a:rPr lang="en-US" dirty="0" smtClean="0">
                <a:hlinkClick r:id="rId12"/>
              </a:rPr>
              <a:t>http://</a:t>
            </a:r>
            <a:r>
              <a:rPr lang="en-US" dirty="0" smtClean="0">
                <a:hlinkClick r:id="rId12"/>
              </a:rPr>
              <a:t>i.i.ua/photo/images/pic/5/1/4425715_23bbfc3b.jpg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5400" dirty="0" smtClean="0"/>
              <a:t>THANK YOU VERY MUCH.</a:t>
            </a:r>
            <a:endParaRPr lang="ru-RU" sz="5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40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WHAT COLOURS ARE THE FLAGS BELOW? </a:t>
            </a:r>
            <a:endParaRPr lang="ru-RU" sz="4000" b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endParaRPr lang="en-US" sz="3600" dirty="0" smtClean="0"/>
          </a:p>
          <a:p>
            <a:endParaRPr lang="en-US" sz="3600" dirty="0" smtClean="0"/>
          </a:p>
          <a:p>
            <a:endParaRPr lang="en-US" sz="3600" dirty="0" smtClean="0"/>
          </a:p>
          <a:p>
            <a:endParaRPr lang="en-US" sz="3600" dirty="0" smtClean="0"/>
          </a:p>
          <a:p>
            <a:endParaRPr lang="en-US" sz="3600" dirty="0" smtClean="0"/>
          </a:p>
          <a:p>
            <a:endParaRPr lang="en-US" sz="3600" dirty="0" smtClean="0"/>
          </a:p>
          <a:p>
            <a:r>
              <a:rPr lang="en-US" sz="3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WALES</a:t>
            </a:r>
          </a:p>
          <a:p>
            <a:pPr>
              <a:buNone/>
            </a:pPr>
            <a:endParaRPr lang="en-US" sz="3600" dirty="0" smtClean="0"/>
          </a:p>
          <a:p>
            <a:pPr>
              <a:buNone/>
            </a:pPr>
            <a:endParaRPr lang="en-US" sz="3600" dirty="0" smtClean="0"/>
          </a:p>
          <a:p>
            <a:pPr>
              <a:buNone/>
            </a:pPr>
            <a:endParaRPr lang="en-US" sz="3600" dirty="0" smtClean="0"/>
          </a:p>
          <a:p>
            <a:pPr>
              <a:buNone/>
            </a:pPr>
            <a:endParaRPr lang="en-US" sz="3600" dirty="0" smtClean="0"/>
          </a:p>
          <a:p>
            <a:pPr algn="ctr"/>
            <a:r>
              <a:rPr lang="en-US" sz="38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SCOTLAND</a:t>
            </a:r>
          </a:p>
        </p:txBody>
      </p:sp>
      <p:pic>
        <p:nvPicPr>
          <p:cNvPr id="5" name="Рисунок 4" descr="welshfla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2060848"/>
            <a:ext cx="3121152" cy="187147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 descr="24-Flag_of_Scotland_pic_at_coloring-pages-book-for-kids-boy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8024" y="3573016"/>
            <a:ext cx="3253368" cy="19507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z="54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COLOURS ARE THE FLAGS BELOW? </a:t>
            </a:r>
            <a:r>
              <a:rPr lang="en-US" dirty="0" smtClean="0"/>
              <a:t>v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en-US" sz="2800" dirty="0" smtClean="0"/>
          </a:p>
          <a:p>
            <a:endParaRPr lang="en-US" sz="2800" dirty="0" smtClean="0"/>
          </a:p>
          <a:p>
            <a:endParaRPr lang="en-US" sz="2800" dirty="0" smtClean="0"/>
          </a:p>
          <a:p>
            <a:endParaRPr lang="en-US" sz="2800" dirty="0" smtClean="0"/>
          </a:p>
          <a:p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OLD 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FLAG OF 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IRELAND</a:t>
            </a:r>
          </a:p>
          <a:p>
            <a:pPr>
              <a:buNone/>
            </a:pPr>
            <a:endParaRPr lang="en-US" sz="2800" dirty="0" smtClean="0"/>
          </a:p>
          <a:p>
            <a:pPr>
              <a:buNone/>
            </a:pPr>
            <a:endParaRPr lang="en-US" sz="2800" dirty="0" smtClean="0"/>
          </a:p>
          <a:p>
            <a:pPr>
              <a:buNone/>
            </a:pPr>
            <a:endParaRPr lang="en-US" sz="2800" dirty="0" smtClean="0"/>
          </a:p>
          <a:p>
            <a:pPr algn="ctr"/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ENGLAND</a:t>
            </a: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2007.06.17_12-34-55state-flag-alabam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3568" y="1916832"/>
            <a:ext cx="2620888" cy="174725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 descr="flag_of_england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8024" y="3645024"/>
            <a:ext cx="3017912" cy="181074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908720"/>
            <a:ext cx="8219256" cy="5415880"/>
          </a:xfrm>
        </p:spPr>
        <p:txBody>
          <a:bodyPr>
            <a:normAutofit/>
          </a:bodyPr>
          <a:lstStyle/>
          <a:p>
            <a:pPr algn="ctr"/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UNION JACK</a:t>
            </a:r>
          </a:p>
          <a:p>
            <a:pPr algn="ctr"/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 descr="Favim.ru-12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63688" y="1412776"/>
            <a:ext cx="5688632" cy="5013107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40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HOW ARE THE FLAGS RELATED TO THE MAP?</a:t>
            </a:r>
            <a:endParaRPr lang="ru-RU" sz="4000" b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5" name="Содержимое 4" descr="welshflag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259632" y="2132856"/>
            <a:ext cx="1567844" cy="94009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Содержимое 7" descr="24-Flag_of_Scotland_pic_at_coloring-pages-book-for-kids-boys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2411760" y="2708920"/>
            <a:ext cx="1584176" cy="94988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 descr="2007.06.17_12-34-55state-flag-alabam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59632" y="3501008"/>
            <a:ext cx="1584176" cy="105611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Рисунок 9" descr="flag_of_england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555776" y="4293096"/>
            <a:ext cx="1529747" cy="91784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Рисунок 10" descr="gb_flag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259632" y="5085184"/>
            <a:ext cx="1512168" cy="100811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Рисунок 11" descr="britain-politcal-map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220072" y="1988840"/>
            <a:ext cx="2938108" cy="458112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40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HOW ARE THE FLAGS RELATED TO THE MAP?</a:t>
            </a:r>
            <a:endParaRPr lang="ru-RU" sz="4000" b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5" name="Содержимое 4" descr="welshflag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259632" y="2132856"/>
            <a:ext cx="1567844" cy="94009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Содержимое 7" descr="24-Flag_of_Scotland_pic_at_coloring-pages-book-for-kids-boys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2411760" y="2708920"/>
            <a:ext cx="1584176" cy="94988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 descr="2007.06.17_12-34-55state-flag-alabam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59632" y="3501008"/>
            <a:ext cx="1584176" cy="105611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Рисунок 9" descr="flag_of_england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555776" y="4293096"/>
            <a:ext cx="1529747" cy="91784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Рисунок 10" descr="gb_flag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259632" y="5085184"/>
            <a:ext cx="1512168" cy="100811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Рисунок 11" descr="britain-politcal-map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220072" y="1988840"/>
            <a:ext cx="2938108" cy="458112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14" name="Прямая со стрелкой 13"/>
          <p:cNvCxnSpPr/>
          <p:nvPr/>
        </p:nvCxnSpPr>
        <p:spPr>
          <a:xfrm>
            <a:off x="3203848" y="2420888"/>
            <a:ext cx="3024336" cy="28803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V="1">
            <a:off x="4139952" y="3212976"/>
            <a:ext cx="1584176" cy="4320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2987824" y="4005064"/>
            <a:ext cx="2520280" cy="720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V="1">
            <a:off x="4283968" y="4725144"/>
            <a:ext cx="2304256" cy="2160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2915816" y="5805264"/>
            <a:ext cx="201622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THE UNITED KINGDOM</a:t>
            </a:r>
            <a:endParaRPr lang="ru-RU" b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/>
              <a:t>Country: </a:t>
            </a:r>
            <a:r>
              <a:rPr lang="en-US" sz="3200" dirty="0" smtClean="0"/>
              <a:t>The United Kingdom includes England, Scotland, Wales and Northern Ireland.</a:t>
            </a:r>
          </a:p>
          <a:p>
            <a:r>
              <a:rPr lang="en-US" sz="3200" b="1" dirty="0" smtClean="0"/>
              <a:t>Capital: </a:t>
            </a:r>
            <a:r>
              <a:rPr lang="en-US" sz="3200" u="sng" dirty="0" smtClean="0"/>
              <a:t>London</a:t>
            </a:r>
            <a:r>
              <a:rPr lang="en-US" sz="3200" dirty="0" smtClean="0"/>
              <a:t> is the capital of the UK but also the capital of England. </a:t>
            </a:r>
            <a:r>
              <a:rPr lang="en-US" sz="3200" u="sng" dirty="0" smtClean="0"/>
              <a:t>Cardiff</a:t>
            </a:r>
            <a:r>
              <a:rPr lang="en-US" sz="3200" dirty="0" smtClean="0"/>
              <a:t> is the capital of Wales, </a:t>
            </a:r>
            <a:r>
              <a:rPr lang="en-US" sz="3200" u="sng" dirty="0" smtClean="0"/>
              <a:t>Edinburgh</a:t>
            </a:r>
            <a:r>
              <a:rPr lang="en-US" sz="3200" dirty="0" smtClean="0"/>
              <a:t> is the capital of Scotland and </a:t>
            </a:r>
            <a:r>
              <a:rPr lang="en-US" sz="3200" u="sng" dirty="0" smtClean="0"/>
              <a:t>Belfast</a:t>
            </a:r>
            <a:r>
              <a:rPr lang="en-US" sz="3200" dirty="0" smtClean="0"/>
              <a:t> is the capital of Northern Ireland.</a:t>
            </a:r>
            <a:endParaRPr lang="ru-RU" sz="32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124744"/>
            <a:ext cx="8219256" cy="5199856"/>
          </a:xfrm>
        </p:spPr>
        <p:txBody>
          <a:bodyPr/>
          <a:lstStyle/>
          <a:p>
            <a:r>
              <a:rPr lang="en-US" sz="3200" b="1" dirty="0" smtClean="0"/>
              <a:t>Flag: </a:t>
            </a:r>
            <a:r>
              <a:rPr lang="en-US" sz="3200" dirty="0" smtClean="0"/>
              <a:t>The Union Jack includes the flags of England and Scotland as well as the old flag of Ireland. Each country has its own flag as well as the union Jack.</a:t>
            </a:r>
          </a:p>
          <a:p>
            <a:r>
              <a:rPr lang="en-US" sz="3200" b="1" dirty="0" smtClean="0"/>
              <a:t>Population: </a:t>
            </a:r>
            <a:r>
              <a:rPr lang="en-US" sz="3200" dirty="0" smtClean="0"/>
              <a:t>60,441,457</a:t>
            </a:r>
          </a:p>
          <a:p>
            <a:r>
              <a:rPr lang="en-US" sz="3200" b="1" dirty="0" smtClean="0"/>
              <a:t>Currency: </a:t>
            </a:r>
            <a:r>
              <a:rPr lang="en-US" sz="3200" dirty="0" smtClean="0"/>
              <a:t>British Pound</a:t>
            </a:r>
          </a:p>
          <a:p>
            <a:endParaRPr lang="ru-RU" dirty="0"/>
          </a:p>
        </p:txBody>
      </p:sp>
      <p:pic>
        <p:nvPicPr>
          <p:cNvPr id="4" name="Рисунок 3" descr="Lowest-Rate-Insolvenci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40152" y="2852936"/>
            <a:ext cx="1688976" cy="16889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british-pound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44208" y="4509120"/>
            <a:ext cx="2185467" cy="16382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3214765-british-pound-coins-money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55976" y="5013176"/>
            <a:ext cx="2051720" cy="15387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Фунт_стерлингов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979712" y="5013176"/>
            <a:ext cx="2376264" cy="15683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Другая 12">
      <a:dk1>
        <a:srgbClr val="716B00"/>
      </a:dk1>
      <a:lt1>
        <a:srgbClr val="FFFCC6"/>
      </a:lt1>
      <a:dk2>
        <a:srgbClr val="FFF98D"/>
      </a:dk2>
      <a:lt2>
        <a:srgbClr val="FFF98D"/>
      </a:lt2>
      <a:accent1>
        <a:srgbClr val="FFF654"/>
      </a:accent1>
      <a:accent2>
        <a:srgbClr val="FFF654"/>
      </a:accent2>
      <a:accent3>
        <a:srgbClr val="A9A100"/>
      </a:accent3>
      <a:accent4>
        <a:srgbClr val="FFFF00"/>
      </a:accent4>
      <a:accent5>
        <a:srgbClr val="716B00"/>
      </a:accent5>
      <a:accent6>
        <a:srgbClr val="A5C249"/>
      </a:accent6>
      <a:hlink>
        <a:srgbClr val="E2D700"/>
      </a:hlink>
      <a:folHlink>
        <a:srgbClr val="FFF654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195</TotalTime>
  <Words>524</Words>
  <Application>Microsoft Office PowerPoint</Application>
  <PresentationFormat>Экран (4:3)</PresentationFormat>
  <Paragraphs>149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Поток</vt:lpstr>
      <vt:lpstr>THE UNITED KINGDOM</vt:lpstr>
      <vt:lpstr>Elizabeth II, Queen of Great Britain </vt:lpstr>
      <vt:lpstr>WHAT COLOURS ARE THE FLAGS BELOW? </vt:lpstr>
      <vt:lpstr>WHAT COLOURS ARE THE FLAGS BELOW? v</vt:lpstr>
      <vt:lpstr>Слайд 5</vt:lpstr>
      <vt:lpstr>HOW ARE THE FLAGS RELATED TO THE MAP?</vt:lpstr>
      <vt:lpstr>HOW ARE THE FLAGS RELATED TO THE MAP?</vt:lpstr>
      <vt:lpstr>THE UNITED KINGDOM</vt:lpstr>
      <vt:lpstr>Слайд 9</vt:lpstr>
      <vt:lpstr>CHOOSE THE ODD ONE OUT.</vt:lpstr>
      <vt:lpstr>CHOOSE THE ODD ONE OUT.</vt:lpstr>
      <vt:lpstr>ENGLAND</vt:lpstr>
      <vt:lpstr>SCOTLAND</vt:lpstr>
      <vt:lpstr>WALES</vt:lpstr>
      <vt:lpstr>NORTHERN IRELAND</vt:lpstr>
      <vt:lpstr>USE THE DIAGRAM TO TALK ABOUT THE UK.</vt:lpstr>
      <vt:lpstr>USE THE DIAGRAM TO TALK ABOUT THE UK.</vt:lpstr>
      <vt:lpstr>WHAT DO THE LETTERS ON THE COMPASS MEAN? USE THE BOX TO SAY.</vt:lpstr>
      <vt:lpstr>Look at the map and say where Inverness, Southampton, Newcastle and Liverpool are.  Southampton is in the south of the UK.</vt:lpstr>
      <vt:lpstr>-Inverness is in the north of the UK.  -Newcastle is in the east of the UK. -Liverpool is in the west of the UK. -Southampton is in the south of the UK.</vt:lpstr>
      <vt:lpstr>The red rose is the symbol of England.</vt:lpstr>
      <vt:lpstr>The Scottish Thistle is the national emblem of Scotland.</vt:lpstr>
      <vt:lpstr>The Leek and The Daffodil - National Emblems of Wales.</vt:lpstr>
      <vt:lpstr>The shamrock is the symbol of Northern Ireland.</vt:lpstr>
      <vt:lpstr>ИСТОЧНИК:</vt:lpstr>
      <vt:lpstr>Слайд 26</vt:lpstr>
      <vt:lpstr>Слайд 27</vt:lpstr>
      <vt:lpstr>Слайд 28</vt:lpstr>
      <vt:lpstr>Слайд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UNITED KINGDOM</dc:title>
  <dc:creator>Аня</dc:creator>
  <cp:lastModifiedBy>Аня</cp:lastModifiedBy>
  <cp:revision>21</cp:revision>
  <dcterms:created xsi:type="dcterms:W3CDTF">2011-12-11T07:53:01Z</dcterms:created>
  <dcterms:modified xsi:type="dcterms:W3CDTF">2011-12-11T20:00:17Z</dcterms:modified>
</cp:coreProperties>
</file>