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3" r:id="rId8"/>
    <p:sldId id="266" r:id="rId9"/>
    <p:sldId id="267" r:id="rId10"/>
    <p:sldId id="268" r:id="rId11"/>
    <p:sldId id="257" r:id="rId12"/>
    <p:sldId id="264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09" autoAdjust="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B8CC9F6-FE5A-459E-B892-183A93F78D27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31A1268-8ABB-4BB1-AC83-957B36BBC4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gayaecoarchi.files.wordpress.com/2010/05/image-04.jpg" TargetMode="External"/><Relationship Id="rId3" Type="http://schemas.openxmlformats.org/officeDocument/2006/relationships/hyperlink" Target="http://young.rzd.ru/dbmm/images/41/4080/1794844" TargetMode="External"/><Relationship Id="rId7" Type="http://schemas.openxmlformats.org/officeDocument/2006/relationships/hyperlink" Target="http://bestdress.com.ua/uploads/posts/2011-01/thumbs/1294561717_2006-casino-royale-world-premiere.jpg" TargetMode="External"/><Relationship Id="rId2" Type="http://schemas.openxmlformats.org/officeDocument/2006/relationships/hyperlink" Target="http://img1.liveinternet.ru/images/attach/c/2/71/40/71040091_galery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llf.ru/uploads/posts/2011-05/thumbs/1304406622_1-27.jpg" TargetMode="External"/><Relationship Id="rId5" Type="http://schemas.openxmlformats.org/officeDocument/2006/relationships/hyperlink" Target="http://cdn03.cdnwp.celebuzz.com/wp-content/uploads/2011/04/29/royal-wedding-prince-charles-708x1024.jpg" TargetMode="External"/><Relationship Id="rId4" Type="http://schemas.openxmlformats.org/officeDocument/2006/relationships/hyperlink" Target="http://russian.cri.cn/mmsource/images/2011/03/29/503c5a5e444e4153a254fa2ac241cf97.jp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lova.by/wp-content/uploads/2010/12/81.jpg" TargetMode="External"/><Relationship Id="rId3" Type="http://schemas.openxmlformats.org/officeDocument/2006/relationships/hyperlink" Target="http://www.look.com.ua/pic/201106/1920x1200/look.com.ua-9073.jpg" TargetMode="External"/><Relationship Id="rId7" Type="http://schemas.openxmlformats.org/officeDocument/2006/relationships/hyperlink" Target="http://eu.cdn2.123rf.com/168nwm/reinhold/reinhold0906/reinhold090600033/5013216-traffic-light-red.jpg" TargetMode="External"/><Relationship Id="rId2" Type="http://schemas.openxmlformats.org/officeDocument/2006/relationships/hyperlink" Target="http://eu.cdn1.123rf.com/168nwm/pjcross/pjcross0901/pjcross090100016/4104311-two-red-roses-with-chocolates-on-a-pink-backgroun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.obozrevatel.com/8/761526/gallery/167070_image_large.jpg" TargetMode="External"/><Relationship Id="rId5" Type="http://schemas.openxmlformats.org/officeDocument/2006/relationships/hyperlink" Target="http://gimaitalia.altervista.org/Russia.gif" TargetMode="External"/><Relationship Id="rId4" Type="http://schemas.openxmlformats.org/officeDocument/2006/relationships/hyperlink" Target="http://www.linkpix.de/data/media/260/Rosen272.jpg" TargetMode="External"/><Relationship Id="rId9" Type="http://schemas.openxmlformats.org/officeDocument/2006/relationships/hyperlink" Target="http://blogs.strategyanalytics.com/gwp/wp-content/uploads/2010/05/redlight.pn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tx2">
                    <a:lumMod val="10000"/>
                  </a:schemeClr>
                </a:solidFill>
              </a:rPr>
              <a:t>WHAT DOES </a:t>
            </a:r>
            <a:r>
              <a:rPr lang="en-US" sz="6000" dirty="0" smtClean="0">
                <a:solidFill>
                  <a:srgbClr val="FF0000"/>
                </a:solidFill>
              </a:rPr>
              <a:t>RED</a:t>
            </a:r>
            <a:r>
              <a:rPr lang="en-US" sz="6000" dirty="0" smtClean="0"/>
              <a:t> </a:t>
            </a:r>
            <a:r>
              <a:rPr lang="en-US" sz="6000" dirty="0" smtClean="0">
                <a:solidFill>
                  <a:schemeClr val="tx2">
                    <a:lumMod val="10000"/>
                  </a:schemeClr>
                </a:solidFill>
              </a:rPr>
              <a:t>MEAN?</a:t>
            </a:r>
            <a:endParaRPr lang="ru-RU" sz="6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212976"/>
            <a:ext cx="4608512" cy="3168352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Разработала: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Давыдова Анна Викторовна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Учитель английского языка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МОУ </a:t>
            </a:r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Тимоновская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СОШ с 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Углубленным изучением 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Отдельных предметов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Город Солнечногорск-7</a:t>
            </a:r>
          </a:p>
          <a:p>
            <a:pPr algn="l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Московская область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Рисунок 3" descr="71040091_gale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212976"/>
            <a:ext cx="4112365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407813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</a:rPr>
              <a:t>It </a:t>
            </a:r>
            <a:r>
              <a:rPr lang="en-US" sz="6000" dirty="0" err="1" smtClean="0">
                <a:solidFill>
                  <a:srgbClr val="C00000"/>
                </a:solidFill>
              </a:rPr>
              <a:t>symbolises</a:t>
            </a:r>
            <a:r>
              <a:rPr lang="en-US" sz="6000" dirty="0" smtClean="0">
                <a:solidFill>
                  <a:srgbClr val="C00000"/>
                </a:solidFill>
              </a:rPr>
              <a:t> the earth.</a:t>
            </a:r>
          </a:p>
          <a:p>
            <a:pPr algn="ctr"/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96952"/>
            <a:ext cx="4608512" cy="30723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8" cy="511256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C00000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2"/>
              </a:rPr>
              <a:t>img1.liveinternet.ru/images/attach/c/2/71/40/71040091_galery.jpg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3"/>
              </a:rPr>
              <a:t>young.rzd.ru/dbmm/images/41/4080/1794844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4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4"/>
              </a:rPr>
              <a:t>russian.cri.cn/mmsource/images/2011/03/29/503c5a5e444e4153a254fa2ac241cf97.jpg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5"/>
              </a:rPr>
              <a:t>cdn03.cdnwp.celebuzz.com/wp-content/uploads/2011/04/29/royal-wedding-prince-charles-708x1024.jpg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6"/>
              </a:rPr>
              <a:t>www.ellf.ru/uploads/posts/2011-05/thumbs/1304406622_1-27.jpg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7"/>
              </a:rPr>
              <a:t>bestdress.com.ua/uploads/posts/2011-01/thumbs/1294561717_2006-casino-royale-world-premiere.jpg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8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8"/>
              </a:rPr>
              <a:t>gayaecoarchi.files.wordpress.com/2010/05/image-04.jpg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9584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eu.cdn1.123rf.com/168nwm/pjcross/pjcross0901/pjcross090100016/4104311-two-red-roses-with-chocolates-on-a-pink-background.jpg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www.look.com.ua/pic/201106/1920x1200/look.com.ua-9073.jpg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www.linkpix.de/data/media/260/Rosen272.jpg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gimaitalia.altervista.org/Russia.gif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i.obozrevatel.com/8/761526/gallery/167070_image_large.jpg</a:t>
            </a:r>
            <a:endParaRPr lang="ru-RU" dirty="0" smtClean="0"/>
          </a:p>
          <a:p>
            <a:r>
              <a:rPr lang="en-US" dirty="0" smtClean="0">
                <a:solidFill>
                  <a:srgbClr val="C00000"/>
                </a:solidFill>
                <a:hlinkClick r:id="rId7"/>
              </a:rPr>
              <a:t>http://eu.cdn2.123rf.com/168nwm/reinhold/reinhold0906/reinhold090600033/5013216-traffic-light-red.jpg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8"/>
              </a:rPr>
              <a:t>http://</a:t>
            </a:r>
            <a:r>
              <a:rPr lang="en-US" dirty="0" smtClean="0">
                <a:solidFill>
                  <a:srgbClr val="C00000"/>
                </a:solidFill>
                <a:hlinkClick r:id="rId8"/>
              </a:rPr>
              <a:t>www.slova.by/wp-content/uploads/2010/12/81.jpg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  <a:hlinkClick r:id="rId9"/>
              </a:rPr>
              <a:t>http://blogs.strategyanalytics.com/gwp/wp-content/uploads/2010/05/redlight.png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3536"/>
            <a:ext cx="8291264" cy="4183576"/>
          </a:xfrm>
        </p:spPr>
        <p:txBody>
          <a:bodyPr>
            <a:normAutofit/>
          </a:bodyPr>
          <a:lstStyle/>
          <a:p>
            <a:pPr algn="ctr"/>
            <a:r>
              <a:rPr lang="en-US" sz="8000" dirty="0" smtClean="0"/>
              <a:t>THANK YOU VERY MUCH.</a:t>
            </a:r>
            <a:endParaRPr lang="ru-RU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3536"/>
            <a:ext cx="8219256" cy="5263696"/>
          </a:xfrm>
        </p:spPr>
        <p:txBody>
          <a:bodyPr>
            <a:normAutofit/>
          </a:bodyPr>
          <a:lstStyle/>
          <a:p>
            <a:pPr algn="l"/>
            <a:r>
              <a:rPr lang="en-US" sz="6000" dirty="0" err="1" smtClean="0">
                <a:solidFill>
                  <a:schemeClr val="tx2">
                    <a:lumMod val="10000"/>
                  </a:schemeClr>
                </a:solidFill>
              </a:rPr>
              <a:t>Colours</a:t>
            </a:r>
            <a:r>
              <a:rPr lang="en-US" sz="6000" dirty="0" smtClean="0">
                <a:solidFill>
                  <a:schemeClr val="tx2">
                    <a:lumMod val="10000"/>
                  </a:schemeClr>
                </a:solidFill>
              </a:rPr>
              <a:t> are all around us and they can mean or </a:t>
            </a:r>
            <a:r>
              <a:rPr lang="en-US" sz="6000" dirty="0" err="1" smtClean="0">
                <a:solidFill>
                  <a:schemeClr val="tx2">
                    <a:lumMod val="10000"/>
                  </a:schemeClr>
                </a:solidFill>
              </a:rPr>
              <a:t>symbolise</a:t>
            </a:r>
            <a:r>
              <a:rPr lang="en-US" sz="6000" dirty="0" smtClean="0">
                <a:solidFill>
                  <a:schemeClr val="tx2">
                    <a:lumMod val="10000"/>
                  </a:schemeClr>
                </a:solidFill>
              </a:rPr>
              <a:t> different things. Let’s take a look at … </a:t>
            </a:r>
            <a:r>
              <a:rPr lang="en-US" sz="6000" dirty="0" smtClean="0">
                <a:solidFill>
                  <a:srgbClr val="FF0000"/>
                </a:solidFill>
              </a:rPr>
              <a:t>RED</a:t>
            </a:r>
            <a:r>
              <a:rPr lang="en-US" sz="6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sz="6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can be the </a:t>
            </a:r>
            <a:r>
              <a:rPr lang="en-US" dirty="0" err="1" smtClean="0">
                <a:solidFill>
                  <a:schemeClr val="tx2">
                    <a:lumMod val="10000"/>
                  </a:schemeClr>
                </a:solidFill>
              </a:rPr>
              <a:t>colour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of </a:t>
            </a:r>
            <a:r>
              <a:rPr lang="en-US" dirty="0" smtClean="0">
                <a:solidFill>
                  <a:srgbClr val="FF0000"/>
                </a:solidFill>
              </a:rPr>
              <a:t>danger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When traffic lights are red, they warn drivers and pedestrians to stop. The red light is always at the top of the lights where everyone can see it.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Рисунок 3" descr="image-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3861048"/>
            <a:ext cx="3476625" cy="2581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redligh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212976"/>
            <a:ext cx="2793893" cy="3212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is also the </a:t>
            </a:r>
            <a:r>
              <a:rPr lang="en-US" dirty="0" err="1" smtClean="0">
                <a:solidFill>
                  <a:schemeClr val="tx2">
                    <a:lumMod val="10000"/>
                  </a:schemeClr>
                </a:solidFill>
              </a:rPr>
              <a:t>colour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for kings and queens.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When royalty visit places, people roll out a red carpet for them to walk on. This is a sign of</a:t>
            </a:r>
            <a:r>
              <a:rPr lang="en-US" dirty="0" smtClean="0">
                <a:solidFill>
                  <a:srgbClr val="FF0000"/>
                </a:solidFill>
              </a:rPr>
              <a:t> respect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Рисунок 3" descr="Queen Elizabeth II-SPX-002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2780928"/>
            <a:ext cx="1964011" cy="3645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vadba-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3573015"/>
            <a:ext cx="3888432" cy="2635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The red cross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is a symbol of </a:t>
            </a:r>
            <a:r>
              <a:rPr lang="en-US" dirty="0" smtClean="0">
                <a:solidFill>
                  <a:srgbClr val="FF0000"/>
                </a:solidFill>
              </a:rPr>
              <a:t>protection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It is the symbol of an </a:t>
            </a:r>
            <a:r>
              <a:rPr lang="en-US" dirty="0" err="1" smtClean="0">
                <a:solidFill>
                  <a:schemeClr val="tx2">
                    <a:lumMod val="10000"/>
                  </a:schemeClr>
                </a:solidFill>
              </a:rPr>
              <a:t>organisation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 which gives help to those who need it. 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During the war, soldiers don’t fire at those who carry the red cross symbol.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Рисунок 3" descr="600px-Flag_of_the_ICRC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789040"/>
            <a:ext cx="273630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7948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748218"/>
            <a:ext cx="374441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The red cross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is a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sign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of </a:t>
            </a:r>
            <a:r>
              <a:rPr lang="en-US" dirty="0" smtClean="0">
                <a:solidFill>
                  <a:srgbClr val="FF0000"/>
                </a:solidFill>
              </a:rPr>
              <a:t>romantic love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On Valentine’s Day people give each other red roses or chocolates in red boxes that look like hearts.  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73016"/>
            <a:ext cx="3917235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01008"/>
            <a:ext cx="2409056" cy="2505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91264" cy="151928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LOOK AT THE PICTURES .</a:t>
            </a:r>
            <a:br>
              <a:rPr lang="en-US" sz="3200" dirty="0" smtClean="0">
                <a:solidFill>
                  <a:srgbClr val="C00000"/>
                </a:solidFill>
              </a:rPr>
            </a:br>
            <a:r>
              <a:rPr lang="en-US" sz="3200" dirty="0" smtClean="0">
                <a:solidFill>
                  <a:srgbClr val="C00000"/>
                </a:solidFill>
              </a:rPr>
              <a:t>WHAT DOES RED SYMBOLISES IN EACH PICTURE?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1743380" cy="2520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573016"/>
            <a:ext cx="1901552" cy="28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772816"/>
            <a:ext cx="2016224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293096"/>
            <a:ext cx="2808312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19256" cy="5623837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C00000"/>
                </a:solidFill>
              </a:rPr>
              <a:t>Danger (traffic lights)</a:t>
            </a:r>
          </a:p>
          <a:p>
            <a:r>
              <a:rPr lang="en-US" sz="5400" dirty="0" smtClean="0">
                <a:solidFill>
                  <a:srgbClr val="C00000"/>
                </a:solidFill>
              </a:rPr>
              <a:t>Respect (red carpet for royalty)</a:t>
            </a:r>
          </a:p>
          <a:p>
            <a:r>
              <a:rPr lang="en-US" sz="5400" dirty="0" smtClean="0">
                <a:solidFill>
                  <a:srgbClr val="C00000"/>
                </a:solidFill>
              </a:rPr>
              <a:t>Protection (the Red </a:t>
            </a:r>
            <a:r>
              <a:rPr lang="en-US" sz="5400" dirty="0" smtClean="0">
                <a:solidFill>
                  <a:srgbClr val="C00000"/>
                </a:solidFill>
              </a:rPr>
              <a:t>C</a:t>
            </a:r>
            <a:r>
              <a:rPr lang="en-US" sz="5400" dirty="0" smtClean="0">
                <a:solidFill>
                  <a:srgbClr val="C00000"/>
                </a:solidFill>
              </a:rPr>
              <a:t>ross </a:t>
            </a:r>
            <a:r>
              <a:rPr lang="en-US" sz="5400" dirty="0" err="1" smtClean="0">
                <a:solidFill>
                  <a:srgbClr val="C00000"/>
                </a:solidFill>
              </a:rPr>
              <a:t>O</a:t>
            </a:r>
            <a:r>
              <a:rPr lang="en-US" sz="5400" dirty="0" err="1" smtClean="0">
                <a:solidFill>
                  <a:srgbClr val="C00000"/>
                </a:solidFill>
              </a:rPr>
              <a:t>rganisation</a:t>
            </a:r>
            <a:r>
              <a:rPr lang="en-US" sz="5400" dirty="0" smtClean="0">
                <a:solidFill>
                  <a:srgbClr val="C00000"/>
                </a:solidFill>
              </a:rPr>
              <a:t>)</a:t>
            </a:r>
          </a:p>
          <a:p>
            <a:r>
              <a:rPr lang="en-US" sz="5400" dirty="0" smtClean="0">
                <a:solidFill>
                  <a:srgbClr val="C00000"/>
                </a:solidFill>
              </a:rPr>
              <a:t>Love (red roses and sweets)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19256" cy="2599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LOOK AT THE PICTURE. RED IS ALSO ONE OF THE COLOURS OF THE RUSSIAN FLAG.WHAT DOES IT SYMBOLISE?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140968"/>
            <a:ext cx="4867916" cy="3248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14">
      <a:dk1>
        <a:srgbClr val="92D050"/>
      </a:dk1>
      <a:lt1>
        <a:srgbClr val="00B050"/>
      </a:lt1>
      <a:dk2>
        <a:srgbClr val="46D70D"/>
      </a:dk2>
      <a:lt2>
        <a:srgbClr val="DBFCCE"/>
      </a:lt2>
      <a:accent1>
        <a:srgbClr val="72A376"/>
      </a:accent1>
      <a:accent2>
        <a:srgbClr val="B0CCB0"/>
      </a:accent2>
      <a:accent3>
        <a:srgbClr val="96EAA6"/>
      </a:accent3>
      <a:accent4>
        <a:srgbClr val="00B050"/>
      </a:accent4>
      <a:accent5>
        <a:srgbClr val="6AFCA5"/>
      </a:accent5>
      <a:accent6>
        <a:srgbClr val="92D050"/>
      </a:accent6>
      <a:hlink>
        <a:srgbClr val="00B050"/>
      </a:hlink>
      <a:folHlink>
        <a:srgbClr val="40943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73</TotalTime>
  <Words>298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WHAT DOES RED MEAN?</vt:lpstr>
      <vt:lpstr>Colours are all around us and they can mean or symbolise different things. Let’s take a look at … RED.</vt:lpstr>
      <vt:lpstr>Red can be the colour of danger.</vt:lpstr>
      <vt:lpstr>Red is also the colour for kings and queens.</vt:lpstr>
      <vt:lpstr>The red cross is a symbol of protection.</vt:lpstr>
      <vt:lpstr>The red cross is a sign of romantic love.</vt:lpstr>
      <vt:lpstr>LOOK AT THE PICTURES . WHAT DOES RED SYMBOLISES IN EACH PICTURE?</vt:lpstr>
      <vt:lpstr>Слайд 8</vt:lpstr>
      <vt:lpstr>LOOK AT THE PICTURE. RED IS ALSO ONE OF THE COLOURS OF THE RUSSIAN FLAG.WHAT DOES IT SYMBOLISE?</vt:lpstr>
      <vt:lpstr>Слайд 10</vt:lpstr>
      <vt:lpstr>ИСТОЧНИК:</vt:lpstr>
      <vt:lpstr>Слайд 12</vt:lpstr>
      <vt:lpstr>THANK YOU VERY MUCH.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DOES RED MEAN?</dc:title>
  <dc:creator>Аня</dc:creator>
  <cp:lastModifiedBy>Аня</cp:lastModifiedBy>
  <cp:revision>10</cp:revision>
  <dcterms:created xsi:type="dcterms:W3CDTF">2011-12-14T18:42:59Z</dcterms:created>
  <dcterms:modified xsi:type="dcterms:W3CDTF">2011-12-19T17:45:50Z</dcterms:modified>
</cp:coreProperties>
</file>