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EFEE1E7-5EB8-4E1A-A660-FCA6B69DB270}" type="datetimeFigureOut">
              <a:rPr lang="ru-RU" smtClean="0"/>
              <a:t>26.01.2012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38D5B70-E54E-4CCD-B430-FA3E10CF29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velylanguage.ru/grammar/video-lessons/107-time-and-prepositions-at-on-in" TargetMode="External"/><Relationship Id="rId2" Type="http://schemas.openxmlformats.org/officeDocument/2006/relationships/hyperlink" Target="http://www.langinfo.ru/index.php?sect_id=510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44952" cy="3180928"/>
          </a:xfrm>
        </p:spPr>
        <p:txBody>
          <a:bodyPr>
            <a:normAutofit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УИОП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latin typeface="Comic Sans MS" pitchFamily="66" charset="0"/>
              </a:rPr>
              <a:t>ПРЕДЛОГИ ВРЕМЕНИ</a:t>
            </a:r>
            <a:r>
              <a:rPr lang="en-US" sz="4800" b="1" dirty="0" smtClean="0">
                <a:latin typeface="Comic Sans MS" pitchFamily="66" charset="0"/>
              </a:rPr>
              <a:t/>
            </a:r>
            <a:br>
              <a:rPr lang="en-US" sz="4800" b="1" dirty="0" smtClean="0">
                <a:latin typeface="Comic Sans MS" pitchFamily="66" charset="0"/>
              </a:rPr>
            </a:br>
            <a:r>
              <a:rPr lang="en-US" sz="4800" b="1" dirty="0" smtClean="0">
                <a:latin typeface="Comic Sans MS" pitchFamily="66" charset="0"/>
              </a:rPr>
              <a:t>AT/ON/IN</a:t>
            </a:r>
            <a:endParaRPr lang="ru-RU" sz="4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721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ОТВЕТ: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00808"/>
            <a:ext cx="77724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>
                <a:latin typeface="Comic Sans MS" pitchFamily="66" charset="0"/>
              </a:rPr>
              <a:t>1.	</a:t>
            </a:r>
            <a:r>
              <a:rPr lang="en-US" sz="3600" u="sng" dirty="0">
                <a:latin typeface="Comic Sans MS" pitchFamily="66" charset="0"/>
              </a:rPr>
              <a:t>on</a:t>
            </a:r>
            <a:r>
              <a:rPr lang="en-US" sz="3600" dirty="0">
                <a:latin typeface="Comic Sans MS" pitchFamily="66" charset="0"/>
              </a:rPr>
              <a:t> 6 June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>
                <a:latin typeface="Comic Sans MS" pitchFamily="66" charset="0"/>
              </a:rPr>
              <a:t>2.	</a:t>
            </a:r>
            <a:r>
              <a:rPr lang="en-US" sz="3600" u="sng" dirty="0">
                <a:latin typeface="Comic Sans MS" pitchFamily="66" charset="0"/>
              </a:rPr>
              <a:t>at</a:t>
            </a:r>
            <a:r>
              <a:rPr lang="en-US" sz="3600" dirty="0">
                <a:latin typeface="Comic Sans MS" pitchFamily="66" charset="0"/>
              </a:rPr>
              <a:t> 8 o'clock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>
                <a:latin typeface="Comic Sans MS" pitchFamily="66" charset="0"/>
              </a:rPr>
              <a:t>3.	</a:t>
            </a:r>
            <a:r>
              <a:rPr lang="en-US" sz="3600" u="sng" dirty="0">
                <a:latin typeface="Comic Sans MS" pitchFamily="66" charset="0"/>
              </a:rPr>
              <a:t>on</a:t>
            </a:r>
            <a:r>
              <a:rPr lang="en-US" sz="3600" dirty="0">
                <a:latin typeface="Comic Sans MS" pitchFamily="66" charset="0"/>
              </a:rPr>
              <a:t> Wednesday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>
                <a:latin typeface="Comic Sans MS" pitchFamily="66" charset="0"/>
              </a:rPr>
              <a:t>4.	</a:t>
            </a:r>
            <a:r>
              <a:rPr lang="en-US" sz="3600" u="sng" dirty="0">
                <a:latin typeface="Comic Sans MS" pitchFamily="66" charset="0"/>
              </a:rPr>
              <a:t>at</a:t>
            </a:r>
            <a:r>
              <a:rPr lang="en-US" sz="3600" dirty="0">
                <a:latin typeface="Comic Sans MS" pitchFamily="66" charset="0"/>
              </a:rPr>
              <a:t> 12.30 a.m.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>
                <a:latin typeface="Comic Sans MS" pitchFamily="66" charset="0"/>
              </a:rPr>
              <a:t>5.	</a:t>
            </a:r>
            <a:r>
              <a:rPr lang="en-US" sz="3600" u="sng" dirty="0">
                <a:latin typeface="Comic Sans MS" pitchFamily="66" charset="0"/>
              </a:rPr>
              <a:t>in</a:t>
            </a:r>
            <a:r>
              <a:rPr lang="en-US" sz="3600" dirty="0">
                <a:latin typeface="Comic Sans MS" pitchFamily="66" charset="0"/>
              </a:rPr>
              <a:t> 1977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>
                <a:latin typeface="Comic Sans MS" pitchFamily="66" charset="0"/>
              </a:rPr>
              <a:t>6.	</a:t>
            </a:r>
            <a:r>
              <a:rPr lang="en-US" sz="3600" u="sng" dirty="0">
                <a:latin typeface="Comic Sans MS" pitchFamily="66" charset="0"/>
              </a:rPr>
              <a:t>in</a:t>
            </a:r>
            <a:r>
              <a:rPr lang="en-US" sz="3600" dirty="0">
                <a:latin typeface="Comic Sans MS" pitchFamily="66" charset="0"/>
              </a:rPr>
              <a:t> September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>
                <a:latin typeface="Comic Sans MS" pitchFamily="66" charset="0"/>
              </a:rPr>
              <a:t>7.	</a:t>
            </a:r>
            <a:r>
              <a:rPr lang="en-US" sz="3600" u="sng" dirty="0">
                <a:latin typeface="Comic Sans MS" pitchFamily="66" charset="0"/>
              </a:rPr>
              <a:t>on</a:t>
            </a:r>
            <a:r>
              <a:rPr lang="en-US" sz="3600" dirty="0">
                <a:latin typeface="Comic Sans MS" pitchFamily="66" charset="0"/>
              </a:rPr>
              <a:t> 24 September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>
                <a:latin typeface="Comic Sans MS" pitchFamily="66" charset="0"/>
              </a:rPr>
              <a:t>8. 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en-US" sz="3600" u="sng" dirty="0" smtClean="0">
                <a:latin typeface="Comic Sans MS" pitchFamily="66" charset="0"/>
              </a:rPr>
              <a:t>on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Friday</a:t>
            </a:r>
            <a:endParaRPr lang="en-US" sz="36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8042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err="1">
                <a:latin typeface="Comic Sans MS" pitchFamily="66" charset="0"/>
              </a:rPr>
              <a:t>Вставьте</a:t>
            </a:r>
            <a:r>
              <a:rPr lang="en-US" dirty="0">
                <a:latin typeface="Comic Sans MS" pitchFamily="66" charset="0"/>
              </a:rPr>
              <a:t> at/on/in.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628800"/>
            <a:ext cx="7772400" cy="4572000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800" dirty="0">
                <a:latin typeface="Comic Sans MS" pitchFamily="66" charset="0"/>
              </a:rPr>
              <a:t>1.       Where were you ____ 28 February?</a:t>
            </a:r>
            <a:endParaRPr lang="en-US" sz="2800" dirty="0">
              <a:latin typeface="Comic Sans MS" pitchFamily="66" charset="0"/>
            </a:endParaRPr>
          </a:p>
          <a:p>
            <a:pPr lvl="0"/>
            <a:r>
              <a:rPr lang="en-US" sz="2800" dirty="0">
                <a:latin typeface="Comic Sans MS" pitchFamily="66" charset="0"/>
              </a:rPr>
              <a:t>2.       I got up ____ 8 o'clock this morning.</a:t>
            </a:r>
            <a:endParaRPr lang="en-US" sz="2800" dirty="0">
              <a:latin typeface="Comic Sans MS" pitchFamily="66" charset="0"/>
            </a:endParaRPr>
          </a:p>
          <a:p>
            <a:pPr lvl="0"/>
            <a:r>
              <a:rPr lang="en-US" sz="2800" dirty="0">
                <a:latin typeface="Comic Sans MS" pitchFamily="66" charset="0"/>
              </a:rPr>
              <a:t>3.       I like getting up early ______ the morning.</a:t>
            </a:r>
            <a:endParaRPr lang="en-US" sz="2800" dirty="0">
              <a:latin typeface="Comic Sans MS" pitchFamily="66" charset="0"/>
            </a:endParaRPr>
          </a:p>
          <a:p>
            <a:pPr lvl="0"/>
            <a:r>
              <a:rPr lang="en-US" sz="2800" dirty="0">
                <a:latin typeface="Comic Sans MS" pitchFamily="66" charset="0"/>
              </a:rPr>
              <a:t>4.       My sister got married ______ May.</a:t>
            </a:r>
            <a:endParaRPr lang="en-US" sz="2800" dirty="0">
              <a:latin typeface="Comic Sans MS" pitchFamily="66" charset="0"/>
            </a:endParaRPr>
          </a:p>
          <a:p>
            <a:pPr lvl="0"/>
            <a:r>
              <a:rPr lang="en-US" sz="2800" dirty="0">
                <a:latin typeface="Comic Sans MS" pitchFamily="66" charset="0"/>
              </a:rPr>
              <a:t>5.       Diana and I first met ______ 1978.</a:t>
            </a:r>
            <a:endParaRPr lang="en-US" sz="2800" dirty="0">
              <a:latin typeface="Comic Sans MS" pitchFamily="66" charset="0"/>
            </a:endParaRPr>
          </a:p>
          <a:p>
            <a:pPr lvl="0"/>
            <a:r>
              <a:rPr lang="en-US" sz="2800" dirty="0">
                <a:latin typeface="Comic Sans MS" pitchFamily="66" charset="0"/>
              </a:rPr>
              <a:t>6.       Did you go out ___ Friday?</a:t>
            </a:r>
            <a:endParaRPr lang="en-US" sz="2800" dirty="0">
              <a:latin typeface="Comic Sans MS" pitchFamily="66" charset="0"/>
            </a:endParaRPr>
          </a:p>
          <a:p>
            <a:pPr lvl="0"/>
            <a:r>
              <a:rPr lang="en-US" sz="2800" dirty="0">
                <a:latin typeface="Comic Sans MS" pitchFamily="66" charset="0"/>
              </a:rPr>
              <a:t>7.       Did you go out ____ Friday evening?</a:t>
            </a:r>
            <a:endParaRPr lang="en-US" sz="2800" dirty="0">
              <a:latin typeface="Comic Sans MS" pitchFamily="66" charset="0"/>
            </a:endParaRPr>
          </a:p>
          <a:p>
            <a:pPr lvl="0"/>
            <a:r>
              <a:rPr lang="en-US" sz="2800" dirty="0">
                <a:latin typeface="Comic Sans MS" pitchFamily="66" charset="0"/>
              </a:rPr>
              <a:t>8.       Do often out _________ the evening?</a:t>
            </a:r>
            <a:endParaRPr lang="en-US" sz="28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74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>
                <a:latin typeface="Comic Sans MS" pitchFamily="66" charset="0"/>
              </a:rPr>
              <a:t>ОТВЕТ: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628800"/>
            <a:ext cx="7772400" cy="4572000"/>
          </a:xfrm>
        </p:spPr>
        <p:txBody>
          <a:bodyPr>
            <a:noAutofit/>
          </a:bodyPr>
          <a:lstStyle/>
          <a:p>
            <a:r>
              <a:rPr lang="en-US" sz="3200" dirty="0">
                <a:latin typeface="Comic Sans MS" pitchFamily="66" charset="0"/>
              </a:rPr>
              <a:t>1.	Where were you </a:t>
            </a:r>
            <a:r>
              <a:rPr lang="en-US" sz="3200" u="sng" dirty="0">
                <a:latin typeface="Comic Sans MS" pitchFamily="66" charset="0"/>
              </a:rPr>
              <a:t>on</a:t>
            </a:r>
            <a:r>
              <a:rPr lang="en-US" sz="3200" dirty="0">
                <a:latin typeface="Comic Sans MS" pitchFamily="66" charset="0"/>
              </a:rPr>
              <a:t> 28 February?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2.	I got up </a:t>
            </a:r>
            <a:r>
              <a:rPr lang="en-US" sz="3200" u="sng" dirty="0">
                <a:latin typeface="Comic Sans MS" pitchFamily="66" charset="0"/>
              </a:rPr>
              <a:t>at</a:t>
            </a:r>
            <a:r>
              <a:rPr lang="en-US" sz="3200" dirty="0">
                <a:latin typeface="Comic Sans MS" pitchFamily="66" charset="0"/>
              </a:rPr>
              <a:t> 8 o'clock this morning.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3.	I like getting up early </a:t>
            </a:r>
            <a:r>
              <a:rPr lang="en-US" sz="3200" u="sng" dirty="0">
                <a:latin typeface="Comic Sans MS" pitchFamily="66" charset="0"/>
              </a:rPr>
              <a:t>in</a:t>
            </a:r>
            <a:r>
              <a:rPr lang="en-US" sz="3200" dirty="0">
                <a:latin typeface="Comic Sans MS" pitchFamily="66" charset="0"/>
              </a:rPr>
              <a:t> the morning.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4.	My sister got married </a:t>
            </a:r>
            <a:r>
              <a:rPr lang="en-US" sz="3200" u="sng" dirty="0">
                <a:latin typeface="Comic Sans MS" pitchFamily="66" charset="0"/>
              </a:rPr>
              <a:t>in</a:t>
            </a:r>
            <a:r>
              <a:rPr lang="en-US" sz="3200" dirty="0">
                <a:latin typeface="Comic Sans MS" pitchFamily="66" charset="0"/>
              </a:rPr>
              <a:t> May.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5.	Diana and I first met </a:t>
            </a:r>
            <a:r>
              <a:rPr lang="en-US" sz="3200" u="sng" dirty="0">
                <a:latin typeface="Comic Sans MS" pitchFamily="66" charset="0"/>
              </a:rPr>
              <a:t>in</a:t>
            </a:r>
            <a:r>
              <a:rPr lang="en-US" sz="3200" dirty="0">
                <a:latin typeface="Comic Sans MS" pitchFamily="66" charset="0"/>
              </a:rPr>
              <a:t> 1978.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6.	Did you go out </a:t>
            </a:r>
            <a:r>
              <a:rPr lang="en-US" sz="3200" u="sng" dirty="0">
                <a:latin typeface="Comic Sans MS" pitchFamily="66" charset="0"/>
              </a:rPr>
              <a:t>on</a:t>
            </a:r>
            <a:r>
              <a:rPr lang="en-US" sz="3200" dirty="0">
                <a:latin typeface="Comic Sans MS" pitchFamily="66" charset="0"/>
              </a:rPr>
              <a:t> Friday?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7.	Did you go out </a:t>
            </a:r>
            <a:r>
              <a:rPr lang="en-US" sz="3200" u="sng" dirty="0">
                <a:latin typeface="Comic Sans MS" pitchFamily="66" charset="0"/>
              </a:rPr>
              <a:t>on</a:t>
            </a:r>
            <a:r>
              <a:rPr lang="en-US" sz="3200" dirty="0">
                <a:latin typeface="Comic Sans MS" pitchFamily="66" charset="0"/>
              </a:rPr>
              <a:t> Friday evening?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8.	Do often out </a:t>
            </a:r>
            <a:r>
              <a:rPr lang="en-US" sz="3200" u="sng" dirty="0">
                <a:latin typeface="Comic Sans MS" pitchFamily="66" charset="0"/>
              </a:rPr>
              <a:t>in</a:t>
            </a:r>
            <a:r>
              <a:rPr lang="en-US" sz="3200" dirty="0">
                <a:latin typeface="Comic Sans MS" pitchFamily="66" charset="0"/>
              </a:rPr>
              <a:t> the evening</a:t>
            </a:r>
            <a:r>
              <a:rPr lang="en-US" sz="3200" dirty="0" smtClean="0">
                <a:latin typeface="Comic Sans MS" pitchFamily="66" charset="0"/>
              </a:rPr>
              <a:t>?</a:t>
            </a:r>
            <a:endParaRPr lang="en-US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706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79208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err="1" smtClean="0">
                <a:latin typeface="Comic Sans MS" pitchFamily="66" charset="0"/>
              </a:rPr>
              <a:t>Вставь</a:t>
            </a:r>
            <a:r>
              <a:rPr lang="ru-RU" dirty="0" smtClean="0">
                <a:latin typeface="Comic Sans MS" pitchFamily="66" charset="0"/>
              </a:rPr>
              <a:t>те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at/on/in, </a:t>
            </a:r>
            <a:r>
              <a:rPr lang="en-US" u="sng" dirty="0" err="1">
                <a:latin typeface="Comic Sans MS" pitchFamily="66" charset="0"/>
              </a:rPr>
              <a:t>где</a:t>
            </a:r>
            <a:r>
              <a:rPr lang="en-US" u="sng" dirty="0">
                <a:latin typeface="Comic Sans MS" pitchFamily="66" charset="0"/>
              </a:rPr>
              <a:t> </a:t>
            </a:r>
            <a:r>
              <a:rPr lang="en-US" u="sng" dirty="0" err="1">
                <a:latin typeface="Comic Sans MS" pitchFamily="66" charset="0"/>
              </a:rPr>
              <a:t>нужно</a:t>
            </a:r>
            <a:r>
              <a:rPr lang="en-US" dirty="0" smtClean="0">
                <a:latin typeface="Comic Sans MS" pitchFamily="66" charset="0"/>
              </a:rPr>
              <a:t>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124744"/>
            <a:ext cx="8712968" cy="5400600"/>
          </a:xfrm>
        </p:spPr>
        <p:txBody>
          <a:bodyPr>
            <a:noAutofit/>
          </a:bodyPr>
          <a:lstStyle/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I'm </a:t>
            </a:r>
            <a:r>
              <a:rPr lang="en-US" sz="2400" dirty="0">
                <a:latin typeface="Comic Sans MS" pitchFamily="66" charset="0"/>
              </a:rPr>
              <a:t>leaving ________ next Saturday.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I </a:t>
            </a:r>
            <a:r>
              <a:rPr lang="en-US" sz="2400" dirty="0">
                <a:latin typeface="Comic Sans MS" pitchFamily="66" charset="0"/>
              </a:rPr>
              <a:t>always feel tired _____ the evening.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Will </a:t>
            </a:r>
            <a:r>
              <a:rPr lang="en-US" sz="2400" dirty="0">
                <a:latin typeface="Comic Sans MS" pitchFamily="66" charset="0"/>
              </a:rPr>
              <a:t>you be at home ________ this evening?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We </a:t>
            </a:r>
            <a:r>
              <a:rPr lang="en-US" sz="2400" dirty="0">
                <a:latin typeface="Comic Sans MS" pitchFamily="66" charset="0"/>
              </a:rPr>
              <a:t>went to Scotland _________ last summer.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What </a:t>
            </a:r>
            <a:r>
              <a:rPr lang="en-US" sz="2400" dirty="0">
                <a:latin typeface="Comic Sans MS" pitchFamily="66" charset="0"/>
              </a:rPr>
              <a:t>do you usually do _____ the weekend?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She </a:t>
            </a:r>
            <a:r>
              <a:rPr lang="en-US" sz="2400" dirty="0">
                <a:latin typeface="Comic Sans MS" pitchFamily="66" charset="0"/>
              </a:rPr>
              <a:t>phones me _______ every Sunday.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Can </a:t>
            </a:r>
            <a:r>
              <a:rPr lang="en-US" sz="2400" dirty="0">
                <a:latin typeface="Comic Sans MS" pitchFamily="66" charset="0"/>
              </a:rPr>
              <a:t>you play tennis ____ next Sunday?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I'm </a:t>
            </a:r>
            <a:r>
              <a:rPr lang="en-US" sz="2400" dirty="0">
                <a:latin typeface="Comic Sans MS" pitchFamily="66" charset="0"/>
              </a:rPr>
              <a:t>afraid I can't come to the party ______ Sunday.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We </a:t>
            </a:r>
            <a:r>
              <a:rPr lang="en-US" sz="2400" dirty="0">
                <a:latin typeface="Comic Sans MS" pitchFamily="66" charset="0"/>
              </a:rPr>
              <a:t>went to bed late _______ last night.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I </a:t>
            </a:r>
            <a:r>
              <a:rPr lang="en-US" sz="2400" dirty="0">
                <a:latin typeface="Comic Sans MS" pitchFamily="66" charset="0"/>
              </a:rPr>
              <a:t>don't like going out alone _____ night.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>
                <a:latin typeface="Comic Sans MS" pitchFamily="66" charset="0"/>
              </a:rPr>
              <a:t> </a:t>
            </a:r>
            <a:r>
              <a:rPr lang="en-US" sz="2400" dirty="0" smtClean="0">
                <a:latin typeface="Comic Sans MS" pitchFamily="66" charset="0"/>
              </a:rPr>
              <a:t>I </a:t>
            </a:r>
            <a:r>
              <a:rPr lang="en-US" sz="2400" dirty="0">
                <a:latin typeface="Comic Sans MS" pitchFamily="66" charset="0"/>
              </a:rPr>
              <a:t>won't be out very long. I'll be back ______ ten minutes.</a:t>
            </a:r>
            <a:endParaRPr lang="en-US" sz="2400" dirty="0">
              <a:latin typeface="Comic Sans MS" pitchFamily="66" charset="0"/>
            </a:endParaRPr>
          </a:p>
          <a:p>
            <a:pPr lvl="0"/>
            <a:r>
              <a:rPr lang="en-US" sz="2400" dirty="0" smtClean="0">
                <a:latin typeface="Comic Sans MS" pitchFamily="66" charset="0"/>
              </a:rPr>
              <a:t>I'm </a:t>
            </a:r>
            <a:r>
              <a:rPr lang="en-US" sz="2400" dirty="0">
                <a:latin typeface="Comic Sans MS" pitchFamily="66" charset="0"/>
              </a:rPr>
              <a:t>leaving ______ Saturday.</a:t>
            </a:r>
            <a:endParaRPr lang="en-US" sz="2400" dirty="0">
              <a:latin typeface="Comic Sans MS" pitchFamily="66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02283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63408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ОТВЕТ: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052736"/>
            <a:ext cx="8640960" cy="5472608"/>
          </a:xfrm>
        </p:spPr>
        <p:txBody>
          <a:bodyPr>
            <a:normAutofit fontScale="92500" lnSpcReduction="20000"/>
          </a:bodyPr>
          <a:lstStyle/>
          <a:p>
            <a:r>
              <a:rPr lang="en-US" sz="3000" dirty="0" smtClean="0">
                <a:latin typeface="Comic Sans MS" pitchFamily="66" charset="0"/>
              </a:rPr>
              <a:t>I'm </a:t>
            </a:r>
            <a:r>
              <a:rPr lang="en-US" sz="3000" dirty="0">
                <a:latin typeface="Comic Sans MS" pitchFamily="66" charset="0"/>
              </a:rPr>
              <a:t>leaving next Saturday.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I </a:t>
            </a:r>
            <a:r>
              <a:rPr lang="en-US" sz="3000" dirty="0">
                <a:latin typeface="Comic Sans MS" pitchFamily="66" charset="0"/>
              </a:rPr>
              <a:t>always feel tired </a:t>
            </a:r>
            <a:r>
              <a:rPr lang="en-US" sz="3000" u="sng" dirty="0">
                <a:latin typeface="Comic Sans MS" pitchFamily="66" charset="0"/>
              </a:rPr>
              <a:t>in</a:t>
            </a:r>
            <a:r>
              <a:rPr lang="en-US" sz="3000" dirty="0">
                <a:latin typeface="Comic Sans MS" pitchFamily="66" charset="0"/>
              </a:rPr>
              <a:t> the evening.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Will </a:t>
            </a:r>
            <a:r>
              <a:rPr lang="en-US" sz="3000" dirty="0">
                <a:latin typeface="Comic Sans MS" pitchFamily="66" charset="0"/>
              </a:rPr>
              <a:t>you be at home this evening?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We </a:t>
            </a:r>
            <a:r>
              <a:rPr lang="en-US" sz="3000" dirty="0">
                <a:latin typeface="Comic Sans MS" pitchFamily="66" charset="0"/>
              </a:rPr>
              <a:t>went to Scotland last summer.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What </a:t>
            </a:r>
            <a:r>
              <a:rPr lang="en-US" sz="3000" dirty="0">
                <a:latin typeface="Comic Sans MS" pitchFamily="66" charset="0"/>
              </a:rPr>
              <a:t>do you usually do </a:t>
            </a:r>
            <a:r>
              <a:rPr lang="en-US" sz="3000" u="sng" dirty="0">
                <a:latin typeface="Comic Sans MS" pitchFamily="66" charset="0"/>
              </a:rPr>
              <a:t>at</a:t>
            </a:r>
            <a:r>
              <a:rPr lang="en-US" sz="3000" dirty="0">
                <a:latin typeface="Comic Sans MS" pitchFamily="66" charset="0"/>
              </a:rPr>
              <a:t> the weekend?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She </a:t>
            </a:r>
            <a:r>
              <a:rPr lang="en-US" sz="3000" dirty="0">
                <a:latin typeface="Comic Sans MS" pitchFamily="66" charset="0"/>
              </a:rPr>
              <a:t>phones me every Sunday.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Can </a:t>
            </a:r>
            <a:r>
              <a:rPr lang="en-US" sz="3000" dirty="0">
                <a:latin typeface="Comic Sans MS" pitchFamily="66" charset="0"/>
              </a:rPr>
              <a:t>you play tennis next Sunday?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I'm </a:t>
            </a:r>
            <a:r>
              <a:rPr lang="en-US" sz="3000" dirty="0">
                <a:latin typeface="Comic Sans MS" pitchFamily="66" charset="0"/>
              </a:rPr>
              <a:t>afraid I can't come to the party </a:t>
            </a:r>
            <a:r>
              <a:rPr lang="en-US" sz="3000" u="sng" dirty="0">
                <a:latin typeface="Comic Sans MS" pitchFamily="66" charset="0"/>
              </a:rPr>
              <a:t>on</a:t>
            </a:r>
            <a:r>
              <a:rPr lang="en-US" sz="3000" dirty="0">
                <a:latin typeface="Comic Sans MS" pitchFamily="66" charset="0"/>
              </a:rPr>
              <a:t> Sunday.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We </a:t>
            </a:r>
            <a:r>
              <a:rPr lang="en-US" sz="3000" dirty="0">
                <a:latin typeface="Comic Sans MS" pitchFamily="66" charset="0"/>
              </a:rPr>
              <a:t>went to bed late last night.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I </a:t>
            </a:r>
            <a:r>
              <a:rPr lang="en-US" sz="3000" dirty="0">
                <a:latin typeface="Comic Sans MS" pitchFamily="66" charset="0"/>
              </a:rPr>
              <a:t>don't like going out alone </a:t>
            </a:r>
            <a:r>
              <a:rPr lang="en-US" sz="3000" u="sng" dirty="0">
                <a:latin typeface="Comic Sans MS" pitchFamily="66" charset="0"/>
              </a:rPr>
              <a:t>at</a:t>
            </a:r>
            <a:r>
              <a:rPr lang="en-US" sz="3000" dirty="0">
                <a:latin typeface="Comic Sans MS" pitchFamily="66" charset="0"/>
              </a:rPr>
              <a:t> night.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I </a:t>
            </a:r>
            <a:r>
              <a:rPr lang="en-US" sz="3000" dirty="0">
                <a:latin typeface="Comic Sans MS" pitchFamily="66" charset="0"/>
              </a:rPr>
              <a:t>won't be out very long. I'll be back </a:t>
            </a:r>
            <a:r>
              <a:rPr lang="en-US" sz="3000" u="sng" dirty="0">
                <a:latin typeface="Comic Sans MS" pitchFamily="66" charset="0"/>
              </a:rPr>
              <a:t>in </a:t>
            </a:r>
            <a:r>
              <a:rPr lang="en-US" sz="3000" dirty="0">
                <a:latin typeface="Comic Sans MS" pitchFamily="66" charset="0"/>
              </a:rPr>
              <a:t>ten minutes.</a:t>
            </a:r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I'm </a:t>
            </a:r>
            <a:r>
              <a:rPr lang="en-US" sz="3000" dirty="0">
                <a:latin typeface="Comic Sans MS" pitchFamily="66" charset="0"/>
              </a:rPr>
              <a:t>leaving </a:t>
            </a:r>
            <a:r>
              <a:rPr lang="en-US" sz="3000" u="sng" dirty="0">
                <a:latin typeface="Comic Sans MS" pitchFamily="66" charset="0"/>
              </a:rPr>
              <a:t>on</a:t>
            </a:r>
            <a:r>
              <a:rPr lang="en-US" sz="3000" dirty="0">
                <a:latin typeface="Comic Sans MS" pitchFamily="66" charset="0"/>
              </a:rPr>
              <a:t> Saturday.</a:t>
            </a:r>
            <a:endParaRPr lang="en-US" sz="3000" dirty="0">
              <a:latin typeface="Comic Sans MS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3726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64952279"/>
              </p:ext>
            </p:extLst>
          </p:nvPr>
        </p:nvGraphicFramePr>
        <p:xfrm>
          <a:off x="395535" y="692696"/>
          <a:ext cx="8424936" cy="551206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08312"/>
                <a:gridCol w="2808312"/>
                <a:gridCol w="2808312"/>
              </a:tblGrid>
              <a:tr h="12601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specific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>
                          <a:effectLst/>
                        </a:rPr>
                        <a:t>time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effectLst/>
                        </a:rPr>
                        <a:t>at</a:t>
                      </a:r>
                      <a:endParaRPr lang="en-US" sz="280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>
                          <a:effectLst/>
                        </a:rPr>
                        <a:t>12:30, 3 p.m.</a:t>
                      </a:r>
                    </a:p>
                    <a:p>
                      <a:pPr algn="l"/>
                      <a:r>
                        <a:rPr lang="en-US" sz="2800">
                          <a:effectLst/>
                        </a:rPr>
                        <a:t>noon, midnight</a:t>
                      </a:r>
                      <a:endParaRPr lang="en-US" sz="280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  <a:tr h="12601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day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>
                          <a:effectLst/>
                        </a:rPr>
                        <a:t>date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on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effectLst/>
                        </a:rPr>
                        <a:t>Saturday, Mondays</a:t>
                      </a:r>
                    </a:p>
                    <a:p>
                      <a:pPr algn="l"/>
                      <a:r>
                        <a:rPr lang="en-US" sz="2800" dirty="0">
                          <a:effectLst/>
                        </a:rPr>
                        <a:t>New Year's Day, Dec. 5-th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  <a:tr h="28803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months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>
                          <a:effectLst/>
                        </a:rPr>
                        <a:t>seasons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>
                          <a:effectLst/>
                        </a:rPr>
                        <a:t>years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>
                          <a:effectLst/>
                        </a:rPr>
                        <a:t>decades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 err="1">
                          <a:effectLst/>
                        </a:rPr>
                        <a:t>periodes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in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effectLst/>
                        </a:rPr>
                        <a:t>September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>
                          <a:effectLst/>
                        </a:rPr>
                        <a:t>the Summer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>
                          <a:effectLst/>
                        </a:rPr>
                        <a:t>1995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>
                          <a:effectLst/>
                        </a:rPr>
                        <a:t>the 1960s</a:t>
                      </a:r>
                      <a:br>
                        <a:rPr lang="en-US" sz="2800" dirty="0">
                          <a:effectLst/>
                        </a:rPr>
                      </a:br>
                      <a:r>
                        <a:rPr lang="en-US" sz="2800" dirty="0">
                          <a:effectLst/>
                        </a:rPr>
                        <a:t>the Middle Ages</a:t>
                      </a:r>
                      <a:endParaRPr lang="en-US" sz="2800" dirty="0">
                        <a:effectLst/>
                        <a:latin typeface="Comic Sans MS" pitchFamily="66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6937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ИСТОЧНИК: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2060848"/>
            <a:ext cx="7772400" cy="15841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en-US" sz="3600" dirty="0">
                <a:hlinkClick r:id="rId2"/>
              </a:rPr>
              <a:t>http://</a:t>
            </a:r>
            <a:r>
              <a:rPr lang="en-US" sz="3600" dirty="0" smtClean="0">
                <a:hlinkClick r:id="rId2"/>
              </a:rPr>
              <a:t>www.langinfo.ru/index.php?sect_id=510</a:t>
            </a:r>
            <a:endParaRPr lang="en-US" sz="3600" dirty="0" smtClean="0"/>
          </a:p>
          <a:p>
            <a:r>
              <a:rPr lang="en-US" sz="3600" dirty="0">
                <a:hlinkClick r:id="rId3"/>
              </a:rPr>
              <a:t>http://</a:t>
            </a:r>
            <a:r>
              <a:rPr lang="en-US" sz="3600" dirty="0" smtClean="0">
                <a:hlinkClick r:id="rId3"/>
              </a:rPr>
              <a:t>www.lovelylanguage.ru/grammar/video-lessons/107-time-and-prepositions-at-on-in</a:t>
            </a:r>
            <a:endParaRPr lang="en-US" sz="3600" dirty="0" smtClean="0"/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8917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1447800"/>
            <a:ext cx="7859216" cy="19091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Comic Sans MS" pitchFamily="66" charset="0"/>
              </a:rPr>
              <a:t>THANK YOU VERY MUCH!!!</a:t>
            </a:r>
            <a:endParaRPr lang="ru-RU" sz="5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925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dirty="0">
                <a:latin typeface="Comic Sans MS" pitchFamily="66" charset="0"/>
              </a:rPr>
              <a:t>AT, ON, IN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72816"/>
            <a:ext cx="7772400" cy="457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At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ru-RU" sz="4000" dirty="0">
                <a:latin typeface="Comic Sans MS" pitchFamily="66" charset="0"/>
              </a:rPr>
              <a:t>используется с указанием </a:t>
            </a:r>
            <a:r>
              <a:rPr lang="ru-RU" sz="4000" u="sng" dirty="0">
                <a:latin typeface="Comic Sans MS" pitchFamily="66" charset="0"/>
              </a:rPr>
              <a:t>часов</a:t>
            </a:r>
            <a:r>
              <a:rPr lang="ru-RU" sz="4000" dirty="0">
                <a:latin typeface="Comic Sans MS" pitchFamily="66" charset="0"/>
              </a:rPr>
              <a:t> и </a:t>
            </a:r>
            <a:r>
              <a:rPr lang="ru-RU" sz="4000" u="sng" dirty="0">
                <a:latin typeface="Comic Sans MS" pitchFamily="66" charset="0"/>
              </a:rPr>
              <a:t>минут</a:t>
            </a:r>
            <a:r>
              <a:rPr lang="ru-RU" sz="4000" dirty="0">
                <a:latin typeface="Comic Sans MS" pitchFamily="66" charset="0"/>
              </a:rPr>
              <a:t> и со словами "</a:t>
            </a:r>
            <a:r>
              <a:rPr lang="ru-RU" sz="4000" u="sng" dirty="0">
                <a:latin typeface="Comic Sans MS" pitchFamily="66" charset="0"/>
              </a:rPr>
              <a:t>полночь</a:t>
            </a:r>
            <a:r>
              <a:rPr lang="ru-RU" sz="4000" dirty="0">
                <a:latin typeface="Comic Sans MS" pitchFamily="66" charset="0"/>
              </a:rPr>
              <a:t>" и "</a:t>
            </a:r>
            <a:r>
              <a:rPr lang="ru-RU" sz="4000" u="sng" dirty="0">
                <a:latin typeface="Comic Sans MS" pitchFamily="66" charset="0"/>
              </a:rPr>
              <a:t>полдень</a:t>
            </a:r>
            <a:r>
              <a:rPr lang="ru-RU" sz="4000" dirty="0">
                <a:latin typeface="Comic Sans MS" pitchFamily="66" charset="0"/>
              </a:rPr>
              <a:t>":</a:t>
            </a:r>
            <a:endParaRPr lang="ru-RU" sz="4000" dirty="0">
              <a:latin typeface="Comic Sans MS" pitchFamily="66" charset="0"/>
            </a:endParaRPr>
          </a:p>
          <a:p>
            <a:r>
              <a:rPr lang="en-US" sz="4000" dirty="0">
                <a:latin typeface="Comic Sans MS" pitchFamily="66" charset="0"/>
              </a:rPr>
              <a:t>I start work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at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en-US" sz="4000" u="sng" dirty="0">
                <a:latin typeface="Comic Sans MS" pitchFamily="66" charset="0"/>
              </a:rPr>
              <a:t>8 o'clock</a:t>
            </a:r>
            <a:r>
              <a:rPr lang="en-US" sz="4000" dirty="0">
                <a:latin typeface="Comic Sans MS" pitchFamily="66" charset="0"/>
              </a:rPr>
              <a:t>.</a:t>
            </a:r>
            <a:endParaRPr lang="en-US" sz="4000" dirty="0">
              <a:latin typeface="Comic Sans MS" pitchFamily="66" charset="0"/>
            </a:endParaRPr>
          </a:p>
          <a:p>
            <a:r>
              <a:rPr lang="en-US" sz="4000" dirty="0">
                <a:latin typeface="Comic Sans MS" pitchFamily="66" charset="0"/>
              </a:rPr>
              <a:t>The shops close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at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en-US" sz="4000" u="sng" dirty="0">
                <a:latin typeface="Comic Sans MS" pitchFamily="66" charset="0"/>
              </a:rPr>
              <a:t>5.30 p.m</a:t>
            </a:r>
            <a:r>
              <a:rPr lang="en-US" sz="4000" dirty="0">
                <a:latin typeface="Comic Sans MS" pitchFamily="66" charset="0"/>
              </a:rPr>
              <a:t>.</a:t>
            </a:r>
            <a:endParaRPr lang="en-US" sz="4000" dirty="0">
              <a:latin typeface="Comic Sans MS" pitchFamily="66" charset="0"/>
            </a:endParaRPr>
          </a:p>
          <a:p>
            <a:r>
              <a:rPr lang="en-US" sz="4000" dirty="0">
                <a:latin typeface="Comic Sans MS" pitchFamily="66" charset="0"/>
              </a:rPr>
              <a:t>We met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at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en-US" sz="4000" u="sng" dirty="0">
                <a:latin typeface="Comic Sans MS" pitchFamily="66" charset="0"/>
              </a:rPr>
              <a:t>midnight</a:t>
            </a:r>
            <a:r>
              <a:rPr lang="en-US" sz="4000" dirty="0">
                <a:latin typeface="Comic Sans MS" pitchFamily="66" charset="0"/>
              </a:rPr>
              <a:t>.</a:t>
            </a:r>
            <a:endParaRPr lang="en-US" sz="40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679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dirty="0">
                <a:latin typeface="Comic Sans MS" pitchFamily="66" charset="0"/>
              </a:rPr>
              <a:t>AT, ON, IN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72816"/>
            <a:ext cx="7776864" cy="48245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On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ru-RU" sz="4000" dirty="0">
                <a:latin typeface="Comic Sans MS" pitchFamily="66" charset="0"/>
              </a:rPr>
              <a:t>используется с </a:t>
            </a:r>
            <a:r>
              <a:rPr lang="ru-RU" sz="4000" u="sng" dirty="0">
                <a:latin typeface="Comic Sans MS" pitchFamily="66" charset="0"/>
              </a:rPr>
              <a:t>днями недели</a:t>
            </a:r>
            <a:r>
              <a:rPr lang="ru-RU" sz="4000" dirty="0">
                <a:latin typeface="Comic Sans MS" pitchFamily="66" charset="0"/>
              </a:rPr>
              <a:t>, с </a:t>
            </a:r>
            <a:r>
              <a:rPr lang="ru-RU" sz="4000" u="sng" dirty="0">
                <a:latin typeface="Comic Sans MS" pitchFamily="66" charset="0"/>
              </a:rPr>
              <a:t>числами месяца</a:t>
            </a:r>
            <a:r>
              <a:rPr lang="ru-RU" sz="4000" dirty="0">
                <a:latin typeface="Comic Sans MS" pitchFamily="66" charset="0"/>
              </a:rPr>
              <a:t>, с </a:t>
            </a:r>
            <a:r>
              <a:rPr lang="ru-RU" sz="4000" u="sng" dirty="0">
                <a:latin typeface="Comic Sans MS" pitchFamily="66" charset="0"/>
              </a:rPr>
              <a:t>названиями праздничных дней</a:t>
            </a:r>
            <a:r>
              <a:rPr lang="ru-RU" sz="4000" dirty="0">
                <a:latin typeface="Comic Sans MS" pitchFamily="66" charset="0"/>
              </a:rPr>
              <a:t>:</a:t>
            </a:r>
            <a:endParaRPr lang="ru-RU" sz="4000" dirty="0">
              <a:latin typeface="Comic Sans MS" pitchFamily="66" charset="0"/>
            </a:endParaRPr>
          </a:p>
          <a:p>
            <a:r>
              <a:rPr lang="en-US" sz="4000" dirty="0">
                <a:latin typeface="Comic Sans MS" pitchFamily="66" charset="0"/>
              </a:rPr>
              <a:t>Good-bye! See you</a:t>
            </a: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on</a:t>
            </a: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sz="4000" u="sng" dirty="0">
                <a:latin typeface="Comic Sans MS" pitchFamily="66" charset="0"/>
              </a:rPr>
              <a:t>Friday</a:t>
            </a:r>
            <a:r>
              <a:rPr lang="en-US" sz="4000" dirty="0">
                <a:latin typeface="Comic Sans MS" pitchFamily="66" charset="0"/>
              </a:rPr>
              <a:t>.</a:t>
            </a:r>
            <a:endParaRPr lang="en-US" sz="4000" dirty="0">
              <a:latin typeface="Comic Sans MS" pitchFamily="66" charset="0"/>
            </a:endParaRPr>
          </a:p>
          <a:p>
            <a:r>
              <a:rPr lang="en-US" sz="4000" dirty="0">
                <a:latin typeface="Comic Sans MS" pitchFamily="66" charset="0"/>
              </a:rPr>
              <a:t>The concert is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on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en-US" sz="4000" u="sng" dirty="0">
                <a:latin typeface="Comic Sans MS" pitchFamily="66" charset="0"/>
              </a:rPr>
              <a:t>22 November</a:t>
            </a:r>
            <a:r>
              <a:rPr lang="en-US" sz="4000" dirty="0">
                <a:latin typeface="Comic Sans MS" pitchFamily="66" charset="0"/>
              </a:rPr>
              <a:t>. (</a:t>
            </a:r>
            <a:r>
              <a:rPr lang="ru-RU" sz="4000" dirty="0">
                <a:latin typeface="Comic Sans MS" pitchFamily="66" charset="0"/>
              </a:rPr>
              <a:t>читается "</a:t>
            </a:r>
            <a:r>
              <a:rPr lang="en-US" sz="4000" dirty="0">
                <a:latin typeface="Comic Sans MS" pitchFamily="66" charset="0"/>
              </a:rPr>
              <a:t>on the twenty-second of November").</a:t>
            </a:r>
            <a:endParaRPr lang="en-US" sz="4000" dirty="0">
              <a:latin typeface="Comic Sans MS" pitchFamily="66" charset="0"/>
            </a:endParaRPr>
          </a:p>
          <a:p>
            <a:r>
              <a:rPr lang="en-US" sz="4000" dirty="0">
                <a:latin typeface="Comic Sans MS" pitchFamily="66" charset="0"/>
              </a:rPr>
              <a:t>I will meet you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on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en-US" sz="4000" u="sng" dirty="0">
                <a:latin typeface="Comic Sans MS" pitchFamily="66" charset="0"/>
              </a:rPr>
              <a:t>New Year's Day</a:t>
            </a:r>
            <a:r>
              <a:rPr lang="en-US" sz="4000" dirty="0">
                <a:latin typeface="Comic Sans MS" pitchFamily="66" charset="0"/>
              </a:rPr>
              <a:t>.</a:t>
            </a:r>
            <a:endParaRPr lang="en-US" sz="4000" dirty="0">
              <a:latin typeface="Comic Sans MS" pitchFamily="66" charset="0"/>
            </a:endParaRPr>
          </a:p>
          <a:p>
            <a:pPr marL="0" indent="0">
              <a:buNone/>
            </a:pPr>
            <a:endParaRPr lang="en-US" sz="40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393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dirty="0">
                <a:latin typeface="Comic Sans MS" pitchFamily="66" charset="0"/>
              </a:rPr>
              <a:t>AT, ON, IN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72816"/>
            <a:ext cx="7776864" cy="48245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In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ru-RU" sz="4000" dirty="0">
                <a:latin typeface="Comic Sans MS" pitchFamily="66" charset="0"/>
              </a:rPr>
              <a:t>используется с </a:t>
            </a:r>
            <a:r>
              <a:rPr lang="ru-RU" sz="4000" u="sng" dirty="0">
                <a:latin typeface="Comic Sans MS" pitchFamily="66" charset="0"/>
              </a:rPr>
              <a:t>месяцами</a:t>
            </a:r>
            <a:r>
              <a:rPr lang="ru-RU" sz="4000" dirty="0">
                <a:latin typeface="Comic Sans MS" pitchFamily="66" charset="0"/>
              </a:rPr>
              <a:t>, с </a:t>
            </a:r>
            <a:r>
              <a:rPr lang="ru-RU" sz="4000" u="sng" dirty="0">
                <a:latin typeface="Comic Sans MS" pitchFamily="66" charset="0"/>
              </a:rPr>
              <a:t>годами</a:t>
            </a:r>
            <a:r>
              <a:rPr lang="ru-RU" sz="4000" dirty="0">
                <a:latin typeface="Comic Sans MS" pitchFamily="66" charset="0"/>
              </a:rPr>
              <a:t>, с названиями </a:t>
            </a:r>
            <a:r>
              <a:rPr lang="ru-RU" sz="4000" u="sng" dirty="0">
                <a:latin typeface="Comic Sans MS" pitchFamily="66" charset="0"/>
              </a:rPr>
              <a:t>времен года</a:t>
            </a:r>
            <a:r>
              <a:rPr lang="ru-RU" sz="4000" dirty="0">
                <a:latin typeface="Comic Sans MS" pitchFamily="66" charset="0"/>
              </a:rPr>
              <a:t>:</a:t>
            </a:r>
            <a:endParaRPr lang="ru-RU" sz="4000" dirty="0">
              <a:latin typeface="Comic Sans MS" pitchFamily="66" charset="0"/>
            </a:endParaRPr>
          </a:p>
          <a:p>
            <a:r>
              <a:rPr lang="en-US" sz="4000" dirty="0">
                <a:latin typeface="Comic Sans MS" pitchFamily="66" charset="0"/>
              </a:rPr>
              <a:t>I'm going on holiday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in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en-US" sz="4000" u="sng" dirty="0">
                <a:latin typeface="Comic Sans MS" pitchFamily="66" charset="0"/>
              </a:rPr>
              <a:t>October</a:t>
            </a:r>
            <a:r>
              <a:rPr lang="en-US" sz="4000" dirty="0">
                <a:latin typeface="Comic Sans MS" pitchFamily="66" charset="0"/>
              </a:rPr>
              <a:t>.</a:t>
            </a:r>
            <a:endParaRPr lang="en-US" sz="4000" dirty="0">
              <a:latin typeface="Comic Sans MS" pitchFamily="66" charset="0"/>
            </a:endParaRPr>
          </a:p>
          <a:p>
            <a:r>
              <a:rPr lang="en-US" sz="4000" dirty="0">
                <a:latin typeface="Comic Sans MS" pitchFamily="66" charset="0"/>
              </a:rPr>
              <a:t>Jill left school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in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en-US" sz="4000" u="sng" dirty="0">
                <a:latin typeface="Comic Sans MS" pitchFamily="66" charset="0"/>
              </a:rPr>
              <a:t>1984</a:t>
            </a:r>
            <a:r>
              <a:rPr lang="en-US" sz="4000" dirty="0">
                <a:latin typeface="Comic Sans MS" pitchFamily="66" charset="0"/>
              </a:rPr>
              <a:t>.</a:t>
            </a:r>
            <a:endParaRPr lang="en-US" sz="4000" dirty="0">
              <a:latin typeface="Comic Sans MS" pitchFamily="66" charset="0"/>
            </a:endParaRPr>
          </a:p>
          <a:p>
            <a:r>
              <a:rPr lang="en-US" sz="4000" dirty="0">
                <a:latin typeface="Comic Sans MS" pitchFamily="66" charset="0"/>
              </a:rPr>
              <a:t>The garden is lovely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in</a:t>
            </a:r>
            <a:r>
              <a:rPr lang="en-US" sz="4000" dirty="0">
                <a:latin typeface="Comic Sans MS" pitchFamily="66" charset="0"/>
              </a:rPr>
              <a:t> </a:t>
            </a:r>
            <a:r>
              <a:rPr lang="en-US" sz="4000" u="sng" dirty="0">
                <a:latin typeface="Comic Sans MS" pitchFamily="66" charset="0"/>
              </a:rPr>
              <a:t>spring</a:t>
            </a:r>
            <a:r>
              <a:rPr lang="en-US" sz="4000" dirty="0">
                <a:latin typeface="Comic Sans MS" pitchFamily="66" charset="0"/>
              </a:rPr>
              <a:t>.</a:t>
            </a:r>
            <a:endParaRPr lang="en-US" sz="4000" dirty="0">
              <a:latin typeface="Comic Sans MS" pitchFamily="66" charset="0"/>
            </a:endParaRPr>
          </a:p>
          <a:p>
            <a:pPr marL="0" indent="0">
              <a:buNone/>
            </a:pPr>
            <a:endParaRPr lang="en-US" sz="40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37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 err="1">
                <a:latin typeface="Comic Sans MS" pitchFamily="66" charset="0"/>
              </a:rPr>
              <a:t>Кроме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того</a:t>
            </a:r>
            <a:r>
              <a:rPr lang="en-US" dirty="0">
                <a:latin typeface="Comic Sans MS" pitchFamily="66" charset="0"/>
              </a:rPr>
              <a:t>, </a:t>
            </a:r>
            <a:r>
              <a:rPr lang="en-US" dirty="0" err="1">
                <a:latin typeface="Comic Sans MS" pitchFamily="66" charset="0"/>
              </a:rPr>
              <a:t>существуют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устоявшиеся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выражения</a:t>
            </a:r>
            <a:r>
              <a:rPr lang="en-US" dirty="0">
                <a:latin typeface="Comic Sans MS" pitchFamily="66" charset="0"/>
              </a:rPr>
              <a:t>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00808"/>
            <a:ext cx="7776864" cy="49685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At </a:t>
            </a:r>
            <a:r>
              <a:rPr lang="en-US" sz="2800" b="1" dirty="0">
                <a:latin typeface="Comic Sans MS" pitchFamily="66" charset="0"/>
              </a:rPr>
              <a:t>the weekend</a:t>
            </a:r>
            <a:r>
              <a:rPr lang="en-US" sz="2800" dirty="0">
                <a:latin typeface="Comic Sans MS" pitchFamily="66" charset="0"/>
              </a:rPr>
              <a:t> Are you going away at the weekend?</a:t>
            </a:r>
            <a:endParaRPr lang="en-US" sz="2800" dirty="0">
              <a:latin typeface="Comic Sans MS" pitchFamily="66" charset="0"/>
            </a:endParaRPr>
          </a:p>
          <a:p>
            <a:r>
              <a:rPr lang="en-US" sz="2800" b="1" dirty="0">
                <a:latin typeface="Comic Sans MS" pitchFamily="66" charset="0"/>
              </a:rPr>
              <a:t>At night</a:t>
            </a:r>
            <a:r>
              <a:rPr lang="en-US" sz="2800" dirty="0">
                <a:latin typeface="Comic Sans MS" pitchFamily="66" charset="0"/>
              </a:rPr>
              <a:t> I can't sleep at night.</a:t>
            </a:r>
            <a:endParaRPr lang="en-US" sz="2800" dirty="0">
              <a:latin typeface="Comic Sans MS" pitchFamily="66" charset="0"/>
            </a:endParaRPr>
          </a:p>
          <a:p>
            <a:r>
              <a:rPr lang="en-US" sz="2800" b="1" dirty="0">
                <a:latin typeface="Comic Sans MS" pitchFamily="66" charset="0"/>
              </a:rPr>
              <a:t>At Christmas/Easter</a:t>
            </a:r>
            <a:r>
              <a:rPr lang="en-US" sz="2800" dirty="0">
                <a:latin typeface="Comic Sans MS" pitchFamily="66" charset="0"/>
              </a:rPr>
              <a:t> In Britain children get presents at Christmas. </a:t>
            </a:r>
            <a:endParaRPr lang="en-US" sz="2800" dirty="0">
              <a:latin typeface="Comic Sans MS" pitchFamily="66" charset="0"/>
            </a:endParaRPr>
          </a:p>
          <a:p>
            <a:r>
              <a:rPr lang="en-US" sz="2800" dirty="0">
                <a:latin typeface="Comic Sans MS" pitchFamily="66" charset="0"/>
              </a:rPr>
              <a:t>(</a:t>
            </a:r>
            <a:r>
              <a:rPr lang="en-US" sz="2800" b="1" dirty="0">
                <a:latin typeface="Comic Sans MS" pitchFamily="66" charset="0"/>
              </a:rPr>
              <a:t>НО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b="1" u="sng" dirty="0">
                <a:latin typeface="Comic Sans MS" pitchFamily="66" charset="0"/>
              </a:rPr>
              <a:t>on</a:t>
            </a:r>
            <a:r>
              <a:rPr lang="en-US" sz="2800" dirty="0">
                <a:latin typeface="Comic Sans MS" pitchFamily="66" charset="0"/>
              </a:rPr>
              <a:t> Christmas Day) </a:t>
            </a:r>
            <a:endParaRPr lang="en-US" sz="2800" dirty="0">
              <a:latin typeface="Comic Sans MS" pitchFamily="66" charset="0"/>
            </a:endParaRPr>
          </a:p>
          <a:p>
            <a:r>
              <a:rPr lang="en-US" sz="2800" b="1" dirty="0">
                <a:latin typeface="Comic Sans MS" pitchFamily="66" charset="0"/>
              </a:rPr>
              <a:t>At the end of…</a:t>
            </a:r>
            <a:r>
              <a:rPr lang="en-US" sz="2800" dirty="0">
                <a:latin typeface="Comic Sans MS" pitchFamily="66" charset="0"/>
              </a:rPr>
              <a:t> I'm going on holiday at the end of October.</a:t>
            </a:r>
            <a:endParaRPr lang="en-US" sz="2800" dirty="0">
              <a:latin typeface="Comic Sans MS" pitchFamily="66" charset="0"/>
            </a:endParaRPr>
          </a:p>
          <a:p>
            <a:r>
              <a:rPr lang="en-US" sz="2800" b="1" dirty="0">
                <a:latin typeface="Comic Sans MS" pitchFamily="66" charset="0"/>
              </a:rPr>
              <a:t>At the moment</a:t>
            </a:r>
            <a:r>
              <a:rPr lang="en-US" sz="2800" dirty="0">
                <a:latin typeface="Comic Sans MS" pitchFamily="66" charset="0"/>
              </a:rPr>
              <a:t> Are you busy at the moment?</a:t>
            </a:r>
            <a:endParaRPr lang="en-US" sz="2800" dirty="0">
              <a:latin typeface="Comic Sans MS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015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476672"/>
            <a:ext cx="7787208" cy="55431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US" sz="3200" b="1" dirty="0">
                <a:latin typeface="Comic Sans MS" pitchFamily="66" charset="0"/>
              </a:rPr>
              <a:t>In the morning/in the afternoon/in the evening</a:t>
            </a:r>
            <a:r>
              <a:rPr lang="en-US" sz="3200" dirty="0">
                <a:latin typeface="Comic Sans MS" pitchFamily="66" charset="0"/>
              </a:rPr>
              <a:t> — (</a:t>
            </a:r>
            <a:r>
              <a:rPr lang="ru-RU" sz="3200" dirty="0">
                <a:latin typeface="Comic Sans MS" pitchFamily="66" charset="0"/>
              </a:rPr>
              <a:t>вообще) по утрам/днем/по вечерам: </a:t>
            </a:r>
            <a:endParaRPr lang="ru-RU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I always feel good in the morning. — </a:t>
            </a:r>
            <a:r>
              <a:rPr lang="ru-RU" sz="3200" dirty="0">
                <a:latin typeface="Comic Sans MS" pitchFamily="66" charset="0"/>
              </a:rPr>
              <a:t>Я всегда чувствую себя хорошо по утрам.</a:t>
            </a:r>
            <a:endParaRPr lang="ru-RU" sz="32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3200" dirty="0">
                <a:latin typeface="Comic Sans MS" pitchFamily="66" charset="0"/>
              </a:rPr>
              <a:t> </a:t>
            </a:r>
            <a:endParaRPr lang="ru-RU" sz="32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3200" b="1" dirty="0" smtClean="0">
                <a:latin typeface="Comic Sans MS" pitchFamily="66" charset="0"/>
              </a:rPr>
              <a:t>                     НО</a:t>
            </a:r>
            <a:endParaRPr lang="ru-RU" sz="3200" dirty="0">
              <a:latin typeface="Comic Sans MS" pitchFamily="66" charset="0"/>
            </a:endParaRPr>
          </a:p>
          <a:p>
            <a:r>
              <a:rPr lang="en-US" sz="3200" b="1" dirty="0">
                <a:latin typeface="Comic Sans MS" pitchFamily="66" charset="0"/>
              </a:rPr>
              <a:t>On Monday morning/on Tuesday afternoon/on Friday evening/on Saturday night </a:t>
            </a:r>
            <a:r>
              <a:rPr lang="ru-RU" sz="3200" dirty="0">
                <a:latin typeface="Comic Sans MS" pitchFamily="66" charset="0"/>
              </a:rPr>
              <a:t>и так далее:</a:t>
            </a:r>
            <a:endParaRPr lang="ru-RU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I'm meeting Jack on Monday morning</a:t>
            </a:r>
            <a:r>
              <a:rPr lang="en-US" dirty="0"/>
              <a:t>.</a:t>
            </a: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5433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IN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также имеет значение "</a:t>
            </a:r>
            <a:r>
              <a:rPr lang="ru-RU" b="1" dirty="0">
                <a:latin typeface="Comic Sans MS" pitchFamily="66" charset="0"/>
              </a:rPr>
              <a:t>через</a:t>
            </a:r>
            <a:r>
              <a:rPr lang="ru-RU" dirty="0" smtClean="0">
                <a:latin typeface="Comic Sans MS" pitchFamily="66" charset="0"/>
              </a:rPr>
              <a:t>":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72816"/>
            <a:ext cx="7772400" cy="457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3200" b="1" dirty="0" smtClean="0">
                <a:latin typeface="Comic Sans MS" pitchFamily="66" charset="0"/>
              </a:rPr>
              <a:t>In </a:t>
            </a:r>
            <a:r>
              <a:rPr lang="en-US" sz="3200" b="1" dirty="0">
                <a:latin typeface="Comic Sans MS" pitchFamily="66" charset="0"/>
              </a:rPr>
              <a:t>five minutes/in a few days/in six weeks/in two years </a:t>
            </a:r>
            <a:r>
              <a:rPr lang="en-US" sz="3200" dirty="0">
                <a:latin typeface="Comic Sans MS" pitchFamily="66" charset="0"/>
              </a:rPr>
              <a:t>— </a:t>
            </a:r>
            <a:r>
              <a:rPr lang="ru-RU" sz="3200" dirty="0">
                <a:latin typeface="Comic Sans MS" pitchFamily="66" charset="0"/>
              </a:rPr>
              <a:t>через пять минут/через несколько дней/через полтора месяца/через два года</a:t>
            </a:r>
            <a:endParaRPr lang="ru-RU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Hurry! The train leaves </a:t>
            </a:r>
            <a:r>
              <a:rPr lang="en-US" sz="3200" b="1" dirty="0">
                <a:latin typeface="Comic Sans MS" pitchFamily="66" charset="0"/>
              </a:rPr>
              <a:t>in five minutes</a:t>
            </a:r>
            <a:r>
              <a:rPr lang="en-US" sz="3200" dirty="0">
                <a:latin typeface="Comic Sans MS" pitchFamily="66" charset="0"/>
              </a:rPr>
              <a:t>. — </a:t>
            </a:r>
            <a:r>
              <a:rPr lang="ru-RU" sz="3200" dirty="0">
                <a:latin typeface="Comic Sans MS" pitchFamily="66" charset="0"/>
              </a:rPr>
              <a:t>Поторопись! Поезд отправляется через пять минут.</a:t>
            </a:r>
            <a:endParaRPr lang="ru-RU" sz="3200" dirty="0">
              <a:latin typeface="Comic Sans MS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8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At/On/In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b="1" u="sng" dirty="0" err="1">
                <a:latin typeface="Comic Sans MS" pitchFamily="66" charset="0"/>
              </a:rPr>
              <a:t>не</a:t>
            </a:r>
            <a:r>
              <a:rPr lang="en-US" u="sng" dirty="0">
                <a:latin typeface="Comic Sans MS" pitchFamily="66" charset="0"/>
              </a:rPr>
              <a:t> </a:t>
            </a:r>
            <a:r>
              <a:rPr lang="en-US" b="1" u="sng" dirty="0" err="1">
                <a:latin typeface="Comic Sans MS" pitchFamily="66" charset="0"/>
              </a:rPr>
              <a:t>используются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 err="1">
                <a:latin typeface="Comic Sans MS" pitchFamily="66" charset="0"/>
              </a:rPr>
              <a:t>перед</a:t>
            </a:r>
            <a:r>
              <a:rPr lang="en-US" dirty="0" smtClean="0">
                <a:latin typeface="Comic Sans MS" pitchFamily="66" charset="0"/>
              </a:rPr>
              <a:t>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844824"/>
            <a:ext cx="7772400" cy="457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sz="3200" b="1" dirty="0" smtClean="0">
                <a:latin typeface="Comic Sans MS" pitchFamily="66" charset="0"/>
              </a:rPr>
              <a:t>this </a:t>
            </a:r>
            <a:r>
              <a:rPr lang="en-US" sz="3200" dirty="0">
                <a:latin typeface="Comic Sans MS" pitchFamily="66" charset="0"/>
              </a:rPr>
              <a:t>— this morning/this week и </a:t>
            </a:r>
            <a:r>
              <a:rPr lang="en-US" sz="3200" dirty="0" err="1">
                <a:latin typeface="Comic Sans MS" pitchFamily="66" charset="0"/>
              </a:rPr>
              <a:t>так</a:t>
            </a:r>
            <a:r>
              <a:rPr lang="en-US" sz="3200" dirty="0">
                <a:latin typeface="Comic Sans MS" pitchFamily="66" charset="0"/>
              </a:rPr>
              <a:t> </a:t>
            </a:r>
            <a:r>
              <a:rPr lang="en-US" sz="3200" dirty="0" err="1">
                <a:latin typeface="Comic Sans MS" pitchFamily="66" charset="0"/>
              </a:rPr>
              <a:t>далее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b="1" dirty="0">
                <a:latin typeface="Comic Sans MS" pitchFamily="66" charset="0"/>
              </a:rPr>
              <a:t>every</a:t>
            </a:r>
            <a:r>
              <a:rPr lang="en-US" sz="3200" dirty="0">
                <a:latin typeface="Comic Sans MS" pitchFamily="66" charset="0"/>
              </a:rPr>
              <a:t> — every day/every week и </a:t>
            </a:r>
            <a:r>
              <a:rPr lang="en-US" sz="3200" dirty="0" err="1">
                <a:latin typeface="Comic Sans MS" pitchFamily="66" charset="0"/>
              </a:rPr>
              <a:t>так</a:t>
            </a:r>
            <a:r>
              <a:rPr lang="en-US" sz="3200" dirty="0">
                <a:latin typeface="Comic Sans MS" pitchFamily="66" charset="0"/>
              </a:rPr>
              <a:t> </a:t>
            </a:r>
            <a:r>
              <a:rPr lang="en-US" sz="3200" dirty="0" err="1">
                <a:latin typeface="Comic Sans MS" pitchFamily="66" charset="0"/>
              </a:rPr>
              <a:t>далее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b="1" dirty="0">
                <a:latin typeface="Comic Sans MS" pitchFamily="66" charset="0"/>
              </a:rPr>
              <a:t>last</a:t>
            </a:r>
            <a:r>
              <a:rPr lang="en-US" sz="3200" dirty="0">
                <a:latin typeface="Comic Sans MS" pitchFamily="66" charset="0"/>
              </a:rPr>
              <a:t> — last August/last week и </a:t>
            </a:r>
            <a:r>
              <a:rPr lang="en-US" sz="3200" dirty="0" err="1">
                <a:latin typeface="Comic Sans MS" pitchFamily="66" charset="0"/>
              </a:rPr>
              <a:t>так</a:t>
            </a:r>
            <a:r>
              <a:rPr lang="en-US" sz="3200" dirty="0">
                <a:latin typeface="Comic Sans MS" pitchFamily="66" charset="0"/>
              </a:rPr>
              <a:t> </a:t>
            </a:r>
            <a:r>
              <a:rPr lang="en-US" sz="3200" dirty="0" err="1">
                <a:latin typeface="Comic Sans MS" pitchFamily="66" charset="0"/>
              </a:rPr>
              <a:t>далее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b="1" dirty="0">
                <a:latin typeface="Comic Sans MS" pitchFamily="66" charset="0"/>
              </a:rPr>
              <a:t>next</a:t>
            </a:r>
            <a:r>
              <a:rPr lang="en-US" sz="3200" dirty="0">
                <a:latin typeface="Comic Sans MS" pitchFamily="66" charset="0"/>
              </a:rPr>
              <a:t> — next Monday/next week и </a:t>
            </a:r>
            <a:r>
              <a:rPr lang="en-US" sz="3200" dirty="0" err="1">
                <a:latin typeface="Comic Sans MS" pitchFamily="66" charset="0"/>
              </a:rPr>
              <a:t>так</a:t>
            </a:r>
            <a:r>
              <a:rPr lang="en-US" sz="3200" dirty="0">
                <a:latin typeface="Comic Sans MS" pitchFamily="66" charset="0"/>
              </a:rPr>
              <a:t> </a:t>
            </a:r>
            <a:r>
              <a:rPr lang="en-US" sz="3200" dirty="0" err="1">
                <a:latin typeface="Comic Sans MS" pitchFamily="66" charset="0"/>
              </a:rPr>
              <a:t>далее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latin typeface="Comic Sans MS" pitchFamily="66" charset="0"/>
              </a:rPr>
              <a:t>They are going on holiday </a:t>
            </a:r>
            <a:r>
              <a:rPr lang="en-US" sz="3200" u="sng" dirty="0">
                <a:latin typeface="Comic Sans MS" pitchFamily="66" charset="0"/>
              </a:rPr>
              <a:t>next Monday</a:t>
            </a:r>
            <a:r>
              <a:rPr lang="en-US" sz="3200" dirty="0">
                <a:latin typeface="Comic Sans MS" pitchFamily="66" charset="0"/>
              </a:rPr>
              <a:t>.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u="sng" dirty="0">
                <a:latin typeface="Comic Sans MS" pitchFamily="66" charset="0"/>
              </a:rPr>
              <a:t>Last summer </a:t>
            </a:r>
            <a:r>
              <a:rPr lang="en-US" sz="3200" dirty="0">
                <a:latin typeface="Comic Sans MS" pitchFamily="66" charset="0"/>
              </a:rPr>
              <a:t>we went to Scotland.</a:t>
            </a:r>
            <a:endParaRPr lang="en-US" sz="3200" dirty="0">
              <a:latin typeface="Comic Sans MS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860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err="1">
                <a:latin typeface="Comic Sans MS" pitchFamily="66" charset="0"/>
              </a:rPr>
              <a:t>Вставьте</a:t>
            </a:r>
            <a:r>
              <a:rPr lang="en-US" dirty="0">
                <a:latin typeface="Comic Sans MS" pitchFamily="66" charset="0"/>
              </a:rPr>
              <a:t> at/on/in</a:t>
            </a:r>
            <a:r>
              <a:rPr lang="en-US" dirty="0" smtClean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71600" y="1628800"/>
            <a:ext cx="7787208" cy="4968552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3600" dirty="0" smtClean="0">
                <a:latin typeface="Comic Sans MS" pitchFamily="66" charset="0"/>
              </a:rPr>
              <a:t>1</a:t>
            </a:r>
            <a:r>
              <a:rPr lang="en-US" sz="3600" dirty="0">
                <a:latin typeface="Comic Sans MS" pitchFamily="66" charset="0"/>
              </a:rPr>
              <a:t>.       </a:t>
            </a:r>
            <a:r>
              <a:rPr lang="en-US" sz="3600" i="1" u="sng" dirty="0">
                <a:latin typeface="Comic Sans MS" pitchFamily="66" charset="0"/>
              </a:rPr>
              <a:t>on </a:t>
            </a:r>
            <a:r>
              <a:rPr lang="en-US" sz="3600" dirty="0">
                <a:latin typeface="Comic Sans MS" pitchFamily="66" charset="0"/>
              </a:rPr>
              <a:t>6 June</a:t>
            </a:r>
            <a:endParaRPr lang="en-US" sz="3600" dirty="0">
              <a:latin typeface="Comic Sans MS" pitchFamily="66" charset="0"/>
            </a:endParaRPr>
          </a:p>
          <a:p>
            <a:pPr lvl="0"/>
            <a:r>
              <a:rPr lang="en-US" sz="3600" dirty="0">
                <a:latin typeface="Comic Sans MS" pitchFamily="66" charset="0"/>
              </a:rPr>
              <a:t>2.       </a:t>
            </a:r>
            <a:r>
              <a:rPr lang="en-US" sz="3600" i="1" u="sng" dirty="0">
                <a:latin typeface="Comic Sans MS" pitchFamily="66" charset="0"/>
              </a:rPr>
              <a:t>at </a:t>
            </a:r>
            <a:r>
              <a:rPr lang="en-US" sz="3600" dirty="0">
                <a:latin typeface="Comic Sans MS" pitchFamily="66" charset="0"/>
              </a:rPr>
              <a:t>8 o'clock</a:t>
            </a:r>
            <a:endParaRPr lang="en-US" sz="3600" dirty="0">
              <a:latin typeface="Comic Sans MS" pitchFamily="66" charset="0"/>
            </a:endParaRPr>
          </a:p>
          <a:p>
            <a:pPr lvl="0"/>
            <a:r>
              <a:rPr lang="en-US" sz="3600" dirty="0">
                <a:latin typeface="Comic Sans MS" pitchFamily="66" charset="0"/>
              </a:rPr>
              <a:t>3.       ___Wednesday</a:t>
            </a:r>
            <a:endParaRPr lang="en-US" sz="3600" dirty="0">
              <a:latin typeface="Comic Sans MS" pitchFamily="66" charset="0"/>
            </a:endParaRPr>
          </a:p>
          <a:p>
            <a:pPr lvl="0"/>
            <a:r>
              <a:rPr lang="en-US" sz="3600" dirty="0">
                <a:latin typeface="Comic Sans MS" pitchFamily="66" charset="0"/>
              </a:rPr>
              <a:t>4.       ___ 12.30 a.m.</a:t>
            </a:r>
            <a:endParaRPr lang="en-US" sz="3600" dirty="0">
              <a:latin typeface="Comic Sans MS" pitchFamily="66" charset="0"/>
            </a:endParaRPr>
          </a:p>
          <a:p>
            <a:pPr lvl="0"/>
            <a:r>
              <a:rPr lang="en-US" sz="3600" dirty="0">
                <a:latin typeface="Comic Sans MS" pitchFamily="66" charset="0"/>
              </a:rPr>
              <a:t>5.       ____ 1977</a:t>
            </a:r>
            <a:endParaRPr lang="en-US" sz="3600" dirty="0">
              <a:latin typeface="Comic Sans MS" pitchFamily="66" charset="0"/>
            </a:endParaRPr>
          </a:p>
          <a:p>
            <a:pPr lvl="0"/>
            <a:r>
              <a:rPr lang="en-US" sz="3600" dirty="0">
                <a:latin typeface="Comic Sans MS" pitchFamily="66" charset="0"/>
              </a:rPr>
              <a:t>6.       ____September</a:t>
            </a:r>
            <a:endParaRPr lang="en-US" sz="3600" dirty="0">
              <a:latin typeface="Comic Sans MS" pitchFamily="66" charset="0"/>
            </a:endParaRPr>
          </a:p>
          <a:p>
            <a:pPr lvl="0"/>
            <a:r>
              <a:rPr lang="en-US" sz="3600" dirty="0">
                <a:latin typeface="Comic Sans MS" pitchFamily="66" charset="0"/>
              </a:rPr>
              <a:t>7.       ____ 24 September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>
                <a:latin typeface="Comic Sans MS" pitchFamily="66" charset="0"/>
              </a:rPr>
              <a:t>8. </a:t>
            </a:r>
            <a:r>
              <a:rPr lang="ru-RU" sz="3600" dirty="0" smtClean="0">
                <a:latin typeface="Comic Sans MS" pitchFamily="66" charset="0"/>
              </a:rPr>
              <a:t>      </a:t>
            </a:r>
            <a:r>
              <a:rPr lang="en-US" sz="3600" dirty="0" smtClean="0">
                <a:latin typeface="Comic Sans MS" pitchFamily="66" charset="0"/>
              </a:rPr>
              <a:t>___</a:t>
            </a:r>
            <a:r>
              <a:rPr lang="en-US" sz="3600" dirty="0">
                <a:latin typeface="Comic Sans MS" pitchFamily="66" charset="0"/>
              </a:rPr>
              <a:t>Friday</a:t>
            </a:r>
            <a:endParaRPr lang="en-US" sz="3600" dirty="0">
              <a:latin typeface="Comic Sans MS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27781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62</TotalTime>
  <Words>508</Words>
  <Application>Microsoft Office PowerPoint</Application>
  <PresentationFormat>Экран (4:3)</PresentationFormat>
  <Paragraphs>122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Справедливость</vt:lpstr>
      <vt:lpstr>ПРЕДЛОГИ ВРЕМЕНИ AT/ON/IN</vt:lpstr>
      <vt:lpstr>AT, ON, IN</vt:lpstr>
      <vt:lpstr>AT, ON, IN</vt:lpstr>
      <vt:lpstr>AT, ON, IN</vt:lpstr>
      <vt:lpstr>Кроме того, существуют устоявшиеся выражения:</vt:lpstr>
      <vt:lpstr>Презентация PowerPoint</vt:lpstr>
      <vt:lpstr>IN также имеет значение "через":</vt:lpstr>
      <vt:lpstr>At/On/In не используются перед:</vt:lpstr>
      <vt:lpstr>Вставьте at/on/in.</vt:lpstr>
      <vt:lpstr>ОТВЕТ:</vt:lpstr>
      <vt:lpstr>Вставьте at/on/in.</vt:lpstr>
      <vt:lpstr>ОТВЕТ:</vt:lpstr>
      <vt:lpstr>Вставьте at/on/in, где нужно:</vt:lpstr>
      <vt:lpstr>ОТВЕТ:</vt:lpstr>
      <vt:lpstr>Презентация PowerPoint</vt:lpstr>
      <vt:lpstr>ИСТОЧНИК: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ПРЕДЛОГИ ВРЕМЕНИ</dc:title>
  <dc:creator>Аня</dc:creator>
  <cp:lastModifiedBy>Аня</cp:lastModifiedBy>
  <cp:revision>6</cp:revision>
  <dcterms:created xsi:type="dcterms:W3CDTF">2012-01-26T08:52:09Z</dcterms:created>
  <dcterms:modified xsi:type="dcterms:W3CDTF">2012-01-26T09:54:43Z</dcterms:modified>
</cp:coreProperties>
</file>