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61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47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66647-0CAE-4A50-9642-C0D82C3EDAA1}" type="datetimeFigureOut">
              <a:rPr lang="ru-RU" smtClean="0"/>
              <a:t>15.02.2012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068F26D6-B8EF-412D-BFE7-84087FDD041C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66647-0CAE-4A50-9642-C0D82C3EDAA1}" type="datetimeFigureOut">
              <a:rPr lang="ru-RU" smtClean="0"/>
              <a:t>15.02.2012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F26D6-B8EF-412D-BFE7-84087FDD041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66647-0CAE-4A50-9642-C0D82C3EDAA1}" type="datetimeFigureOut">
              <a:rPr lang="ru-RU" smtClean="0"/>
              <a:t>15.02.2012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F26D6-B8EF-412D-BFE7-84087FDD041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66647-0CAE-4A50-9642-C0D82C3EDAA1}" type="datetimeFigureOut">
              <a:rPr lang="ru-RU" smtClean="0"/>
              <a:t>15.02.2012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F26D6-B8EF-412D-BFE7-84087FDD041C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66647-0CAE-4A50-9642-C0D82C3EDAA1}" type="datetimeFigureOut">
              <a:rPr lang="ru-RU" smtClean="0"/>
              <a:t>15.02.2012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068F26D6-B8EF-412D-BFE7-84087FDD041C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66647-0CAE-4A50-9642-C0D82C3EDAA1}" type="datetimeFigureOut">
              <a:rPr lang="ru-RU" smtClean="0"/>
              <a:t>15.02.2012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F26D6-B8EF-412D-BFE7-84087FDD041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66647-0CAE-4A50-9642-C0D82C3EDAA1}" type="datetimeFigureOut">
              <a:rPr lang="ru-RU" smtClean="0"/>
              <a:t>15.02.2012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F26D6-B8EF-412D-BFE7-84087FDD041C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66647-0CAE-4A50-9642-C0D82C3EDAA1}" type="datetimeFigureOut">
              <a:rPr lang="ru-RU" smtClean="0"/>
              <a:t>15.02.2012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F26D6-B8EF-412D-BFE7-84087FDD041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66647-0CAE-4A50-9642-C0D82C3EDAA1}" type="datetimeFigureOut">
              <a:rPr lang="ru-RU" smtClean="0"/>
              <a:t>15.02.2012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F26D6-B8EF-412D-BFE7-84087FDD041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66647-0CAE-4A50-9642-C0D82C3EDAA1}" type="datetimeFigureOut">
              <a:rPr lang="ru-RU" smtClean="0"/>
              <a:t>15.02.2012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F26D6-B8EF-412D-BFE7-84087FDD041C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66647-0CAE-4A50-9642-C0D82C3EDAA1}" type="datetimeFigureOut">
              <a:rPr lang="ru-RU" smtClean="0"/>
              <a:t>15.02.2012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068F26D6-B8EF-412D-BFE7-84087FDD041C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F8566647-0CAE-4A50-9642-C0D82C3EDAA1}" type="datetimeFigureOut">
              <a:rPr lang="ru-RU" smtClean="0"/>
              <a:t>15.02.2012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068F26D6-B8EF-412D-BFE7-84087FDD041C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lleng.ru/mybook/3gram/6verb_14.htm" TargetMode="External"/><Relationship Id="rId2" Type="http://schemas.openxmlformats.org/officeDocument/2006/relationships/hyperlink" Target="http://english.language.ru/lessons/lesson_3/grammar_3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enhome.ru/grammar/lesson29_ex.html" TargetMode="External"/><Relationship Id="rId5" Type="http://schemas.openxmlformats.org/officeDocument/2006/relationships/hyperlink" Target="http://www.englishelp.ru/learn-english/6-grammar/23-the-past-simple-tense.html" TargetMode="External"/><Relationship Id="rId4" Type="http://schemas.openxmlformats.org/officeDocument/2006/relationships/hyperlink" Target="http://www.enhome.ru/grammar/lesson29.html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3200400"/>
            <a:ext cx="6436568" cy="2388840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Разработала:</a:t>
            </a:r>
          </a:p>
          <a:p>
            <a:r>
              <a:rPr lang="ru-RU" dirty="0" smtClean="0"/>
              <a:t>Давыдова Анна Викторовна</a:t>
            </a:r>
          </a:p>
          <a:p>
            <a:r>
              <a:rPr lang="ru-RU" dirty="0" smtClean="0"/>
              <a:t>Учитель английского языка</a:t>
            </a:r>
          </a:p>
          <a:p>
            <a:r>
              <a:rPr lang="ru-RU" dirty="0" smtClean="0"/>
              <a:t>МКОУ </a:t>
            </a:r>
            <a:r>
              <a:rPr lang="ru-RU" dirty="0" err="1" smtClean="0"/>
              <a:t>Тимоновская</a:t>
            </a:r>
            <a:r>
              <a:rPr lang="ru-RU" dirty="0" smtClean="0"/>
              <a:t> СОШ с УИОП</a:t>
            </a:r>
          </a:p>
          <a:p>
            <a:r>
              <a:rPr lang="ru-RU" dirty="0" smtClean="0"/>
              <a:t>Город Солнечногорск-7</a:t>
            </a:r>
          </a:p>
          <a:p>
            <a:r>
              <a:rPr lang="ru-RU" dirty="0" smtClean="0"/>
              <a:t>Московская область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b="1" dirty="0" err="1" smtClean="0">
                <a:latin typeface="Comic Sans MS" pitchFamily="66" charset="0"/>
              </a:rPr>
              <a:t>Past</a:t>
            </a:r>
            <a:r>
              <a:rPr lang="ru-RU" b="1" dirty="0" smtClean="0">
                <a:latin typeface="Comic Sans MS" pitchFamily="66" charset="0"/>
              </a:rPr>
              <a:t> </a:t>
            </a:r>
            <a:r>
              <a:rPr lang="ru-RU" b="1" dirty="0" err="1">
                <a:latin typeface="Comic Sans MS" pitchFamily="66" charset="0"/>
              </a:rPr>
              <a:t>Simple</a:t>
            </a:r>
            <a:r>
              <a:rPr lang="ru-RU" b="1" dirty="0">
                <a:latin typeface="Comic Sans MS" pitchFamily="66" charset="0"/>
              </a:rPr>
              <a:t> </a:t>
            </a:r>
            <a:r>
              <a:rPr lang="ru-RU" b="1" dirty="0" err="1">
                <a:latin typeface="Comic Sans MS" pitchFamily="66" charset="0"/>
              </a:rPr>
              <a:t>Tense</a:t>
            </a:r>
            <a:r>
              <a:rPr lang="ru-RU" b="1" dirty="0">
                <a:latin typeface="Comic Sans MS" pitchFamily="66" charset="0"/>
              </a:rPr>
              <a:t> </a:t>
            </a:r>
            <a:r>
              <a:rPr lang="ru-RU" b="1" dirty="0" smtClean="0">
                <a:latin typeface="Comic Sans MS" pitchFamily="66" charset="0"/>
              </a:rPr>
              <a:t> </a:t>
            </a:r>
            <a:br>
              <a:rPr lang="ru-RU" b="1" dirty="0" smtClean="0">
                <a:latin typeface="Comic Sans MS" pitchFamily="66" charset="0"/>
              </a:rPr>
            </a:br>
            <a:r>
              <a:rPr lang="ru-RU" b="1" dirty="0" smtClean="0">
                <a:latin typeface="Comic Sans MS" pitchFamily="66" charset="0"/>
              </a:rPr>
              <a:t>Прошедшее </a:t>
            </a:r>
            <a:r>
              <a:rPr lang="ru-RU" b="1" dirty="0">
                <a:latin typeface="Comic Sans MS" pitchFamily="66" charset="0"/>
              </a:rPr>
              <a:t>простое </a:t>
            </a:r>
            <a:r>
              <a:rPr lang="ru-RU" b="1" dirty="0" smtClean="0">
                <a:latin typeface="Comic Sans MS" pitchFamily="66" charset="0"/>
              </a:rPr>
              <a:t>время</a:t>
            </a:r>
            <a:endParaRPr lang="ru-RU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42599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b="1" dirty="0"/>
              <a:t>Употребление </a:t>
            </a:r>
            <a:r>
              <a:rPr lang="ru-RU" b="1" dirty="0" err="1"/>
              <a:t>Past</a:t>
            </a:r>
            <a:r>
              <a:rPr lang="ru-RU" b="1" dirty="0"/>
              <a:t> </a:t>
            </a:r>
            <a:r>
              <a:rPr lang="ru-RU" b="1" dirty="0" err="1"/>
              <a:t>Simple</a:t>
            </a:r>
            <a:r>
              <a:rPr lang="ru-RU" b="1" dirty="0"/>
              <a:t> </a:t>
            </a:r>
            <a:r>
              <a:rPr lang="ru-RU" b="1" dirty="0" err="1" smtClean="0"/>
              <a:t>Tense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899592" y="1700808"/>
            <a:ext cx="7776864" cy="468052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800" dirty="0" err="1" smtClean="0">
                <a:latin typeface="Comic Sans MS" pitchFamily="66" charset="0"/>
              </a:rPr>
              <a:t>Past</a:t>
            </a:r>
            <a:r>
              <a:rPr lang="ru-RU" sz="2800" dirty="0" smtClean="0">
                <a:latin typeface="Comic Sans MS" pitchFamily="66" charset="0"/>
              </a:rPr>
              <a:t> </a:t>
            </a:r>
            <a:r>
              <a:rPr lang="ru-RU" sz="2800" dirty="0" err="1">
                <a:latin typeface="Comic Sans MS" pitchFamily="66" charset="0"/>
              </a:rPr>
              <a:t>Simple</a:t>
            </a:r>
            <a:r>
              <a:rPr lang="ru-RU" sz="2800" dirty="0">
                <a:latin typeface="Comic Sans MS" pitchFamily="66" charset="0"/>
              </a:rPr>
              <a:t> служит для выражения действия, произошедшего в прошлом. Это время употребляется в повествовании, т. е. при изложении событий, имевших место в прошлом, а также в разговоре о прошедших событиях. </a:t>
            </a:r>
            <a:r>
              <a:rPr lang="ru-RU" sz="2800" dirty="0" err="1">
                <a:latin typeface="Comic Sans MS" pitchFamily="66" charset="0"/>
              </a:rPr>
              <a:t>Past</a:t>
            </a:r>
            <a:r>
              <a:rPr lang="ru-RU" sz="2800" dirty="0">
                <a:latin typeface="Comic Sans MS" pitchFamily="66" charset="0"/>
              </a:rPr>
              <a:t> </a:t>
            </a:r>
            <a:r>
              <a:rPr lang="ru-RU" sz="2800" dirty="0" err="1">
                <a:latin typeface="Comic Sans MS" pitchFamily="66" charset="0"/>
              </a:rPr>
              <a:t>Simple</a:t>
            </a:r>
            <a:r>
              <a:rPr lang="ru-RU" sz="2800" dirty="0">
                <a:latin typeface="Comic Sans MS" pitchFamily="66" charset="0"/>
              </a:rPr>
              <a:t> переводится на русский язык прошедшим временем глагола как совершенного, так и несовершенного вида, в зависимости от смысла предложения.</a:t>
            </a:r>
          </a:p>
          <a:p>
            <a:endParaRPr lang="ru-RU" sz="28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69055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548815434"/>
              </p:ext>
            </p:extLst>
          </p:nvPr>
        </p:nvGraphicFramePr>
        <p:xfrm>
          <a:off x="467544" y="692696"/>
          <a:ext cx="8147248" cy="5529052"/>
        </p:xfrm>
        <a:graphic>
          <a:graphicData uri="http://schemas.openxmlformats.org/drawingml/2006/table">
            <a:tbl>
              <a:tblPr/>
              <a:tblGrid>
                <a:gridCol w="4073624"/>
                <a:gridCol w="4073624"/>
              </a:tblGrid>
              <a:tr h="661406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>
                          <a:effectLst/>
                          <a:latin typeface="Comic Sans MS" pitchFamily="66" charset="0"/>
                        </a:rPr>
                        <a:t>Наречие (словосочетание)</a:t>
                      </a:r>
                      <a:endParaRPr lang="ru-RU" sz="2800" dirty="0">
                        <a:effectLst/>
                        <a:latin typeface="Comic Sans MS" pitchFamily="66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2BE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>
                          <a:effectLst/>
                          <a:latin typeface="Comic Sans MS" pitchFamily="66" charset="0"/>
                        </a:rPr>
                        <a:t>Перевод</a:t>
                      </a:r>
                      <a:endParaRPr lang="ru-RU" sz="2800" dirty="0">
                        <a:effectLst/>
                        <a:latin typeface="Comic Sans MS" pitchFamily="66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2BEA0"/>
                    </a:solidFill>
                  </a:tcPr>
                </a:tc>
              </a:tr>
              <a:tr h="661406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solidFill>
                            <a:srgbClr val="0070C0"/>
                          </a:solidFill>
                          <a:effectLst/>
                          <a:latin typeface="Comic Sans MS" pitchFamily="66" charset="0"/>
                        </a:rPr>
                        <a:t>yesterday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>
                          <a:effectLst/>
                          <a:latin typeface="Comic Sans MS" pitchFamily="66" charset="0"/>
                        </a:rPr>
                        <a:t>вчера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1406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solidFill>
                            <a:srgbClr val="0070C0"/>
                          </a:solidFill>
                          <a:effectLst/>
                          <a:latin typeface="Comic Sans MS" pitchFamily="66" charset="0"/>
                        </a:rPr>
                        <a:t>on Friday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>
                          <a:effectLst/>
                          <a:latin typeface="Comic Sans MS" pitchFamily="66" charset="0"/>
                        </a:rPr>
                        <a:t>в пятницу (прошедшую)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7462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solidFill>
                            <a:srgbClr val="0070C0"/>
                          </a:solidFill>
                          <a:effectLst/>
                          <a:latin typeface="Comic Sans MS" pitchFamily="66" charset="0"/>
                        </a:rPr>
                        <a:t>last year </a:t>
                      </a:r>
                      <a:r>
                        <a:rPr lang="en-US" sz="2800" dirty="0">
                          <a:effectLst/>
                          <a:latin typeface="Comic Sans MS" pitchFamily="66" charset="0"/>
                        </a:rPr>
                        <a:t>(</a:t>
                      </a:r>
                      <a:r>
                        <a:rPr lang="en-US" sz="2800" dirty="0">
                          <a:solidFill>
                            <a:srgbClr val="0070C0"/>
                          </a:solidFill>
                          <a:effectLst/>
                          <a:latin typeface="Comic Sans MS" pitchFamily="66" charset="0"/>
                        </a:rPr>
                        <a:t>month, week</a:t>
                      </a:r>
                      <a:r>
                        <a:rPr lang="en-US" sz="2800" dirty="0">
                          <a:effectLst/>
                          <a:latin typeface="Comic Sans MS" pitchFamily="66" charset="0"/>
                        </a:rPr>
                        <a:t>)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>
                          <a:effectLst/>
                          <a:latin typeface="Comic Sans MS" pitchFamily="66" charset="0"/>
                        </a:rPr>
                        <a:t>в прошлом году (в прошлом месяце, на прошлой неделе)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1406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solidFill>
                            <a:srgbClr val="0070C0"/>
                          </a:solidFill>
                          <a:effectLst/>
                          <a:latin typeface="Comic Sans MS" pitchFamily="66" charset="0"/>
                        </a:rPr>
                        <a:t>a week </a:t>
                      </a:r>
                      <a:r>
                        <a:rPr lang="en-US" sz="2800" dirty="0">
                          <a:effectLst/>
                          <a:latin typeface="Comic Sans MS" pitchFamily="66" charset="0"/>
                        </a:rPr>
                        <a:t>(</a:t>
                      </a:r>
                      <a:r>
                        <a:rPr lang="en-US" sz="2800" dirty="0">
                          <a:solidFill>
                            <a:srgbClr val="0070C0"/>
                          </a:solidFill>
                          <a:effectLst/>
                          <a:latin typeface="Comic Sans MS" pitchFamily="66" charset="0"/>
                        </a:rPr>
                        <a:t>month, year</a:t>
                      </a:r>
                      <a:r>
                        <a:rPr lang="en-US" sz="2800" dirty="0">
                          <a:effectLst/>
                          <a:latin typeface="Comic Sans MS" pitchFamily="66" charset="0"/>
                        </a:rPr>
                        <a:t>) </a:t>
                      </a:r>
                      <a:r>
                        <a:rPr lang="en-US" sz="2800" dirty="0">
                          <a:solidFill>
                            <a:srgbClr val="0070C0"/>
                          </a:solidFill>
                          <a:effectLst/>
                          <a:latin typeface="Comic Sans MS" pitchFamily="66" charset="0"/>
                        </a:rPr>
                        <a:t>ago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>
                          <a:effectLst/>
                          <a:latin typeface="Comic Sans MS" pitchFamily="66" charset="0"/>
                        </a:rPr>
                        <a:t>неделю (месяц, год) назад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1406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solidFill>
                            <a:srgbClr val="0070C0"/>
                          </a:solidFill>
                          <a:effectLst/>
                          <a:latin typeface="Comic Sans MS" pitchFamily="66" charset="0"/>
                        </a:rPr>
                        <a:t>in 1999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>
                          <a:effectLst/>
                          <a:latin typeface="Comic Sans MS" pitchFamily="66" charset="0"/>
                        </a:rPr>
                        <a:t>в 1999 году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245772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274638"/>
            <a:ext cx="7704856" cy="70609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dirty="0">
                <a:latin typeface="Comic Sans MS" pitchFamily="66" charset="0"/>
              </a:rPr>
              <a:t>Раскройте </a:t>
            </a:r>
            <a:r>
              <a:rPr lang="ru-RU" dirty="0" smtClean="0">
                <a:latin typeface="Comic Sans MS" pitchFamily="66" charset="0"/>
              </a:rPr>
              <a:t>скобки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67544" y="1124744"/>
            <a:ext cx="8208912" cy="5904656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Yesterday </a:t>
            </a:r>
            <a:r>
              <a:rPr lang="en-US" dirty="0"/>
              <a:t>he (to wash) his face at a quarter past seven. </a:t>
            </a:r>
            <a:endParaRPr lang="ru-RU" dirty="0" smtClean="0"/>
          </a:p>
          <a:p>
            <a:r>
              <a:rPr lang="en-US" dirty="0" smtClean="0"/>
              <a:t>I </a:t>
            </a:r>
            <a:r>
              <a:rPr lang="en-US" dirty="0"/>
              <a:t>( to work) at school 3 years </a:t>
            </a:r>
            <a:r>
              <a:rPr lang="en-US" dirty="0" smtClean="0"/>
              <a:t>ago</a:t>
            </a:r>
            <a:r>
              <a:rPr lang="ru-RU" dirty="0" smtClean="0"/>
              <a:t>.</a:t>
            </a:r>
          </a:p>
          <a:p>
            <a:r>
              <a:rPr lang="en-US" dirty="0" smtClean="0"/>
              <a:t>We </a:t>
            </a:r>
            <a:r>
              <a:rPr lang="en-US" dirty="0"/>
              <a:t>( to study) at university in 1998</a:t>
            </a:r>
            <a:r>
              <a:rPr lang="en-US" dirty="0" smtClean="0"/>
              <a:t>.</a:t>
            </a:r>
            <a:endParaRPr lang="ru-RU" dirty="0" smtClean="0"/>
          </a:p>
          <a:p>
            <a:r>
              <a:rPr lang="en-US" dirty="0" smtClean="0"/>
              <a:t>My </a:t>
            </a:r>
            <a:r>
              <a:rPr lang="en-US" dirty="0"/>
              <a:t>mother (not to like) milk in her childhood</a:t>
            </a:r>
            <a:r>
              <a:rPr lang="en-US" dirty="0" smtClean="0"/>
              <a:t>.</a:t>
            </a:r>
            <a:endParaRPr lang="ru-RU" dirty="0" smtClean="0"/>
          </a:p>
          <a:p>
            <a:r>
              <a:rPr lang="en-US" dirty="0" smtClean="0"/>
              <a:t>Our </a:t>
            </a:r>
            <a:r>
              <a:rPr lang="en-US" dirty="0"/>
              <a:t>children ( to play) football last </a:t>
            </a:r>
            <a:r>
              <a:rPr lang="en-US" dirty="0" smtClean="0"/>
              <a:t>year</a:t>
            </a:r>
            <a:r>
              <a:rPr lang="ru-RU" dirty="0" smtClean="0"/>
              <a:t>.</a:t>
            </a:r>
          </a:p>
          <a:p>
            <a:r>
              <a:rPr lang="en-US" dirty="0" smtClean="0"/>
              <a:t>You </a:t>
            </a:r>
            <a:r>
              <a:rPr lang="en-US" dirty="0"/>
              <a:t>(to like) your school? </a:t>
            </a:r>
            <a:endParaRPr lang="ru-RU" dirty="0" smtClean="0"/>
          </a:p>
          <a:p>
            <a:r>
              <a:rPr lang="en-US" dirty="0" smtClean="0"/>
              <a:t>You </a:t>
            </a:r>
            <a:r>
              <a:rPr lang="en-US" dirty="0"/>
              <a:t>( to work) at the hospital last week</a:t>
            </a:r>
            <a:r>
              <a:rPr lang="en-US" dirty="0" smtClean="0"/>
              <a:t>?</a:t>
            </a:r>
            <a:endParaRPr lang="ru-RU" dirty="0" smtClean="0"/>
          </a:p>
          <a:p>
            <a:r>
              <a:rPr lang="en-US" dirty="0" smtClean="0"/>
              <a:t>We </a:t>
            </a:r>
            <a:r>
              <a:rPr lang="en-US" dirty="0"/>
              <a:t>( not to rest) </a:t>
            </a:r>
            <a:r>
              <a:rPr lang="en-US" dirty="0" smtClean="0"/>
              <a:t>yesterday</a:t>
            </a:r>
            <a:endParaRPr lang="ru-RU" dirty="0" smtClean="0"/>
          </a:p>
          <a:p>
            <a:r>
              <a:rPr lang="en-US" dirty="0" smtClean="0"/>
              <a:t>My </a:t>
            </a:r>
            <a:r>
              <a:rPr lang="en-US" dirty="0"/>
              <a:t>friend (to live) in America 2 years ago</a:t>
            </a:r>
            <a:r>
              <a:rPr lang="en-US" dirty="0" smtClean="0"/>
              <a:t>.</a:t>
            </a:r>
            <a:endParaRPr lang="ru-RU" dirty="0" smtClean="0"/>
          </a:p>
          <a:p>
            <a:r>
              <a:rPr lang="en-US" dirty="0" smtClean="0"/>
              <a:t>You </a:t>
            </a:r>
            <a:r>
              <a:rPr lang="en-US" dirty="0"/>
              <a:t>(to live) in this house last year</a:t>
            </a:r>
            <a:r>
              <a:rPr lang="en-US" dirty="0" smtClean="0"/>
              <a:t>?</a:t>
            </a:r>
            <a:endParaRPr lang="ru-RU" dirty="0" smtClean="0"/>
          </a:p>
          <a:p>
            <a:r>
              <a:rPr lang="en-US" dirty="0" smtClean="0"/>
              <a:t>Where </a:t>
            </a:r>
            <a:r>
              <a:rPr lang="en-US" dirty="0"/>
              <a:t>you (to study</a:t>
            </a:r>
            <a:r>
              <a:rPr lang="en-US" dirty="0" smtClean="0"/>
              <a:t>)?</a:t>
            </a:r>
            <a:endParaRPr lang="ru-RU" dirty="0" smtClean="0"/>
          </a:p>
          <a:p>
            <a:r>
              <a:rPr lang="en-US" dirty="0" smtClean="0"/>
              <a:t>Your </a:t>
            </a:r>
            <a:r>
              <a:rPr lang="en-US" dirty="0"/>
              <a:t>mother (to cook) supper yesterday</a:t>
            </a:r>
            <a:r>
              <a:rPr lang="en-US" dirty="0" smtClean="0"/>
              <a:t>?</a:t>
            </a:r>
            <a:endParaRPr lang="ru-RU" dirty="0" smtClean="0"/>
          </a:p>
          <a:p>
            <a:r>
              <a:rPr lang="en-US" dirty="0" smtClean="0"/>
              <a:t>I </a:t>
            </a:r>
            <a:r>
              <a:rPr lang="en-US" dirty="0"/>
              <a:t>(not to cook ) my breakfast. </a:t>
            </a:r>
            <a:endParaRPr lang="ru-RU" dirty="0" smtClean="0"/>
          </a:p>
          <a:p>
            <a:r>
              <a:rPr lang="en-US" dirty="0" smtClean="0"/>
              <a:t>You </a:t>
            </a:r>
            <a:r>
              <a:rPr lang="en-US" dirty="0"/>
              <a:t>( to prepare ) your homework</a:t>
            </a:r>
            <a:r>
              <a:rPr lang="en-US" dirty="0" smtClean="0"/>
              <a:t>?</a:t>
            </a:r>
            <a:endParaRPr lang="ru-RU" dirty="0" smtClean="0"/>
          </a:p>
          <a:p>
            <a:r>
              <a:rPr lang="en-US" dirty="0" smtClean="0"/>
              <a:t>I </a:t>
            </a:r>
            <a:r>
              <a:rPr lang="en-US" dirty="0"/>
              <a:t>( to help) my Granny at the garden.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485206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274638"/>
            <a:ext cx="7704856" cy="70609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Comic Sans MS" pitchFamily="66" charset="0"/>
              </a:rPr>
              <a:t>ОТВЕТЫ: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67544" y="1124744"/>
            <a:ext cx="8208912" cy="5904656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Yesterday </a:t>
            </a:r>
            <a:r>
              <a:rPr lang="en-US" dirty="0"/>
              <a:t>he </a:t>
            </a:r>
            <a:r>
              <a:rPr lang="en-US" dirty="0" smtClean="0"/>
              <a:t>wash</a:t>
            </a:r>
            <a:r>
              <a:rPr lang="en-US" b="1" dirty="0" smtClean="0"/>
              <a:t>ed</a:t>
            </a:r>
            <a:r>
              <a:rPr lang="en-US" dirty="0" smtClean="0"/>
              <a:t> </a:t>
            </a:r>
            <a:r>
              <a:rPr lang="en-US" dirty="0"/>
              <a:t>his face at a quarter past seven. </a:t>
            </a:r>
            <a:endParaRPr lang="ru-RU" dirty="0" smtClean="0"/>
          </a:p>
          <a:p>
            <a:r>
              <a:rPr lang="en-US" dirty="0" smtClean="0"/>
              <a:t>I work</a:t>
            </a:r>
            <a:r>
              <a:rPr lang="en-US" b="1" dirty="0" smtClean="0"/>
              <a:t>ed</a:t>
            </a:r>
            <a:r>
              <a:rPr lang="en-US" dirty="0" smtClean="0"/>
              <a:t> </a:t>
            </a:r>
            <a:r>
              <a:rPr lang="en-US" dirty="0"/>
              <a:t>at school 3 years </a:t>
            </a:r>
            <a:r>
              <a:rPr lang="en-US" dirty="0" smtClean="0"/>
              <a:t>ago</a:t>
            </a:r>
            <a:r>
              <a:rPr lang="ru-RU" dirty="0" smtClean="0"/>
              <a:t>.</a:t>
            </a:r>
          </a:p>
          <a:p>
            <a:r>
              <a:rPr lang="en-US" dirty="0" smtClean="0"/>
              <a:t>We stud</a:t>
            </a:r>
            <a:r>
              <a:rPr lang="en-US" b="1" dirty="0" smtClean="0"/>
              <a:t>ied</a:t>
            </a:r>
            <a:r>
              <a:rPr lang="en-US" dirty="0" smtClean="0"/>
              <a:t> </a:t>
            </a:r>
            <a:r>
              <a:rPr lang="en-US" dirty="0"/>
              <a:t>at university in 1998</a:t>
            </a:r>
            <a:r>
              <a:rPr lang="en-US" dirty="0" smtClean="0"/>
              <a:t>.</a:t>
            </a:r>
            <a:endParaRPr lang="ru-RU" dirty="0" smtClean="0"/>
          </a:p>
          <a:p>
            <a:r>
              <a:rPr lang="en-US" dirty="0" smtClean="0"/>
              <a:t>My </a:t>
            </a:r>
            <a:r>
              <a:rPr lang="en-US" dirty="0"/>
              <a:t>mother </a:t>
            </a:r>
            <a:r>
              <a:rPr lang="en-US" b="1" dirty="0" smtClean="0"/>
              <a:t>didn’t like </a:t>
            </a:r>
            <a:r>
              <a:rPr lang="en-US" dirty="0"/>
              <a:t>milk in her childhood</a:t>
            </a:r>
            <a:r>
              <a:rPr lang="en-US" dirty="0" smtClean="0"/>
              <a:t>.</a:t>
            </a:r>
            <a:endParaRPr lang="ru-RU" dirty="0" smtClean="0"/>
          </a:p>
          <a:p>
            <a:r>
              <a:rPr lang="en-US" dirty="0" smtClean="0"/>
              <a:t>Our </a:t>
            </a:r>
            <a:r>
              <a:rPr lang="en-US" dirty="0"/>
              <a:t>children </a:t>
            </a:r>
            <a:r>
              <a:rPr lang="en-US" dirty="0" smtClean="0"/>
              <a:t>play</a:t>
            </a:r>
            <a:r>
              <a:rPr lang="en-US" b="1" dirty="0" smtClean="0"/>
              <a:t>ed</a:t>
            </a:r>
            <a:r>
              <a:rPr lang="en-US" dirty="0" smtClean="0"/>
              <a:t> </a:t>
            </a:r>
            <a:r>
              <a:rPr lang="en-US" dirty="0"/>
              <a:t>football last </a:t>
            </a:r>
            <a:r>
              <a:rPr lang="en-US" dirty="0" smtClean="0"/>
              <a:t>year</a:t>
            </a:r>
            <a:r>
              <a:rPr lang="ru-RU" dirty="0" smtClean="0"/>
              <a:t>.</a:t>
            </a:r>
          </a:p>
          <a:p>
            <a:r>
              <a:rPr lang="en-US" b="1" dirty="0" smtClean="0"/>
              <a:t>Did</a:t>
            </a:r>
            <a:r>
              <a:rPr lang="en-US" dirty="0" smtClean="0"/>
              <a:t> you </a:t>
            </a:r>
            <a:r>
              <a:rPr lang="en-US" b="1" dirty="0" smtClean="0"/>
              <a:t>like</a:t>
            </a:r>
            <a:r>
              <a:rPr lang="en-US" dirty="0" smtClean="0"/>
              <a:t> </a:t>
            </a:r>
            <a:r>
              <a:rPr lang="en-US" dirty="0"/>
              <a:t>your school? </a:t>
            </a:r>
            <a:endParaRPr lang="ru-RU" dirty="0" smtClean="0"/>
          </a:p>
          <a:p>
            <a:r>
              <a:rPr lang="en-US" b="1" dirty="0" smtClean="0"/>
              <a:t>Did</a:t>
            </a:r>
            <a:r>
              <a:rPr lang="en-US" dirty="0" smtClean="0"/>
              <a:t> you </a:t>
            </a:r>
            <a:r>
              <a:rPr lang="en-US" b="1" dirty="0" smtClean="0"/>
              <a:t>work</a:t>
            </a:r>
            <a:r>
              <a:rPr lang="en-US" dirty="0" smtClean="0"/>
              <a:t> </a:t>
            </a:r>
            <a:r>
              <a:rPr lang="en-US" dirty="0"/>
              <a:t>at the hospital last week</a:t>
            </a:r>
            <a:r>
              <a:rPr lang="en-US" dirty="0" smtClean="0"/>
              <a:t>?</a:t>
            </a:r>
            <a:endParaRPr lang="ru-RU" dirty="0" smtClean="0"/>
          </a:p>
          <a:p>
            <a:r>
              <a:rPr lang="en-US" dirty="0" smtClean="0"/>
              <a:t>We </a:t>
            </a:r>
            <a:r>
              <a:rPr lang="en-US" b="1" dirty="0" smtClean="0"/>
              <a:t>didn’t rest </a:t>
            </a:r>
            <a:r>
              <a:rPr lang="en-US" dirty="0" smtClean="0"/>
              <a:t>yesterday.</a:t>
            </a:r>
            <a:endParaRPr lang="ru-RU" dirty="0" smtClean="0"/>
          </a:p>
          <a:p>
            <a:r>
              <a:rPr lang="en-US" dirty="0" smtClean="0"/>
              <a:t>My </a:t>
            </a:r>
            <a:r>
              <a:rPr lang="en-US" dirty="0"/>
              <a:t>friend </a:t>
            </a:r>
            <a:r>
              <a:rPr lang="en-US" dirty="0" smtClean="0"/>
              <a:t>liv</a:t>
            </a:r>
            <a:r>
              <a:rPr lang="en-US" b="1" dirty="0" smtClean="0"/>
              <a:t>ed</a:t>
            </a:r>
            <a:r>
              <a:rPr lang="en-US" dirty="0" smtClean="0"/>
              <a:t> </a:t>
            </a:r>
            <a:r>
              <a:rPr lang="en-US" dirty="0"/>
              <a:t>in America 2 years ago</a:t>
            </a:r>
            <a:r>
              <a:rPr lang="en-US" dirty="0" smtClean="0"/>
              <a:t>.</a:t>
            </a:r>
            <a:endParaRPr lang="ru-RU" dirty="0" smtClean="0"/>
          </a:p>
          <a:p>
            <a:r>
              <a:rPr lang="en-US" b="1" dirty="0" smtClean="0"/>
              <a:t>Did</a:t>
            </a:r>
            <a:r>
              <a:rPr lang="en-US" dirty="0" smtClean="0"/>
              <a:t> you </a:t>
            </a:r>
            <a:r>
              <a:rPr lang="en-US" b="1" dirty="0" smtClean="0"/>
              <a:t>live</a:t>
            </a:r>
            <a:r>
              <a:rPr lang="en-US" dirty="0" smtClean="0"/>
              <a:t> </a:t>
            </a:r>
            <a:r>
              <a:rPr lang="en-US" dirty="0"/>
              <a:t>in this house last year</a:t>
            </a:r>
            <a:r>
              <a:rPr lang="en-US" dirty="0" smtClean="0"/>
              <a:t>?</a:t>
            </a:r>
            <a:endParaRPr lang="ru-RU" dirty="0" smtClean="0"/>
          </a:p>
          <a:p>
            <a:r>
              <a:rPr lang="en-US" dirty="0" smtClean="0"/>
              <a:t>Where </a:t>
            </a:r>
            <a:r>
              <a:rPr lang="en-US" b="1" dirty="0" smtClean="0"/>
              <a:t>did</a:t>
            </a:r>
            <a:r>
              <a:rPr lang="en-US" dirty="0" smtClean="0"/>
              <a:t> </a:t>
            </a:r>
            <a:r>
              <a:rPr lang="en-US" dirty="0"/>
              <a:t>you </a:t>
            </a:r>
            <a:r>
              <a:rPr lang="en-US" b="1" dirty="0" smtClean="0"/>
              <a:t>study</a:t>
            </a:r>
            <a:r>
              <a:rPr lang="en-US" dirty="0" smtClean="0"/>
              <a:t>?</a:t>
            </a:r>
            <a:endParaRPr lang="ru-RU" dirty="0" smtClean="0"/>
          </a:p>
          <a:p>
            <a:r>
              <a:rPr lang="en-US" b="1" dirty="0" smtClean="0"/>
              <a:t>Did</a:t>
            </a:r>
            <a:r>
              <a:rPr lang="en-US" dirty="0" smtClean="0"/>
              <a:t> your </a:t>
            </a:r>
            <a:r>
              <a:rPr lang="en-US" dirty="0"/>
              <a:t>mother </a:t>
            </a:r>
            <a:r>
              <a:rPr lang="en-US" b="1" dirty="0" smtClean="0"/>
              <a:t>cook</a:t>
            </a:r>
            <a:r>
              <a:rPr lang="en-US" dirty="0" smtClean="0"/>
              <a:t> </a:t>
            </a:r>
            <a:r>
              <a:rPr lang="en-US" dirty="0"/>
              <a:t>supper yesterday</a:t>
            </a:r>
            <a:r>
              <a:rPr lang="en-US" dirty="0" smtClean="0"/>
              <a:t>?</a:t>
            </a:r>
            <a:endParaRPr lang="ru-RU" dirty="0" smtClean="0"/>
          </a:p>
          <a:p>
            <a:r>
              <a:rPr lang="en-US" dirty="0" smtClean="0"/>
              <a:t>I </a:t>
            </a:r>
            <a:r>
              <a:rPr lang="en-US" b="1" dirty="0" smtClean="0"/>
              <a:t>didn’t cook </a:t>
            </a:r>
            <a:r>
              <a:rPr lang="en-US" dirty="0" smtClean="0"/>
              <a:t>my </a:t>
            </a:r>
            <a:r>
              <a:rPr lang="en-US" dirty="0"/>
              <a:t>breakfast. </a:t>
            </a:r>
            <a:endParaRPr lang="ru-RU" dirty="0" smtClean="0"/>
          </a:p>
          <a:p>
            <a:r>
              <a:rPr lang="en-US" b="1" dirty="0" smtClean="0"/>
              <a:t>Did</a:t>
            </a:r>
            <a:r>
              <a:rPr lang="en-US" dirty="0" smtClean="0"/>
              <a:t> you </a:t>
            </a:r>
            <a:r>
              <a:rPr lang="en-US" b="1" dirty="0" smtClean="0"/>
              <a:t>prepare</a:t>
            </a:r>
            <a:r>
              <a:rPr lang="en-US" dirty="0" smtClean="0"/>
              <a:t> your </a:t>
            </a:r>
            <a:r>
              <a:rPr lang="en-US" dirty="0"/>
              <a:t>homework</a:t>
            </a:r>
            <a:r>
              <a:rPr lang="en-US" dirty="0" smtClean="0"/>
              <a:t>?</a:t>
            </a:r>
            <a:endParaRPr lang="ru-RU" dirty="0" smtClean="0"/>
          </a:p>
          <a:p>
            <a:r>
              <a:rPr lang="en-US" dirty="0" smtClean="0"/>
              <a:t>I help</a:t>
            </a:r>
            <a:r>
              <a:rPr lang="en-US" b="1" dirty="0" smtClean="0"/>
              <a:t>ed</a:t>
            </a:r>
            <a:r>
              <a:rPr lang="en-US" dirty="0" smtClean="0"/>
              <a:t> </a:t>
            </a:r>
            <a:r>
              <a:rPr lang="en-US" dirty="0"/>
              <a:t>my Granny at the garden.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713743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dirty="0" smtClean="0">
                <a:latin typeface="Comic Sans MS" pitchFamily="66" charset="0"/>
              </a:rPr>
              <a:t>ИСТОЧНИК: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899592" y="1916832"/>
            <a:ext cx="7787208" cy="410296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english.language.ru/lessons/lesson_3/grammar_3.html</a:t>
            </a:r>
            <a:endParaRPr lang="en-US" dirty="0" smtClean="0"/>
          </a:p>
          <a:p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www.alleng.ru/mybook/3gram/6verb_14.htm</a:t>
            </a:r>
            <a:endParaRPr lang="ru-RU" dirty="0" smtClean="0"/>
          </a:p>
          <a:p>
            <a:r>
              <a:rPr lang="en-US" dirty="0">
                <a:hlinkClick r:id="rId4"/>
              </a:rPr>
              <a:t>http://</a:t>
            </a:r>
            <a:r>
              <a:rPr lang="en-US" dirty="0" smtClean="0">
                <a:hlinkClick r:id="rId4"/>
              </a:rPr>
              <a:t>www.enhome.ru/grammar/lesson29.html</a:t>
            </a:r>
            <a:endParaRPr lang="ru-RU" dirty="0" smtClean="0"/>
          </a:p>
          <a:p>
            <a:r>
              <a:rPr lang="en-US" dirty="0">
                <a:hlinkClick r:id="rId5"/>
              </a:rPr>
              <a:t>http://</a:t>
            </a:r>
            <a:r>
              <a:rPr lang="en-US" dirty="0" smtClean="0">
                <a:hlinkClick r:id="rId5"/>
              </a:rPr>
              <a:t>www.englishelp.ru/learn-english/6-grammar/23-the-past-simple-tense.html</a:t>
            </a:r>
            <a:endParaRPr lang="ru-RU" dirty="0" smtClean="0"/>
          </a:p>
          <a:p>
            <a:r>
              <a:rPr lang="en-US" dirty="0">
                <a:hlinkClick r:id="rId6"/>
              </a:rPr>
              <a:t>http://</a:t>
            </a:r>
            <a:r>
              <a:rPr lang="en-US" dirty="0" smtClean="0">
                <a:hlinkClick r:id="rId6"/>
              </a:rPr>
              <a:t>www.enhome.ru/grammar/lesson29_ex.html</a:t>
            </a:r>
            <a:endParaRPr lang="ru-RU" smtClean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626220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74638"/>
            <a:ext cx="7859216" cy="2290266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b="1" dirty="0" err="1">
                <a:latin typeface="Comic Sans MS" pitchFamily="66" charset="0"/>
              </a:rPr>
              <a:t>Past</a:t>
            </a:r>
            <a:r>
              <a:rPr lang="ru-RU" b="1" dirty="0">
                <a:latin typeface="Comic Sans MS" pitchFamily="66" charset="0"/>
              </a:rPr>
              <a:t> </a:t>
            </a:r>
            <a:r>
              <a:rPr lang="ru-RU" b="1" dirty="0" err="1">
                <a:latin typeface="Comic Sans MS" pitchFamily="66" charset="0"/>
              </a:rPr>
              <a:t>Simple</a:t>
            </a:r>
            <a:r>
              <a:rPr lang="ru-RU" b="1" dirty="0">
                <a:latin typeface="Comic Sans MS" pitchFamily="66" charset="0"/>
              </a:rPr>
              <a:t> </a:t>
            </a:r>
            <a:r>
              <a:rPr lang="ru-RU" b="1" dirty="0" err="1">
                <a:latin typeface="Comic Sans MS" pitchFamily="66" charset="0"/>
              </a:rPr>
              <a:t>Tense</a:t>
            </a:r>
            <a:r>
              <a:rPr lang="ru-RU" b="1" dirty="0">
                <a:latin typeface="Comic Sans MS" pitchFamily="66" charset="0"/>
              </a:rPr>
              <a:t> (прошедшее простое время)</a:t>
            </a:r>
            <a:r>
              <a:rPr lang="ru-RU" dirty="0">
                <a:latin typeface="Comic Sans MS" pitchFamily="66" charset="0"/>
              </a:rPr>
              <a:t> в общем смысле обозначает действие, совершившееся в прошлом.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827584" y="3284984"/>
            <a:ext cx="7859216" cy="2734816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3200" b="1" dirty="0" smtClean="0">
                <a:latin typeface="Comic Sans MS" pitchFamily="66" charset="0"/>
              </a:rPr>
              <a:t>Образование </a:t>
            </a:r>
            <a:r>
              <a:rPr lang="ru-RU" sz="3200" b="1" dirty="0" err="1" smtClean="0">
                <a:latin typeface="Comic Sans MS" pitchFamily="66" charset="0"/>
              </a:rPr>
              <a:t>Past</a:t>
            </a:r>
            <a:r>
              <a:rPr lang="ru-RU" sz="3200" b="1" dirty="0" smtClean="0">
                <a:latin typeface="Comic Sans MS" pitchFamily="66" charset="0"/>
              </a:rPr>
              <a:t> </a:t>
            </a:r>
            <a:r>
              <a:rPr lang="ru-RU" sz="3200" b="1" dirty="0" err="1" smtClean="0">
                <a:latin typeface="Comic Sans MS" pitchFamily="66" charset="0"/>
              </a:rPr>
              <a:t>Simple</a:t>
            </a:r>
            <a:r>
              <a:rPr lang="ru-RU" sz="3200" b="1" dirty="0" smtClean="0">
                <a:latin typeface="Comic Sans MS" pitchFamily="66" charset="0"/>
              </a:rPr>
              <a:t> </a:t>
            </a:r>
            <a:r>
              <a:rPr lang="ru-RU" sz="3200" b="1" dirty="0" err="1" smtClean="0">
                <a:latin typeface="Comic Sans MS" pitchFamily="66" charset="0"/>
              </a:rPr>
              <a:t>Tense</a:t>
            </a:r>
            <a:r>
              <a:rPr lang="ru-RU" sz="3200" b="1" dirty="0" smtClean="0">
                <a:latin typeface="Comic Sans MS" pitchFamily="66" charset="0"/>
              </a:rPr>
              <a:t> </a:t>
            </a:r>
          </a:p>
          <a:p>
            <a:pPr marL="0" indent="0" algn="ctr">
              <a:buNone/>
            </a:pPr>
            <a:r>
              <a:rPr lang="ru-RU" sz="3200" dirty="0" smtClean="0">
                <a:latin typeface="Comic Sans MS" pitchFamily="66" charset="0"/>
              </a:rPr>
              <a:t>Существует два вида глаголов:   </a:t>
            </a:r>
          </a:p>
          <a:p>
            <a:pPr marL="0" indent="0">
              <a:buNone/>
            </a:pPr>
            <a:endParaRPr lang="ru-RU" sz="3200" dirty="0" smtClean="0">
              <a:latin typeface="Comic Sans MS" pitchFamily="66" charset="0"/>
            </a:endParaRPr>
          </a:p>
          <a:p>
            <a:pPr marL="0" indent="0">
              <a:buNone/>
            </a:pPr>
            <a:r>
              <a:rPr lang="ru-RU" sz="3200" dirty="0" smtClean="0">
                <a:latin typeface="Comic Sans MS" pitchFamily="66" charset="0"/>
              </a:rPr>
              <a:t>  правильные                неправильные</a:t>
            </a:r>
          </a:p>
          <a:p>
            <a:pPr marL="0" indent="0">
              <a:buNone/>
            </a:pPr>
            <a:r>
              <a:rPr lang="ru-RU" sz="3200" dirty="0" smtClean="0">
                <a:latin typeface="Comic Sans MS" pitchFamily="66" charset="0"/>
              </a:rPr>
              <a:t>  (</a:t>
            </a:r>
            <a:r>
              <a:rPr lang="ru-RU" sz="3200" dirty="0" err="1" smtClean="0">
                <a:latin typeface="Comic Sans MS" pitchFamily="66" charset="0"/>
              </a:rPr>
              <a:t>regular</a:t>
            </a:r>
            <a:r>
              <a:rPr lang="ru-RU" sz="3200" dirty="0" smtClean="0">
                <a:latin typeface="Comic Sans MS" pitchFamily="66" charset="0"/>
              </a:rPr>
              <a:t>)                       (</a:t>
            </a:r>
            <a:r>
              <a:rPr lang="ru-RU" sz="3200" dirty="0" err="1" smtClean="0">
                <a:latin typeface="Comic Sans MS" pitchFamily="66" charset="0"/>
              </a:rPr>
              <a:t>irregular</a:t>
            </a:r>
            <a:r>
              <a:rPr lang="ru-RU" sz="3200" dirty="0" smtClean="0">
                <a:latin typeface="Comic Sans MS" pitchFamily="66" charset="0"/>
              </a:rPr>
              <a:t>).</a:t>
            </a:r>
          </a:p>
          <a:p>
            <a:pPr marL="0" indent="0">
              <a:buNone/>
            </a:pPr>
            <a:endParaRPr lang="ru-RU" sz="3200" dirty="0">
              <a:latin typeface="Comic Sans MS" pitchFamily="66" charset="0"/>
            </a:endParaRPr>
          </a:p>
        </p:txBody>
      </p:sp>
      <p:sp>
        <p:nvSpPr>
          <p:cNvPr id="4" name="Стрелка вниз 3"/>
          <p:cNvSpPr/>
          <p:nvPr/>
        </p:nvSpPr>
        <p:spPr>
          <a:xfrm>
            <a:off x="1835696" y="4365104"/>
            <a:ext cx="504056" cy="21602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низ 4"/>
          <p:cNvSpPr/>
          <p:nvPr/>
        </p:nvSpPr>
        <p:spPr>
          <a:xfrm>
            <a:off x="6084168" y="4365104"/>
            <a:ext cx="432048" cy="21602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48377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dirty="0" smtClean="0">
                <a:latin typeface="Comic Sans MS" pitchFamily="66" charset="0"/>
              </a:rPr>
              <a:t>ПРАВИЛЬНЫЕ ГЛАГОЛЫ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899592" y="2060848"/>
            <a:ext cx="7787208" cy="395895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en-US" sz="3200" dirty="0">
                <a:latin typeface="Comic Sans MS" pitchFamily="66" charset="0"/>
              </a:rPr>
              <a:t>Past Simple </a:t>
            </a:r>
            <a:r>
              <a:rPr lang="ru-RU" sz="3200" i="1" dirty="0">
                <a:latin typeface="Comic Sans MS" pitchFamily="66" charset="0"/>
              </a:rPr>
              <a:t>правильных</a:t>
            </a:r>
            <a:r>
              <a:rPr lang="ru-RU" sz="3200" dirty="0">
                <a:latin typeface="Comic Sans MS" pitchFamily="66" charset="0"/>
              </a:rPr>
              <a:t> глаголов образуется путем прибавления во всех лицах окончания -</a:t>
            </a:r>
            <a:r>
              <a:rPr lang="en-US" sz="3200" dirty="0" err="1">
                <a:latin typeface="Comic Sans MS" pitchFamily="66" charset="0"/>
              </a:rPr>
              <a:t>ed</a:t>
            </a:r>
            <a:r>
              <a:rPr lang="en-US" sz="3200" dirty="0">
                <a:latin typeface="Comic Sans MS" pitchFamily="66" charset="0"/>
              </a:rPr>
              <a:t> </a:t>
            </a:r>
            <a:r>
              <a:rPr lang="ru-RU" sz="3200" dirty="0">
                <a:latin typeface="Comic Sans MS" pitchFamily="66" charset="0"/>
              </a:rPr>
              <a:t>к форме инфинитива</a:t>
            </a:r>
            <a:r>
              <a:rPr lang="ru-RU" sz="3200" dirty="0" smtClean="0">
                <a:latin typeface="Comic Sans MS" pitchFamily="66" charset="0"/>
              </a:rPr>
              <a:t>:</a:t>
            </a:r>
          </a:p>
          <a:p>
            <a:pPr marL="0" indent="0">
              <a:buNone/>
            </a:pPr>
            <a:endParaRPr lang="ru-RU" sz="3200" dirty="0">
              <a:latin typeface="Comic Sans MS" pitchFamily="66" charset="0"/>
            </a:endParaRPr>
          </a:p>
          <a:p>
            <a:r>
              <a:rPr lang="en-US" sz="3200" dirty="0">
                <a:latin typeface="Comic Sans MS" pitchFamily="66" charset="0"/>
              </a:rPr>
              <a:t>to live – liv</a:t>
            </a:r>
            <a:r>
              <a:rPr lang="en-US" sz="3200" u="sng" dirty="0">
                <a:latin typeface="Comic Sans MS" pitchFamily="66" charset="0"/>
              </a:rPr>
              <a:t>ed</a:t>
            </a:r>
            <a:r>
              <a:rPr lang="en-US" sz="3200" dirty="0">
                <a:latin typeface="Comic Sans MS" pitchFamily="66" charset="0"/>
              </a:rPr>
              <a:t>; to work – work</a:t>
            </a:r>
            <a:r>
              <a:rPr lang="en-US" sz="3200" u="sng" dirty="0">
                <a:latin typeface="Comic Sans MS" pitchFamily="66" charset="0"/>
              </a:rPr>
              <a:t>ed</a:t>
            </a:r>
            <a:r>
              <a:rPr lang="en-US" sz="3200" dirty="0">
                <a:latin typeface="Comic Sans MS" pitchFamily="66" charset="0"/>
              </a:rPr>
              <a:t>; to expect – expect</a:t>
            </a:r>
            <a:r>
              <a:rPr lang="en-US" sz="3200" u="sng" dirty="0">
                <a:latin typeface="Comic Sans MS" pitchFamily="66" charset="0"/>
              </a:rPr>
              <a:t>ed</a:t>
            </a:r>
            <a:r>
              <a:rPr lang="en-US" sz="3200" dirty="0">
                <a:latin typeface="Comic Sans MS" pitchFamily="66" charset="0"/>
              </a:rPr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608678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496944" cy="187220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>
                <a:latin typeface="Comic Sans MS" pitchFamily="66" charset="0"/>
              </a:rPr>
              <a:t>При произношении правильных глаголов в </a:t>
            </a:r>
            <a:r>
              <a:rPr lang="ru-RU" b="1" i="1" dirty="0" err="1">
                <a:latin typeface="Comic Sans MS" pitchFamily="66" charset="0"/>
              </a:rPr>
              <a:t>Simple</a:t>
            </a:r>
            <a:r>
              <a:rPr lang="ru-RU" b="1" i="1" dirty="0">
                <a:latin typeface="Comic Sans MS" pitchFamily="66" charset="0"/>
              </a:rPr>
              <a:t> </a:t>
            </a:r>
            <a:r>
              <a:rPr lang="ru-RU" b="1" i="1" dirty="0" err="1">
                <a:latin typeface="Comic Sans MS" pitchFamily="66" charset="0"/>
              </a:rPr>
              <a:t>Pаst</a:t>
            </a:r>
            <a:r>
              <a:rPr lang="ru-RU" dirty="0">
                <a:latin typeface="Comic Sans MS" pitchFamily="66" charset="0"/>
              </a:rPr>
              <a:t> действует следующее правило: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95536" y="2348880"/>
            <a:ext cx="8424936" cy="4104456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>
                <a:latin typeface="Comic Sans MS" pitchFamily="66" charset="0"/>
              </a:rPr>
              <a:t>1) Гласная "</a:t>
            </a:r>
            <a:r>
              <a:rPr lang="ru-RU" b="1" i="1" dirty="0">
                <a:latin typeface="Comic Sans MS" pitchFamily="66" charset="0"/>
              </a:rPr>
              <a:t>-е-</a:t>
            </a:r>
            <a:r>
              <a:rPr lang="ru-RU" dirty="0">
                <a:latin typeface="Comic Sans MS" pitchFamily="66" charset="0"/>
              </a:rPr>
              <a:t>" в суффиксе</a:t>
            </a:r>
            <a:r>
              <a:rPr lang="ru-RU" b="1" i="1" dirty="0">
                <a:latin typeface="Comic Sans MS" pitchFamily="66" charset="0"/>
              </a:rPr>
              <a:t> -</a:t>
            </a:r>
            <a:r>
              <a:rPr lang="ru-RU" b="1" i="1" dirty="0" err="1">
                <a:latin typeface="Comic Sans MS" pitchFamily="66" charset="0"/>
              </a:rPr>
              <a:t>ed</a:t>
            </a:r>
            <a:r>
              <a:rPr lang="ru-RU" dirty="0">
                <a:latin typeface="Comic Sans MS" pitchFamily="66" charset="0"/>
              </a:rPr>
              <a:t> никогда не произносится;</a:t>
            </a:r>
            <a:br>
              <a:rPr lang="ru-RU" dirty="0">
                <a:latin typeface="Comic Sans MS" pitchFamily="66" charset="0"/>
              </a:rPr>
            </a:br>
            <a:r>
              <a:rPr lang="ru-RU" dirty="0">
                <a:latin typeface="Comic Sans MS" pitchFamily="66" charset="0"/>
              </a:rPr>
              <a:t>2) Если глагол в инфинитиве (в </a:t>
            </a:r>
            <a:r>
              <a:rPr lang="ru-RU" b="1" i="1" dirty="0" err="1">
                <a:latin typeface="Comic Sans MS" pitchFamily="66" charset="0"/>
              </a:rPr>
              <a:t>Present</a:t>
            </a:r>
            <a:r>
              <a:rPr lang="ru-RU" b="1" i="1" dirty="0">
                <a:latin typeface="Comic Sans MS" pitchFamily="66" charset="0"/>
              </a:rPr>
              <a:t> </a:t>
            </a:r>
            <a:r>
              <a:rPr lang="ru-RU" b="1" i="1" dirty="0" err="1">
                <a:latin typeface="Comic Sans MS" pitchFamily="66" charset="0"/>
              </a:rPr>
              <a:t>Simple</a:t>
            </a:r>
            <a:r>
              <a:rPr lang="ru-RU" dirty="0">
                <a:latin typeface="Comic Sans MS" pitchFamily="66" charset="0"/>
              </a:rPr>
              <a:t>) оканчивается на глухую согласную</a:t>
            </a:r>
            <a:r>
              <a:rPr lang="ru-RU" b="1" i="1" dirty="0">
                <a:latin typeface="Comic Sans MS" pitchFamily="66" charset="0"/>
              </a:rPr>
              <a:t> (</a:t>
            </a:r>
            <a:r>
              <a:rPr lang="ru-RU" b="1" i="1" dirty="0">
                <a:solidFill>
                  <a:srgbClr val="0070C0"/>
                </a:solidFill>
                <a:latin typeface="Comic Sans MS" pitchFamily="66" charset="0"/>
              </a:rPr>
              <a:t>t, k, p, s, f, h, x, c</a:t>
            </a:r>
            <a:r>
              <a:rPr lang="ru-RU" b="1" i="1" dirty="0">
                <a:latin typeface="Comic Sans MS" pitchFamily="66" charset="0"/>
              </a:rPr>
              <a:t>),</a:t>
            </a:r>
            <a:r>
              <a:rPr lang="ru-RU" dirty="0">
                <a:latin typeface="Comic Sans MS" pitchFamily="66" charset="0"/>
              </a:rPr>
              <a:t> то суффикс читается как "</a:t>
            </a:r>
            <a:r>
              <a:rPr lang="ru-RU" b="1" i="1" dirty="0">
                <a:solidFill>
                  <a:srgbClr val="FF0000"/>
                </a:solidFill>
                <a:latin typeface="Comic Sans MS" pitchFamily="66" charset="0"/>
              </a:rPr>
              <a:t>t</a:t>
            </a:r>
            <a:r>
              <a:rPr lang="ru-RU" dirty="0">
                <a:latin typeface="Comic Sans MS" pitchFamily="66" charset="0"/>
              </a:rPr>
              <a:t>", а если глагол оканчивается на </a:t>
            </a:r>
            <a:r>
              <a:rPr lang="ru-RU" dirty="0">
                <a:solidFill>
                  <a:srgbClr val="0070C0"/>
                </a:solidFill>
                <a:latin typeface="Comic Sans MS" pitchFamily="66" charset="0"/>
              </a:rPr>
              <a:t>звонкую согласную </a:t>
            </a:r>
            <a:r>
              <a:rPr lang="ru-RU" dirty="0">
                <a:latin typeface="Comic Sans MS" pitchFamily="66" charset="0"/>
              </a:rPr>
              <a:t>или </a:t>
            </a:r>
            <a:r>
              <a:rPr lang="ru-RU" dirty="0">
                <a:solidFill>
                  <a:srgbClr val="0070C0"/>
                </a:solidFill>
                <a:latin typeface="Comic Sans MS" pitchFamily="66" charset="0"/>
              </a:rPr>
              <a:t>гласную</a:t>
            </a:r>
            <a:r>
              <a:rPr lang="ru-RU" dirty="0">
                <a:latin typeface="Comic Sans MS" pitchFamily="66" charset="0"/>
              </a:rPr>
              <a:t>, то суффикс "</a:t>
            </a:r>
            <a:r>
              <a:rPr lang="ru-RU" b="1" i="1" dirty="0">
                <a:latin typeface="Comic Sans MS" pitchFamily="66" charset="0"/>
              </a:rPr>
              <a:t>-</a:t>
            </a:r>
            <a:r>
              <a:rPr lang="ru-RU" b="1" i="1" dirty="0" err="1">
                <a:latin typeface="Comic Sans MS" pitchFamily="66" charset="0"/>
              </a:rPr>
              <a:t>ed</a:t>
            </a:r>
            <a:r>
              <a:rPr lang="ru-RU" dirty="0">
                <a:latin typeface="Comic Sans MS" pitchFamily="66" charset="0"/>
              </a:rPr>
              <a:t>" читается как "</a:t>
            </a:r>
            <a:r>
              <a:rPr lang="ru-RU" b="1" i="1" dirty="0">
                <a:solidFill>
                  <a:srgbClr val="FF0000"/>
                </a:solidFill>
                <a:latin typeface="Comic Sans MS" pitchFamily="66" charset="0"/>
              </a:rPr>
              <a:t>d</a:t>
            </a:r>
            <a:r>
              <a:rPr lang="ru-RU" dirty="0">
                <a:latin typeface="Comic Sans MS" pitchFamily="66" charset="0"/>
              </a:rPr>
              <a:t>". Если же глагол оканчивается на </a:t>
            </a:r>
            <a:r>
              <a:rPr lang="ru-RU" b="1" dirty="0">
                <a:solidFill>
                  <a:srgbClr val="0070C0"/>
                </a:solidFill>
                <a:latin typeface="Comic Sans MS" pitchFamily="66" charset="0"/>
              </a:rPr>
              <a:t>t</a:t>
            </a:r>
            <a:r>
              <a:rPr lang="ru-RU" dirty="0">
                <a:solidFill>
                  <a:srgbClr val="0070C0"/>
                </a:solidFill>
                <a:latin typeface="Comic Sans MS" pitchFamily="66" charset="0"/>
              </a:rPr>
              <a:t> </a:t>
            </a:r>
            <a:r>
              <a:rPr lang="ru-RU" dirty="0">
                <a:latin typeface="Comic Sans MS" pitchFamily="66" charset="0"/>
              </a:rPr>
              <a:t>или </a:t>
            </a:r>
            <a:r>
              <a:rPr lang="ru-RU" b="1" dirty="0">
                <a:solidFill>
                  <a:srgbClr val="0070C0"/>
                </a:solidFill>
                <a:latin typeface="Comic Sans MS" pitchFamily="66" charset="0"/>
              </a:rPr>
              <a:t>d</a:t>
            </a:r>
            <a:r>
              <a:rPr lang="ru-RU" dirty="0">
                <a:latin typeface="Comic Sans MS" pitchFamily="66" charset="0"/>
              </a:rPr>
              <a:t>, то суффикс произносится как </a:t>
            </a:r>
            <a:r>
              <a:rPr lang="ru-RU" b="1" dirty="0">
                <a:latin typeface="Comic Sans MS" pitchFamily="66" charset="0"/>
              </a:rPr>
              <a:t>-</a:t>
            </a:r>
            <a:r>
              <a:rPr lang="ru-RU" b="1" dirty="0" err="1">
                <a:solidFill>
                  <a:srgbClr val="FF0000"/>
                </a:solidFill>
                <a:latin typeface="Comic Sans MS" pitchFamily="66" charset="0"/>
              </a:rPr>
              <a:t>id</a:t>
            </a:r>
            <a:r>
              <a:rPr lang="ru-RU" b="1" dirty="0">
                <a:latin typeface="Comic Sans MS" pitchFamily="66" charset="0"/>
              </a:rPr>
              <a:t>.</a:t>
            </a:r>
            <a:r>
              <a:rPr lang="ru-RU" dirty="0">
                <a:latin typeface="Comic Sans MS" pitchFamily="66" charset="0"/>
              </a:rPr>
              <a:t>  </a:t>
            </a:r>
          </a:p>
        </p:txBody>
      </p:sp>
    </p:spTree>
    <p:extLst>
      <p:ext uri="{BB962C8B-B14F-4D97-AF65-F5344CB8AC3E}">
        <p14:creationId xmlns:p14="http://schemas.microsoft.com/office/powerpoint/2010/main" val="667205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7776864" cy="72008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b="1" dirty="0"/>
              <a:t>Например: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4031281234"/>
              </p:ext>
            </p:extLst>
          </p:nvPr>
        </p:nvGraphicFramePr>
        <p:xfrm>
          <a:off x="683568" y="1124744"/>
          <a:ext cx="7776864" cy="5468076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2592288"/>
                <a:gridCol w="2592288"/>
                <a:gridCol w="2592288"/>
              </a:tblGrid>
              <a:tr h="658359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effectLst/>
                        </a:rPr>
                        <a:t>Глагол в </a:t>
                      </a:r>
                      <a:r>
                        <a:rPr lang="en-US" sz="2000" dirty="0">
                          <a:effectLst/>
                        </a:rPr>
                        <a:t>Present Simple</a:t>
                      </a:r>
                      <a:endParaRPr lang="en-US" sz="2000" dirty="0">
                        <a:effectLst/>
                        <a:latin typeface="Comic Sans MS" pitchFamily="66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effectLst/>
                        </a:rPr>
                        <a:t>Simple </a:t>
                      </a:r>
                      <a:r>
                        <a:rPr lang="en-US" sz="3200" dirty="0" smtClean="0">
                          <a:effectLst/>
                        </a:rPr>
                        <a:t>Past</a:t>
                      </a:r>
                      <a:endParaRPr lang="en-US" sz="3200" dirty="0">
                        <a:effectLst/>
                        <a:latin typeface="Comic Sans MS" pitchFamily="66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effectLst/>
                        </a:rPr>
                        <a:t>Произношение</a:t>
                      </a:r>
                      <a:endParaRPr lang="ru-RU" sz="2000" dirty="0">
                        <a:effectLst/>
                        <a:latin typeface="Comic Sans MS" pitchFamily="66" charset="0"/>
                      </a:endParaRPr>
                    </a:p>
                  </a:txBody>
                  <a:tcPr anchor="ctr"/>
                </a:tc>
              </a:tr>
              <a:tr h="658359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effectLst/>
                        </a:rPr>
                        <a:t>work (</a:t>
                      </a:r>
                      <a:r>
                        <a:rPr lang="ru-RU" sz="2800" dirty="0">
                          <a:effectLst/>
                        </a:rPr>
                        <a:t>работать)</a:t>
                      </a:r>
                      <a:endParaRPr lang="ru-RU" sz="2800" dirty="0">
                        <a:effectLst/>
                        <a:latin typeface="Comic Sans MS" pitchFamily="66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>
                          <a:effectLst/>
                        </a:rPr>
                        <a:t>worked</a:t>
                      </a:r>
                      <a:endParaRPr lang="en-US" sz="2800">
                        <a:effectLst/>
                        <a:latin typeface="Comic Sans MS" pitchFamily="66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effectLst/>
                        </a:rPr>
                        <a:t>/</a:t>
                      </a:r>
                      <a:r>
                        <a:rPr lang="en-US" sz="2800" dirty="0" err="1">
                          <a:effectLst/>
                        </a:rPr>
                        <a:t>workt</a:t>
                      </a:r>
                      <a:r>
                        <a:rPr lang="en-US" sz="2800" dirty="0">
                          <a:effectLst/>
                        </a:rPr>
                        <a:t>/</a:t>
                      </a:r>
                      <a:endParaRPr lang="en-US" sz="2800" dirty="0">
                        <a:effectLst/>
                        <a:latin typeface="Comic Sans MS" pitchFamily="66" charset="0"/>
                      </a:endParaRPr>
                    </a:p>
                  </a:txBody>
                  <a:tcPr anchor="ctr"/>
                </a:tc>
              </a:tr>
              <a:tr h="658359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effectLst/>
                        </a:rPr>
                        <a:t>stay (</a:t>
                      </a:r>
                      <a:r>
                        <a:rPr lang="ru-RU" sz="2800" dirty="0">
                          <a:effectLst/>
                        </a:rPr>
                        <a:t>оставаться)</a:t>
                      </a:r>
                      <a:endParaRPr lang="ru-RU" sz="2800" dirty="0">
                        <a:effectLst/>
                        <a:latin typeface="Comic Sans MS" pitchFamily="66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effectLst/>
                        </a:rPr>
                        <a:t>stayed</a:t>
                      </a:r>
                      <a:endParaRPr lang="en-US" sz="2800" dirty="0">
                        <a:effectLst/>
                        <a:latin typeface="Comic Sans MS" pitchFamily="66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effectLst/>
                        </a:rPr>
                        <a:t>/</a:t>
                      </a:r>
                      <a:r>
                        <a:rPr lang="en-US" sz="2800" dirty="0" err="1">
                          <a:effectLst/>
                        </a:rPr>
                        <a:t>steid</a:t>
                      </a:r>
                      <a:r>
                        <a:rPr lang="en-US" sz="2800" dirty="0">
                          <a:effectLst/>
                        </a:rPr>
                        <a:t>/</a:t>
                      </a:r>
                      <a:endParaRPr lang="en-US" sz="2800" dirty="0">
                        <a:effectLst/>
                        <a:latin typeface="Comic Sans MS" pitchFamily="66" charset="0"/>
                      </a:endParaRPr>
                    </a:p>
                  </a:txBody>
                  <a:tcPr anchor="ctr"/>
                </a:tc>
              </a:tr>
              <a:tr h="658359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effectLst/>
                        </a:rPr>
                        <a:t>clean (</a:t>
                      </a:r>
                      <a:r>
                        <a:rPr lang="ru-RU" sz="2800" dirty="0">
                          <a:effectLst/>
                        </a:rPr>
                        <a:t>чистить)</a:t>
                      </a:r>
                      <a:endParaRPr lang="ru-RU" sz="2800" dirty="0">
                        <a:effectLst/>
                        <a:latin typeface="Comic Sans MS" pitchFamily="66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effectLst/>
                        </a:rPr>
                        <a:t>cleaned</a:t>
                      </a:r>
                      <a:endParaRPr lang="en-US" sz="2800" dirty="0">
                        <a:effectLst/>
                        <a:latin typeface="Comic Sans MS" pitchFamily="66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effectLst/>
                        </a:rPr>
                        <a:t>/</a:t>
                      </a:r>
                      <a:r>
                        <a:rPr lang="en-US" sz="2800" dirty="0" err="1">
                          <a:effectLst/>
                        </a:rPr>
                        <a:t>klind</a:t>
                      </a:r>
                      <a:r>
                        <a:rPr lang="en-US" sz="2800" dirty="0">
                          <a:effectLst/>
                        </a:rPr>
                        <a:t>/</a:t>
                      </a:r>
                      <a:endParaRPr lang="en-US" sz="2800" dirty="0">
                        <a:effectLst/>
                        <a:latin typeface="Comic Sans MS" pitchFamily="66" charset="0"/>
                      </a:endParaRPr>
                    </a:p>
                  </a:txBody>
                  <a:tcPr anchor="ctr"/>
                </a:tc>
              </a:tr>
              <a:tr h="658359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effectLst/>
                        </a:rPr>
                        <a:t>dance (</a:t>
                      </a:r>
                      <a:r>
                        <a:rPr lang="ru-RU" sz="2800" dirty="0">
                          <a:effectLst/>
                        </a:rPr>
                        <a:t>танцевать)</a:t>
                      </a:r>
                      <a:endParaRPr lang="ru-RU" sz="2800" dirty="0">
                        <a:effectLst/>
                        <a:latin typeface="Comic Sans MS" pitchFamily="66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effectLst/>
                        </a:rPr>
                        <a:t>danced</a:t>
                      </a:r>
                      <a:endParaRPr lang="en-US" sz="2800" dirty="0">
                        <a:effectLst/>
                        <a:latin typeface="Comic Sans MS" pitchFamily="66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effectLst/>
                        </a:rPr>
                        <a:t>/</a:t>
                      </a:r>
                      <a:r>
                        <a:rPr lang="en-US" sz="2800" dirty="0" err="1">
                          <a:effectLst/>
                        </a:rPr>
                        <a:t>denst</a:t>
                      </a:r>
                      <a:r>
                        <a:rPr lang="en-US" sz="2800" dirty="0">
                          <a:effectLst/>
                        </a:rPr>
                        <a:t>/</a:t>
                      </a:r>
                      <a:endParaRPr lang="en-US" sz="2800" dirty="0">
                        <a:effectLst/>
                        <a:latin typeface="Comic Sans MS" pitchFamily="66" charset="0"/>
                      </a:endParaRPr>
                    </a:p>
                  </a:txBody>
                  <a:tcPr anchor="ctr"/>
                </a:tc>
              </a:tr>
              <a:tr h="658359">
                <a:tc>
                  <a:txBody>
                    <a:bodyPr/>
                    <a:lstStyle/>
                    <a:p>
                      <a:pPr algn="ctr"/>
                      <a:r>
                        <a:rPr lang="en-US" sz="2800">
                          <a:effectLst/>
                        </a:rPr>
                        <a:t>play (</a:t>
                      </a:r>
                      <a:r>
                        <a:rPr lang="ru-RU" sz="2800">
                          <a:effectLst/>
                        </a:rPr>
                        <a:t>играть)</a:t>
                      </a:r>
                      <a:endParaRPr lang="ru-RU" sz="2800">
                        <a:effectLst/>
                        <a:latin typeface="Comic Sans MS" pitchFamily="66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effectLst/>
                        </a:rPr>
                        <a:t>played</a:t>
                      </a:r>
                      <a:endParaRPr lang="en-US" sz="2800" dirty="0">
                        <a:effectLst/>
                        <a:latin typeface="Comic Sans MS" pitchFamily="66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effectLst/>
                        </a:rPr>
                        <a:t>/</a:t>
                      </a:r>
                      <a:r>
                        <a:rPr lang="en-US" sz="2800" dirty="0" err="1">
                          <a:effectLst/>
                        </a:rPr>
                        <a:t>pleid</a:t>
                      </a:r>
                      <a:r>
                        <a:rPr lang="en-US" sz="2800" dirty="0">
                          <a:effectLst/>
                        </a:rPr>
                        <a:t>/</a:t>
                      </a:r>
                      <a:endParaRPr lang="en-US" sz="2800" dirty="0">
                        <a:effectLst/>
                        <a:latin typeface="Comic Sans MS" pitchFamily="66" charset="0"/>
                      </a:endParaRPr>
                    </a:p>
                  </a:txBody>
                  <a:tcPr anchor="ctr"/>
                </a:tc>
              </a:tr>
              <a:tr h="658359">
                <a:tc>
                  <a:txBody>
                    <a:bodyPr/>
                    <a:lstStyle/>
                    <a:p>
                      <a:pPr algn="ctr"/>
                      <a:r>
                        <a:rPr lang="en-US" sz="2800">
                          <a:effectLst/>
                        </a:rPr>
                        <a:t>want (</a:t>
                      </a:r>
                      <a:r>
                        <a:rPr lang="ru-RU" sz="2800">
                          <a:effectLst/>
                        </a:rPr>
                        <a:t>хотеть)</a:t>
                      </a:r>
                      <a:endParaRPr lang="ru-RU" sz="2800">
                        <a:effectLst/>
                        <a:latin typeface="Comic Sans MS" pitchFamily="66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effectLst/>
                        </a:rPr>
                        <a:t>wanted</a:t>
                      </a:r>
                      <a:endParaRPr lang="en-US" sz="2800" dirty="0">
                        <a:effectLst/>
                        <a:latin typeface="Comic Sans MS" pitchFamily="66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effectLst/>
                        </a:rPr>
                        <a:t>/</a:t>
                      </a:r>
                      <a:r>
                        <a:rPr lang="en-US" sz="2800" dirty="0" err="1">
                          <a:effectLst/>
                        </a:rPr>
                        <a:t>wontid</a:t>
                      </a:r>
                      <a:r>
                        <a:rPr lang="en-US" sz="2800" dirty="0">
                          <a:effectLst/>
                        </a:rPr>
                        <a:t>/</a:t>
                      </a:r>
                      <a:endParaRPr lang="en-US" sz="2800" dirty="0">
                        <a:effectLst/>
                        <a:latin typeface="Comic Sans MS" pitchFamily="66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326325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611560" y="332656"/>
            <a:ext cx="8075240" cy="619268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i="1" dirty="0">
                <a:latin typeface="Comic Sans MS" pitchFamily="66" charset="0"/>
              </a:rPr>
              <a:t>Вопросительная и отрицательная формы</a:t>
            </a:r>
            <a:r>
              <a:rPr lang="ru-RU" dirty="0">
                <a:latin typeface="Comic Sans MS" pitchFamily="66" charset="0"/>
              </a:rPr>
              <a:t> как правильных, так и неправильных глаголов образуются при помощи вспомогательного глагола </a:t>
            </a:r>
            <a:r>
              <a:rPr lang="ru-RU" b="1" dirty="0" err="1">
                <a:latin typeface="Comic Sans MS" pitchFamily="66" charset="0"/>
              </a:rPr>
              <a:t>do</a:t>
            </a:r>
            <a:r>
              <a:rPr lang="ru-RU" dirty="0">
                <a:latin typeface="Comic Sans MS" pitchFamily="66" charset="0"/>
              </a:rPr>
              <a:t> в прошедшем времени - </a:t>
            </a:r>
            <a:r>
              <a:rPr lang="ru-RU" b="1" dirty="0" err="1">
                <a:latin typeface="Comic Sans MS" pitchFamily="66" charset="0"/>
              </a:rPr>
              <a:t>did</a:t>
            </a:r>
            <a:r>
              <a:rPr lang="ru-RU" dirty="0">
                <a:latin typeface="Comic Sans MS" pitchFamily="66" charset="0"/>
              </a:rPr>
              <a:t> и инфинитива смыслового глагола (без </a:t>
            </a:r>
            <a:r>
              <a:rPr lang="ru-RU" b="1" dirty="0" err="1">
                <a:latin typeface="Comic Sans MS" pitchFamily="66" charset="0"/>
              </a:rPr>
              <a:t>to</a:t>
            </a:r>
            <a:r>
              <a:rPr lang="ru-RU" dirty="0">
                <a:latin typeface="Comic Sans MS" pitchFamily="66" charset="0"/>
              </a:rPr>
              <a:t>). При этом смысловой глагол теряет окончание </a:t>
            </a:r>
            <a:r>
              <a:rPr lang="ru-RU" b="1" dirty="0">
                <a:latin typeface="Comic Sans MS" pitchFamily="66" charset="0"/>
              </a:rPr>
              <a:t>–</a:t>
            </a:r>
            <a:r>
              <a:rPr lang="ru-RU" b="1" dirty="0" err="1">
                <a:latin typeface="Comic Sans MS" pitchFamily="66" charset="0"/>
              </a:rPr>
              <a:t>ed</a:t>
            </a:r>
            <a:r>
              <a:rPr lang="ru-RU" dirty="0">
                <a:latin typeface="Comic Sans MS" pitchFamily="66" charset="0"/>
              </a:rPr>
              <a:t>, которое переходит к вспомогательному </a:t>
            </a:r>
            <a:r>
              <a:rPr lang="ru-RU" b="1" dirty="0" err="1">
                <a:latin typeface="Comic Sans MS" pitchFamily="66" charset="0"/>
              </a:rPr>
              <a:t>do</a:t>
            </a:r>
            <a:r>
              <a:rPr lang="ru-RU" dirty="0">
                <a:latin typeface="Comic Sans MS" pitchFamily="66" charset="0"/>
              </a:rPr>
              <a:t>, образуя форму </a:t>
            </a:r>
            <a:r>
              <a:rPr lang="ru-RU" b="1" dirty="0" err="1">
                <a:latin typeface="Comic Sans MS" pitchFamily="66" charset="0"/>
              </a:rPr>
              <a:t>did</a:t>
            </a:r>
            <a:r>
              <a:rPr lang="ru-RU" dirty="0" smtClean="0">
                <a:latin typeface="Comic Sans MS" pitchFamily="66" charset="0"/>
              </a:rPr>
              <a:t>.</a:t>
            </a:r>
          </a:p>
          <a:p>
            <a:pPr marL="0" indent="0">
              <a:buNone/>
            </a:pPr>
            <a:endParaRPr lang="ru-RU" dirty="0" smtClean="0">
              <a:latin typeface="Comic Sans MS" pitchFamily="66" charset="0"/>
            </a:endParaRPr>
          </a:p>
          <a:p>
            <a:r>
              <a:rPr lang="en-US" dirty="0">
                <a:latin typeface="Comic Sans MS" pitchFamily="66" charset="0"/>
              </a:rPr>
              <a:t>I </a:t>
            </a:r>
            <a:r>
              <a:rPr lang="en-US" b="1" dirty="0">
                <a:latin typeface="Comic Sans MS" pitchFamily="66" charset="0"/>
              </a:rPr>
              <a:t>didn't</a:t>
            </a:r>
            <a:r>
              <a:rPr lang="en-US" dirty="0">
                <a:latin typeface="Comic Sans MS" pitchFamily="66" charset="0"/>
              </a:rPr>
              <a:t> live in Moscow last year</a:t>
            </a:r>
          </a:p>
          <a:p>
            <a:r>
              <a:rPr lang="en-US" dirty="0">
                <a:latin typeface="Comic Sans MS" pitchFamily="66" charset="0"/>
              </a:rPr>
              <a:t>I </a:t>
            </a:r>
            <a:r>
              <a:rPr lang="en-US" b="1" dirty="0">
                <a:latin typeface="Comic Sans MS" pitchFamily="66" charset="0"/>
              </a:rPr>
              <a:t>didn't</a:t>
            </a:r>
            <a:r>
              <a:rPr lang="en-US" dirty="0">
                <a:latin typeface="Comic Sans MS" pitchFamily="66" charset="0"/>
              </a:rPr>
              <a:t> mix anything</a:t>
            </a:r>
          </a:p>
          <a:p>
            <a:r>
              <a:rPr lang="en-US" dirty="0">
                <a:latin typeface="Comic Sans MS" pitchFamily="66" charset="0"/>
              </a:rPr>
              <a:t>Mike </a:t>
            </a:r>
            <a:r>
              <a:rPr lang="en-US" b="1" dirty="0">
                <a:latin typeface="Comic Sans MS" pitchFamily="66" charset="0"/>
              </a:rPr>
              <a:t>did not</a:t>
            </a:r>
            <a:r>
              <a:rPr lang="en-US" dirty="0">
                <a:latin typeface="Comic Sans MS" pitchFamily="66" charset="0"/>
              </a:rPr>
              <a:t> visit a doctor</a:t>
            </a:r>
          </a:p>
          <a:p>
            <a:r>
              <a:rPr lang="en-US" b="1" dirty="0">
                <a:latin typeface="Comic Sans MS" pitchFamily="66" charset="0"/>
              </a:rPr>
              <a:t>Did</a:t>
            </a:r>
            <a:r>
              <a:rPr lang="en-US" dirty="0">
                <a:latin typeface="Comic Sans MS" pitchFamily="66" charset="0"/>
              </a:rPr>
              <a:t> you</a:t>
            </a:r>
            <a:r>
              <a:rPr lang="en-US" b="1" dirty="0">
                <a:latin typeface="Comic Sans MS" pitchFamily="66" charset="0"/>
              </a:rPr>
              <a:t> live</a:t>
            </a:r>
            <a:r>
              <a:rPr lang="en-US" dirty="0">
                <a:latin typeface="Comic Sans MS" pitchFamily="66" charset="0"/>
              </a:rPr>
              <a:t> in Russia last week? </a:t>
            </a:r>
            <a:endParaRPr lang="ru-RU" dirty="0" smtClean="0">
              <a:latin typeface="Comic Sans MS" pitchFamily="66" charset="0"/>
            </a:endParaRPr>
          </a:p>
          <a:p>
            <a:r>
              <a:rPr lang="en-US" b="1" dirty="0" smtClean="0">
                <a:latin typeface="Comic Sans MS" pitchFamily="66" charset="0"/>
              </a:rPr>
              <a:t>Did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>
                <a:latin typeface="Comic Sans MS" pitchFamily="66" charset="0"/>
              </a:rPr>
              <a:t>Tim </a:t>
            </a:r>
            <a:r>
              <a:rPr lang="en-US" b="1" dirty="0">
                <a:latin typeface="Comic Sans MS" pitchFamily="66" charset="0"/>
              </a:rPr>
              <a:t>mix</a:t>
            </a:r>
            <a:r>
              <a:rPr lang="en-US" dirty="0">
                <a:latin typeface="Comic Sans MS" pitchFamily="66" charset="0"/>
              </a:rPr>
              <a:t> anything?</a:t>
            </a:r>
            <a:endParaRPr lang="ru-RU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18838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611560" y="404664"/>
            <a:ext cx="8064896" cy="619268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ru-RU" b="1" i="1" dirty="0">
                <a:latin typeface="Comic Sans MS" pitchFamily="66" charset="0"/>
              </a:rPr>
              <a:t>В специальном вопросе </a:t>
            </a:r>
            <a:r>
              <a:rPr lang="ru-RU" dirty="0">
                <a:latin typeface="Comic Sans MS" pitchFamily="66" charset="0"/>
              </a:rPr>
              <a:t>вспомогательный глагол ставится перед подлежащим, а перед вспомогательным глаголом используется нужное вопросительное местоимение</a:t>
            </a:r>
            <a:r>
              <a:rPr lang="ru-RU" dirty="0" smtClean="0">
                <a:latin typeface="Comic Sans MS" pitchFamily="66" charset="0"/>
              </a:rPr>
              <a:t>:</a:t>
            </a:r>
          </a:p>
          <a:p>
            <a:endParaRPr lang="ru-RU" dirty="0">
              <a:latin typeface="Comic Sans MS" pitchFamily="66" charset="0"/>
            </a:endParaRPr>
          </a:p>
          <a:p>
            <a:r>
              <a:rPr lang="ru-RU" u="sng" dirty="0" err="1">
                <a:latin typeface="Comic Sans MS" pitchFamily="66" charset="0"/>
              </a:rPr>
              <a:t>Where</a:t>
            </a:r>
            <a:r>
              <a:rPr lang="ru-RU" dirty="0">
                <a:latin typeface="Comic Sans MS" pitchFamily="66" charset="0"/>
              </a:rPr>
              <a:t> </a:t>
            </a:r>
            <a:r>
              <a:rPr lang="ru-RU" b="1" dirty="0" err="1">
                <a:latin typeface="Comic Sans MS" pitchFamily="66" charset="0"/>
              </a:rPr>
              <a:t>did</a:t>
            </a:r>
            <a:r>
              <a:rPr lang="ru-RU" dirty="0">
                <a:latin typeface="Comic Sans MS" pitchFamily="66" charset="0"/>
              </a:rPr>
              <a:t> I </a:t>
            </a:r>
            <a:r>
              <a:rPr lang="ru-RU" dirty="0" err="1">
                <a:latin typeface="Comic Sans MS" pitchFamily="66" charset="0"/>
              </a:rPr>
              <a:t>work</a:t>
            </a:r>
            <a:r>
              <a:rPr lang="ru-RU" dirty="0">
                <a:latin typeface="Comic Sans MS" pitchFamily="66" charset="0"/>
              </a:rPr>
              <a:t>?</a:t>
            </a:r>
            <a:br>
              <a:rPr lang="ru-RU" dirty="0">
                <a:latin typeface="Comic Sans MS" pitchFamily="66" charset="0"/>
              </a:rPr>
            </a:br>
            <a:r>
              <a:rPr lang="ru-RU" u="sng" dirty="0" err="1">
                <a:latin typeface="Comic Sans MS" pitchFamily="66" charset="0"/>
              </a:rPr>
              <a:t>Why</a:t>
            </a:r>
            <a:r>
              <a:rPr lang="ru-RU" dirty="0">
                <a:latin typeface="Comic Sans MS" pitchFamily="66" charset="0"/>
              </a:rPr>
              <a:t> </a:t>
            </a:r>
            <a:r>
              <a:rPr lang="ru-RU" b="1" dirty="0" err="1">
                <a:latin typeface="Comic Sans MS" pitchFamily="66" charset="0"/>
              </a:rPr>
              <a:t>did</a:t>
            </a:r>
            <a:r>
              <a:rPr lang="ru-RU" dirty="0">
                <a:latin typeface="Comic Sans MS" pitchFamily="66" charset="0"/>
              </a:rPr>
              <a:t> </a:t>
            </a:r>
            <a:r>
              <a:rPr lang="ru-RU" dirty="0" err="1">
                <a:latin typeface="Comic Sans MS" pitchFamily="66" charset="0"/>
              </a:rPr>
              <a:t>he</a:t>
            </a:r>
            <a:r>
              <a:rPr lang="ru-RU" dirty="0">
                <a:latin typeface="Comic Sans MS" pitchFamily="66" charset="0"/>
              </a:rPr>
              <a:t> </a:t>
            </a:r>
            <a:r>
              <a:rPr lang="ru-RU" dirty="0" err="1">
                <a:latin typeface="Comic Sans MS" pitchFamily="66" charset="0"/>
              </a:rPr>
              <a:t>work</a:t>
            </a:r>
            <a:r>
              <a:rPr lang="ru-RU" dirty="0">
                <a:latin typeface="Comic Sans MS" pitchFamily="66" charset="0"/>
              </a:rPr>
              <a:t>?</a:t>
            </a:r>
            <a:br>
              <a:rPr lang="ru-RU" dirty="0">
                <a:latin typeface="Comic Sans MS" pitchFamily="66" charset="0"/>
              </a:rPr>
            </a:br>
            <a:r>
              <a:rPr lang="ru-RU" u="sng" dirty="0" err="1">
                <a:latin typeface="Comic Sans MS" pitchFamily="66" charset="0"/>
              </a:rPr>
              <a:t>With</a:t>
            </a:r>
            <a:r>
              <a:rPr lang="ru-RU" u="sng" dirty="0">
                <a:latin typeface="Comic Sans MS" pitchFamily="66" charset="0"/>
              </a:rPr>
              <a:t> </a:t>
            </a:r>
            <a:r>
              <a:rPr lang="ru-RU" u="sng" dirty="0" err="1">
                <a:latin typeface="Comic Sans MS" pitchFamily="66" charset="0"/>
              </a:rPr>
              <a:t>whom</a:t>
            </a:r>
            <a:r>
              <a:rPr lang="ru-RU" u="sng" dirty="0">
                <a:latin typeface="Comic Sans MS" pitchFamily="66" charset="0"/>
              </a:rPr>
              <a:t> </a:t>
            </a:r>
            <a:r>
              <a:rPr lang="ru-RU" b="1" dirty="0" err="1">
                <a:latin typeface="Comic Sans MS" pitchFamily="66" charset="0"/>
              </a:rPr>
              <a:t>did</a:t>
            </a:r>
            <a:r>
              <a:rPr lang="ru-RU" dirty="0">
                <a:latin typeface="Comic Sans MS" pitchFamily="66" charset="0"/>
              </a:rPr>
              <a:t> </a:t>
            </a:r>
            <a:r>
              <a:rPr lang="ru-RU" dirty="0" err="1">
                <a:latin typeface="Comic Sans MS" pitchFamily="66" charset="0"/>
              </a:rPr>
              <a:t>you</a:t>
            </a:r>
            <a:r>
              <a:rPr lang="ru-RU" dirty="0">
                <a:latin typeface="Comic Sans MS" pitchFamily="66" charset="0"/>
              </a:rPr>
              <a:t> </a:t>
            </a:r>
            <a:r>
              <a:rPr lang="ru-RU" dirty="0" err="1">
                <a:latin typeface="Comic Sans MS" pitchFamily="66" charset="0"/>
              </a:rPr>
              <a:t>work</a:t>
            </a:r>
            <a:r>
              <a:rPr lang="ru-RU" dirty="0" smtClean="0">
                <a:latin typeface="Comic Sans MS" pitchFamily="66" charset="0"/>
              </a:rPr>
              <a:t>?</a:t>
            </a:r>
          </a:p>
          <a:p>
            <a:pPr marL="0" indent="0">
              <a:buNone/>
            </a:pPr>
            <a:endParaRPr lang="ru-RU" dirty="0">
              <a:latin typeface="Comic Sans MS" pitchFamily="66" charset="0"/>
            </a:endParaRPr>
          </a:p>
          <a:p>
            <a:r>
              <a:rPr lang="ru-RU" b="1" i="1" dirty="0">
                <a:latin typeface="Comic Sans MS" pitchFamily="66" charset="0"/>
              </a:rPr>
              <a:t>В вопросе к подлежащему </a:t>
            </a:r>
            <a:r>
              <a:rPr lang="ru-RU" dirty="0">
                <a:latin typeface="Comic Sans MS" pitchFamily="66" charset="0"/>
              </a:rPr>
              <a:t>вопросительное местоимение </a:t>
            </a:r>
            <a:r>
              <a:rPr lang="ru-RU" i="1" dirty="0" err="1">
                <a:latin typeface="Comic Sans MS" pitchFamily="66" charset="0"/>
              </a:rPr>
              <a:t>who</a:t>
            </a:r>
            <a:r>
              <a:rPr lang="ru-RU" i="1" dirty="0">
                <a:latin typeface="Comic Sans MS" pitchFamily="66" charset="0"/>
              </a:rPr>
              <a:t> </a:t>
            </a:r>
            <a:r>
              <a:rPr lang="ru-RU" dirty="0">
                <a:latin typeface="Comic Sans MS" pitchFamily="66" charset="0"/>
              </a:rPr>
              <a:t>ставится перед сказуемым вместо самого подлежащего (в данном вопросе нет вспомогательного глагола</a:t>
            </a:r>
            <a:r>
              <a:rPr lang="ru-RU" dirty="0" smtClean="0">
                <a:latin typeface="Comic Sans MS" pitchFamily="66" charset="0"/>
              </a:rPr>
              <a:t>):</a:t>
            </a:r>
          </a:p>
          <a:p>
            <a:pPr marL="0" indent="0">
              <a:buNone/>
            </a:pPr>
            <a:endParaRPr lang="ru-RU" dirty="0">
              <a:latin typeface="Comic Sans MS" pitchFamily="66" charset="0"/>
            </a:endParaRPr>
          </a:p>
          <a:p>
            <a:r>
              <a:rPr lang="ru-RU" u="sng" dirty="0" err="1">
                <a:latin typeface="Comic Sans MS" pitchFamily="66" charset="0"/>
              </a:rPr>
              <a:t>Who</a:t>
            </a:r>
            <a:r>
              <a:rPr lang="ru-RU" dirty="0">
                <a:latin typeface="Comic Sans MS" pitchFamily="66" charset="0"/>
              </a:rPr>
              <a:t> </a:t>
            </a:r>
            <a:r>
              <a:rPr lang="ru-RU" dirty="0" err="1">
                <a:latin typeface="Comic Sans MS" pitchFamily="66" charset="0"/>
              </a:rPr>
              <a:t>work</a:t>
            </a:r>
            <a:r>
              <a:rPr lang="ru-RU" b="1" dirty="0" err="1">
                <a:latin typeface="Comic Sans MS" pitchFamily="66" charset="0"/>
              </a:rPr>
              <a:t>ed</a:t>
            </a:r>
            <a:r>
              <a:rPr lang="ru-RU" dirty="0">
                <a:latin typeface="Comic Sans MS" pitchFamily="66" charset="0"/>
              </a:rPr>
              <a:t>?</a:t>
            </a:r>
          </a:p>
          <a:p>
            <a:endParaRPr lang="ru-RU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51749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214491123"/>
              </p:ext>
            </p:extLst>
          </p:nvPr>
        </p:nvGraphicFramePr>
        <p:xfrm>
          <a:off x="323528" y="260649"/>
          <a:ext cx="8424936" cy="6336704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4212468"/>
                <a:gridCol w="4212468"/>
              </a:tblGrid>
              <a:tr h="485243">
                <a:tc>
                  <a:txBody>
                    <a:bodyPr/>
                    <a:lstStyle/>
                    <a:p>
                      <a:r>
                        <a:rPr lang="ru-RU" sz="2400" b="1" dirty="0">
                          <a:latin typeface="Comic Sans MS" pitchFamily="66" charset="0"/>
                        </a:rPr>
                        <a:t>Утвердительная форма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2400" b="1" dirty="0">
                          <a:latin typeface="Comic Sans MS" pitchFamily="66" charset="0"/>
                        </a:rPr>
                        <a:t>Отрицательная форма</a:t>
                      </a:r>
                    </a:p>
                  </a:txBody>
                  <a:tcPr anchor="ctr"/>
                </a:tc>
              </a:tr>
              <a:tr h="2483303"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Comic Sans MS" pitchFamily="66" charset="0"/>
                        </a:rPr>
                        <a:t>I work</a:t>
                      </a:r>
                      <a:r>
                        <a:rPr lang="en-US" sz="2400" b="1" dirty="0">
                          <a:latin typeface="Comic Sans MS" pitchFamily="66" charset="0"/>
                        </a:rPr>
                        <a:t>ed</a:t>
                      </a:r>
                      <a:r>
                        <a:rPr lang="en-US" sz="2400" dirty="0">
                          <a:latin typeface="Comic Sans MS" pitchFamily="66" charset="0"/>
                        </a:rPr>
                        <a:t/>
                      </a:r>
                      <a:br>
                        <a:rPr lang="en-US" sz="2400" dirty="0">
                          <a:latin typeface="Comic Sans MS" pitchFamily="66" charset="0"/>
                        </a:rPr>
                      </a:br>
                      <a:r>
                        <a:rPr lang="en-US" sz="2400" dirty="0">
                          <a:latin typeface="Comic Sans MS" pitchFamily="66" charset="0"/>
                        </a:rPr>
                        <a:t>He (she, it) work</a:t>
                      </a:r>
                      <a:r>
                        <a:rPr lang="en-US" sz="2400" b="1" dirty="0">
                          <a:latin typeface="Comic Sans MS" pitchFamily="66" charset="0"/>
                        </a:rPr>
                        <a:t>ed</a:t>
                      </a:r>
                      <a:r>
                        <a:rPr lang="en-US" sz="2400" dirty="0">
                          <a:latin typeface="Comic Sans MS" pitchFamily="66" charset="0"/>
                        </a:rPr>
                        <a:t/>
                      </a:r>
                      <a:br>
                        <a:rPr lang="en-US" sz="2400" dirty="0">
                          <a:latin typeface="Comic Sans MS" pitchFamily="66" charset="0"/>
                        </a:rPr>
                      </a:br>
                      <a:r>
                        <a:rPr lang="en-US" sz="2400" dirty="0">
                          <a:latin typeface="Comic Sans MS" pitchFamily="66" charset="0"/>
                        </a:rPr>
                        <a:t>We work</a:t>
                      </a:r>
                      <a:r>
                        <a:rPr lang="en-US" sz="2400" b="1" dirty="0">
                          <a:latin typeface="Comic Sans MS" pitchFamily="66" charset="0"/>
                        </a:rPr>
                        <a:t>ed</a:t>
                      </a:r>
                      <a:r>
                        <a:rPr lang="en-US" sz="2400" dirty="0">
                          <a:latin typeface="Comic Sans MS" pitchFamily="66" charset="0"/>
                        </a:rPr>
                        <a:t/>
                      </a:r>
                      <a:br>
                        <a:rPr lang="en-US" sz="2400" dirty="0">
                          <a:latin typeface="Comic Sans MS" pitchFamily="66" charset="0"/>
                        </a:rPr>
                      </a:br>
                      <a:r>
                        <a:rPr lang="en-US" sz="2400" dirty="0">
                          <a:latin typeface="Comic Sans MS" pitchFamily="66" charset="0"/>
                        </a:rPr>
                        <a:t>You work</a:t>
                      </a:r>
                      <a:r>
                        <a:rPr lang="en-US" sz="2400" b="1" dirty="0">
                          <a:latin typeface="Comic Sans MS" pitchFamily="66" charset="0"/>
                        </a:rPr>
                        <a:t>ed</a:t>
                      </a:r>
                      <a:r>
                        <a:rPr lang="en-US" sz="2400" dirty="0">
                          <a:latin typeface="Comic Sans MS" pitchFamily="66" charset="0"/>
                        </a:rPr>
                        <a:t/>
                      </a:r>
                      <a:br>
                        <a:rPr lang="en-US" sz="2400" dirty="0">
                          <a:latin typeface="Comic Sans MS" pitchFamily="66" charset="0"/>
                        </a:rPr>
                      </a:br>
                      <a:r>
                        <a:rPr lang="en-US" sz="2400" dirty="0">
                          <a:latin typeface="Comic Sans MS" pitchFamily="66" charset="0"/>
                        </a:rPr>
                        <a:t>They work</a:t>
                      </a:r>
                      <a:r>
                        <a:rPr lang="en-US" sz="2400" b="1" dirty="0">
                          <a:latin typeface="Comic Sans MS" pitchFamily="66" charset="0"/>
                        </a:rPr>
                        <a:t>ed</a:t>
                      </a:r>
                      <a:r>
                        <a:rPr lang="en-US" sz="2400" dirty="0">
                          <a:latin typeface="Comic Sans MS" pitchFamily="66" charset="0"/>
                        </a:rPr>
                        <a:t/>
                      </a:r>
                      <a:br>
                        <a:rPr lang="en-US" sz="2400" dirty="0">
                          <a:latin typeface="Comic Sans MS" pitchFamily="66" charset="0"/>
                        </a:rPr>
                      </a:br>
                      <a:endParaRPr lang="en-US" sz="24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Comic Sans MS" pitchFamily="66" charset="0"/>
                        </a:rPr>
                        <a:t>I </a:t>
                      </a:r>
                      <a:r>
                        <a:rPr lang="en-US" sz="2400" b="1" dirty="0">
                          <a:latin typeface="Comic Sans MS" pitchFamily="66" charset="0"/>
                        </a:rPr>
                        <a:t>did not </a:t>
                      </a:r>
                      <a:r>
                        <a:rPr lang="en-US" sz="2400" dirty="0">
                          <a:latin typeface="Comic Sans MS" pitchFamily="66" charset="0"/>
                        </a:rPr>
                        <a:t>work</a:t>
                      </a:r>
                      <a:br>
                        <a:rPr lang="en-US" sz="2400" dirty="0">
                          <a:latin typeface="Comic Sans MS" pitchFamily="66" charset="0"/>
                        </a:rPr>
                      </a:br>
                      <a:r>
                        <a:rPr lang="en-US" sz="2400" dirty="0">
                          <a:latin typeface="Comic Sans MS" pitchFamily="66" charset="0"/>
                        </a:rPr>
                        <a:t>He (she, it) </a:t>
                      </a:r>
                      <a:r>
                        <a:rPr lang="en-US" sz="2400" b="1" dirty="0">
                          <a:latin typeface="Comic Sans MS" pitchFamily="66" charset="0"/>
                        </a:rPr>
                        <a:t>did not </a:t>
                      </a:r>
                      <a:r>
                        <a:rPr lang="en-US" sz="2400" dirty="0">
                          <a:latin typeface="Comic Sans MS" pitchFamily="66" charset="0"/>
                        </a:rPr>
                        <a:t>work</a:t>
                      </a:r>
                      <a:br>
                        <a:rPr lang="en-US" sz="2400" dirty="0">
                          <a:latin typeface="Comic Sans MS" pitchFamily="66" charset="0"/>
                        </a:rPr>
                      </a:br>
                      <a:r>
                        <a:rPr lang="en-US" sz="2400" dirty="0">
                          <a:latin typeface="Comic Sans MS" pitchFamily="66" charset="0"/>
                        </a:rPr>
                        <a:t>We </a:t>
                      </a:r>
                      <a:r>
                        <a:rPr lang="en-US" sz="2400" b="1" dirty="0">
                          <a:latin typeface="Comic Sans MS" pitchFamily="66" charset="0"/>
                        </a:rPr>
                        <a:t>did not </a:t>
                      </a:r>
                      <a:r>
                        <a:rPr lang="en-US" sz="2400" dirty="0">
                          <a:latin typeface="Comic Sans MS" pitchFamily="66" charset="0"/>
                        </a:rPr>
                        <a:t>work</a:t>
                      </a:r>
                      <a:br>
                        <a:rPr lang="en-US" sz="2400" dirty="0">
                          <a:latin typeface="Comic Sans MS" pitchFamily="66" charset="0"/>
                        </a:rPr>
                      </a:br>
                      <a:r>
                        <a:rPr lang="en-US" sz="2400" dirty="0">
                          <a:latin typeface="Comic Sans MS" pitchFamily="66" charset="0"/>
                        </a:rPr>
                        <a:t>You </a:t>
                      </a:r>
                      <a:r>
                        <a:rPr lang="en-US" sz="2400" b="1" dirty="0">
                          <a:latin typeface="Comic Sans MS" pitchFamily="66" charset="0"/>
                        </a:rPr>
                        <a:t>did not </a:t>
                      </a:r>
                      <a:r>
                        <a:rPr lang="en-US" sz="2400" dirty="0">
                          <a:latin typeface="Comic Sans MS" pitchFamily="66" charset="0"/>
                        </a:rPr>
                        <a:t>work</a:t>
                      </a:r>
                      <a:br>
                        <a:rPr lang="en-US" sz="2400" dirty="0">
                          <a:latin typeface="Comic Sans MS" pitchFamily="66" charset="0"/>
                        </a:rPr>
                      </a:br>
                      <a:r>
                        <a:rPr lang="en-US" sz="2400" dirty="0">
                          <a:latin typeface="Comic Sans MS" pitchFamily="66" charset="0"/>
                        </a:rPr>
                        <a:t>They </a:t>
                      </a:r>
                      <a:r>
                        <a:rPr lang="en-US" sz="2400" b="1" dirty="0">
                          <a:latin typeface="Comic Sans MS" pitchFamily="66" charset="0"/>
                        </a:rPr>
                        <a:t>did not </a:t>
                      </a:r>
                      <a:r>
                        <a:rPr lang="en-US" sz="2400" dirty="0">
                          <a:latin typeface="Comic Sans MS" pitchFamily="66" charset="0"/>
                        </a:rPr>
                        <a:t>work</a:t>
                      </a:r>
                      <a:br>
                        <a:rPr lang="en-US" sz="2400" dirty="0">
                          <a:latin typeface="Comic Sans MS" pitchFamily="66" charset="0"/>
                        </a:rPr>
                      </a:br>
                      <a:endParaRPr lang="en-US" sz="2400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884855">
                <a:tc>
                  <a:txBody>
                    <a:bodyPr/>
                    <a:lstStyle/>
                    <a:p>
                      <a:r>
                        <a:rPr lang="ru-RU" sz="2400" b="1" dirty="0">
                          <a:latin typeface="Comic Sans MS" pitchFamily="66" charset="0"/>
                        </a:rPr>
                        <a:t>Вопросительная форма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2400" b="1" dirty="0">
                          <a:latin typeface="Comic Sans MS" pitchFamily="66" charset="0"/>
                        </a:rPr>
                        <a:t>Вопросительно-отрицательная форма</a:t>
                      </a:r>
                    </a:p>
                  </a:txBody>
                  <a:tcPr anchor="ctr"/>
                </a:tc>
              </a:tr>
              <a:tr h="2483303">
                <a:tc>
                  <a:txBody>
                    <a:bodyPr/>
                    <a:lstStyle/>
                    <a:p>
                      <a:r>
                        <a:rPr lang="en-US" sz="2400" b="1" dirty="0">
                          <a:latin typeface="Comic Sans MS" pitchFamily="66" charset="0"/>
                        </a:rPr>
                        <a:t>Did</a:t>
                      </a:r>
                      <a:r>
                        <a:rPr lang="en-US" sz="2400" dirty="0">
                          <a:latin typeface="Comic Sans MS" pitchFamily="66" charset="0"/>
                        </a:rPr>
                        <a:t> I work?</a:t>
                      </a:r>
                      <a:br>
                        <a:rPr lang="en-US" sz="2400" dirty="0">
                          <a:latin typeface="Comic Sans MS" pitchFamily="66" charset="0"/>
                        </a:rPr>
                      </a:br>
                      <a:r>
                        <a:rPr lang="en-US" sz="2400" b="1" dirty="0">
                          <a:latin typeface="Comic Sans MS" pitchFamily="66" charset="0"/>
                        </a:rPr>
                        <a:t>Did</a:t>
                      </a:r>
                      <a:r>
                        <a:rPr lang="en-US" sz="2400" dirty="0">
                          <a:latin typeface="Comic Sans MS" pitchFamily="66" charset="0"/>
                        </a:rPr>
                        <a:t> he (she, it) work?</a:t>
                      </a:r>
                      <a:br>
                        <a:rPr lang="en-US" sz="2400" dirty="0">
                          <a:latin typeface="Comic Sans MS" pitchFamily="66" charset="0"/>
                        </a:rPr>
                      </a:br>
                      <a:r>
                        <a:rPr lang="en-US" sz="2400" b="1" dirty="0">
                          <a:latin typeface="Comic Sans MS" pitchFamily="66" charset="0"/>
                        </a:rPr>
                        <a:t>Did</a:t>
                      </a:r>
                      <a:r>
                        <a:rPr lang="en-US" sz="2400" dirty="0">
                          <a:latin typeface="Comic Sans MS" pitchFamily="66" charset="0"/>
                        </a:rPr>
                        <a:t> we work?</a:t>
                      </a:r>
                      <a:br>
                        <a:rPr lang="en-US" sz="2400" dirty="0">
                          <a:latin typeface="Comic Sans MS" pitchFamily="66" charset="0"/>
                        </a:rPr>
                      </a:br>
                      <a:r>
                        <a:rPr lang="en-US" sz="2400" b="1" i="0" dirty="0">
                          <a:latin typeface="Comic Sans MS" pitchFamily="66" charset="0"/>
                        </a:rPr>
                        <a:t>Did</a:t>
                      </a:r>
                      <a:r>
                        <a:rPr lang="en-US" sz="2400" dirty="0">
                          <a:latin typeface="Comic Sans MS" pitchFamily="66" charset="0"/>
                        </a:rPr>
                        <a:t> you work?</a:t>
                      </a:r>
                      <a:br>
                        <a:rPr lang="en-US" sz="2400" dirty="0">
                          <a:latin typeface="Comic Sans MS" pitchFamily="66" charset="0"/>
                        </a:rPr>
                      </a:br>
                      <a:r>
                        <a:rPr lang="en-US" sz="2400" b="1" dirty="0">
                          <a:latin typeface="Comic Sans MS" pitchFamily="66" charset="0"/>
                        </a:rPr>
                        <a:t>Did</a:t>
                      </a:r>
                      <a:r>
                        <a:rPr lang="en-US" sz="2400" dirty="0">
                          <a:latin typeface="Comic Sans MS" pitchFamily="66" charset="0"/>
                        </a:rPr>
                        <a:t> they work?</a:t>
                      </a:r>
                      <a:br>
                        <a:rPr lang="en-US" sz="2400" dirty="0">
                          <a:latin typeface="Comic Sans MS" pitchFamily="66" charset="0"/>
                        </a:rPr>
                      </a:br>
                      <a:endParaRPr lang="en-US" sz="2400" dirty="0">
                        <a:latin typeface="Comic Sans MS" pitchFamily="66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400" b="1" dirty="0">
                          <a:latin typeface="Comic Sans MS" pitchFamily="66" charset="0"/>
                        </a:rPr>
                        <a:t>Did</a:t>
                      </a:r>
                      <a:r>
                        <a:rPr lang="en-US" sz="2400" dirty="0">
                          <a:latin typeface="Comic Sans MS" pitchFamily="66" charset="0"/>
                        </a:rPr>
                        <a:t> I </a:t>
                      </a:r>
                      <a:r>
                        <a:rPr lang="en-US" sz="2400" b="1" dirty="0">
                          <a:latin typeface="Comic Sans MS" pitchFamily="66" charset="0"/>
                        </a:rPr>
                        <a:t>not</a:t>
                      </a:r>
                      <a:r>
                        <a:rPr lang="en-US" sz="2400" dirty="0">
                          <a:latin typeface="Comic Sans MS" pitchFamily="66" charset="0"/>
                        </a:rPr>
                        <a:t> work?</a:t>
                      </a:r>
                      <a:br>
                        <a:rPr lang="en-US" sz="2400" dirty="0">
                          <a:latin typeface="Comic Sans MS" pitchFamily="66" charset="0"/>
                        </a:rPr>
                      </a:br>
                      <a:r>
                        <a:rPr lang="en-US" sz="2400" b="1" dirty="0">
                          <a:latin typeface="Comic Sans MS" pitchFamily="66" charset="0"/>
                        </a:rPr>
                        <a:t>Did</a:t>
                      </a:r>
                      <a:r>
                        <a:rPr lang="en-US" sz="2400" dirty="0">
                          <a:latin typeface="Comic Sans MS" pitchFamily="66" charset="0"/>
                        </a:rPr>
                        <a:t> he (she, it) </a:t>
                      </a:r>
                      <a:r>
                        <a:rPr lang="en-US" sz="2400" b="1" dirty="0">
                          <a:latin typeface="Comic Sans MS" pitchFamily="66" charset="0"/>
                        </a:rPr>
                        <a:t>not</a:t>
                      </a:r>
                      <a:r>
                        <a:rPr lang="en-US" sz="2400" dirty="0">
                          <a:latin typeface="Comic Sans MS" pitchFamily="66" charset="0"/>
                        </a:rPr>
                        <a:t> work?</a:t>
                      </a:r>
                      <a:br>
                        <a:rPr lang="en-US" sz="2400" dirty="0">
                          <a:latin typeface="Comic Sans MS" pitchFamily="66" charset="0"/>
                        </a:rPr>
                      </a:br>
                      <a:r>
                        <a:rPr lang="en-US" sz="2400" b="1" dirty="0">
                          <a:latin typeface="Comic Sans MS" pitchFamily="66" charset="0"/>
                        </a:rPr>
                        <a:t>Did</a:t>
                      </a:r>
                      <a:r>
                        <a:rPr lang="en-US" sz="2400" dirty="0">
                          <a:latin typeface="Comic Sans MS" pitchFamily="66" charset="0"/>
                        </a:rPr>
                        <a:t> we </a:t>
                      </a:r>
                      <a:r>
                        <a:rPr lang="en-US" sz="2400" b="1" dirty="0">
                          <a:latin typeface="Comic Sans MS" pitchFamily="66" charset="0"/>
                        </a:rPr>
                        <a:t>not</a:t>
                      </a:r>
                      <a:r>
                        <a:rPr lang="en-US" sz="2400" dirty="0">
                          <a:latin typeface="Comic Sans MS" pitchFamily="66" charset="0"/>
                        </a:rPr>
                        <a:t> work?</a:t>
                      </a:r>
                      <a:br>
                        <a:rPr lang="en-US" sz="2400" dirty="0">
                          <a:latin typeface="Comic Sans MS" pitchFamily="66" charset="0"/>
                        </a:rPr>
                      </a:br>
                      <a:r>
                        <a:rPr lang="en-US" sz="2400" b="1" dirty="0">
                          <a:latin typeface="Comic Sans MS" pitchFamily="66" charset="0"/>
                        </a:rPr>
                        <a:t>Did</a:t>
                      </a:r>
                      <a:r>
                        <a:rPr lang="en-US" sz="2400" dirty="0">
                          <a:latin typeface="Comic Sans MS" pitchFamily="66" charset="0"/>
                        </a:rPr>
                        <a:t> you </a:t>
                      </a:r>
                      <a:r>
                        <a:rPr lang="en-US" sz="2400" b="1" dirty="0">
                          <a:latin typeface="Comic Sans MS" pitchFamily="66" charset="0"/>
                        </a:rPr>
                        <a:t>not</a:t>
                      </a:r>
                      <a:r>
                        <a:rPr lang="en-US" sz="2400" dirty="0">
                          <a:latin typeface="Comic Sans MS" pitchFamily="66" charset="0"/>
                        </a:rPr>
                        <a:t> work?</a:t>
                      </a:r>
                      <a:br>
                        <a:rPr lang="en-US" sz="2400" dirty="0">
                          <a:latin typeface="Comic Sans MS" pitchFamily="66" charset="0"/>
                        </a:rPr>
                      </a:br>
                      <a:r>
                        <a:rPr lang="en-US" sz="2400" b="1" dirty="0">
                          <a:latin typeface="Comic Sans MS" pitchFamily="66" charset="0"/>
                        </a:rPr>
                        <a:t>Did</a:t>
                      </a:r>
                      <a:r>
                        <a:rPr lang="en-US" sz="2400" dirty="0">
                          <a:latin typeface="Comic Sans MS" pitchFamily="66" charset="0"/>
                        </a:rPr>
                        <a:t> they </a:t>
                      </a:r>
                      <a:r>
                        <a:rPr lang="en-US" sz="2400" b="1" dirty="0">
                          <a:latin typeface="Comic Sans MS" pitchFamily="66" charset="0"/>
                        </a:rPr>
                        <a:t>not</a:t>
                      </a:r>
                      <a:r>
                        <a:rPr lang="en-US" sz="2400" dirty="0">
                          <a:latin typeface="Comic Sans MS" pitchFamily="66" charset="0"/>
                        </a:rPr>
                        <a:t> work?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549438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74638"/>
            <a:ext cx="8147248" cy="106613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dirty="0" smtClean="0"/>
              <a:t>НЕПРАВИЛЬНЫЕ ГЛАГОЛЫ: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539552" y="1700808"/>
            <a:ext cx="8147248" cy="431899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200" dirty="0" err="1">
                <a:latin typeface="Comic Sans MS" pitchFamily="66" charset="0"/>
              </a:rPr>
              <a:t>Past</a:t>
            </a:r>
            <a:r>
              <a:rPr lang="ru-RU" sz="3200" dirty="0">
                <a:latin typeface="Comic Sans MS" pitchFamily="66" charset="0"/>
              </a:rPr>
              <a:t> </a:t>
            </a:r>
            <a:r>
              <a:rPr lang="ru-RU" sz="3200" dirty="0" err="1">
                <a:latin typeface="Comic Sans MS" pitchFamily="66" charset="0"/>
              </a:rPr>
              <a:t>Simple</a:t>
            </a:r>
            <a:r>
              <a:rPr lang="ru-RU" sz="3200" dirty="0">
                <a:latin typeface="Comic Sans MS" pitchFamily="66" charset="0"/>
              </a:rPr>
              <a:t> </a:t>
            </a:r>
            <a:r>
              <a:rPr lang="ru-RU" sz="3200" i="1" dirty="0">
                <a:latin typeface="Comic Sans MS" pitchFamily="66" charset="0"/>
              </a:rPr>
              <a:t>неправильных</a:t>
            </a:r>
            <a:r>
              <a:rPr lang="ru-RU" sz="3200" dirty="0">
                <a:latin typeface="Comic Sans MS" pitchFamily="66" charset="0"/>
              </a:rPr>
              <a:t> глаголов образуется не </a:t>
            </a:r>
            <a:r>
              <a:rPr lang="ru-RU" sz="3200" dirty="0" smtClean="0">
                <a:latin typeface="Comic Sans MS" pitchFamily="66" charset="0"/>
              </a:rPr>
              <a:t>по </a:t>
            </a:r>
            <a:r>
              <a:rPr lang="ru-RU" sz="3200" dirty="0">
                <a:latin typeface="Comic Sans MS" pitchFamily="66" charset="0"/>
              </a:rPr>
              <a:t>правилу, такие формы нужны запомнить</a:t>
            </a:r>
            <a:r>
              <a:rPr lang="ru-RU" sz="3200" dirty="0" smtClean="0">
                <a:latin typeface="Comic Sans MS" pitchFamily="66" charset="0"/>
              </a:rPr>
              <a:t>:</a:t>
            </a:r>
          </a:p>
          <a:p>
            <a:pPr marL="0" indent="0">
              <a:buNone/>
            </a:pPr>
            <a:endParaRPr lang="ru-RU" sz="3200" dirty="0" smtClean="0">
              <a:latin typeface="Comic Sans MS" pitchFamily="66" charset="0"/>
            </a:endParaRPr>
          </a:p>
          <a:p>
            <a:r>
              <a:rPr lang="en-US" sz="3200" dirty="0">
                <a:latin typeface="Comic Sans MS" pitchFamily="66" charset="0"/>
              </a:rPr>
              <a:t>to speak – spoke; to begin – began; to sell – sold; to lose – lost.</a:t>
            </a:r>
            <a:endParaRPr lang="ru-RU" sz="32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354412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52</TotalTime>
  <Words>735</Words>
  <Application>Microsoft Office PowerPoint</Application>
  <PresentationFormat>Экран (4:3)</PresentationFormat>
  <Paragraphs>119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Справедливость</vt:lpstr>
      <vt:lpstr>Past Simple Tense   Прошедшее простое время</vt:lpstr>
      <vt:lpstr>Past Simple Tense (прошедшее простое время) в общем смысле обозначает действие, совершившееся в прошлом.</vt:lpstr>
      <vt:lpstr>ПРАВИЛЬНЫЕ ГЛАГОЛЫ</vt:lpstr>
      <vt:lpstr>При произношении правильных глаголов в Simple Pаst действует следующее правило:</vt:lpstr>
      <vt:lpstr>Например:</vt:lpstr>
      <vt:lpstr>Презентация PowerPoint</vt:lpstr>
      <vt:lpstr>Презентация PowerPoint</vt:lpstr>
      <vt:lpstr>Презентация PowerPoint</vt:lpstr>
      <vt:lpstr>НЕПРАВИЛЬНЫЕ ГЛАГОЛЫ:</vt:lpstr>
      <vt:lpstr>Употребление Past Simple Tense</vt:lpstr>
      <vt:lpstr>Презентация PowerPoint</vt:lpstr>
      <vt:lpstr>Раскройте скобки</vt:lpstr>
      <vt:lpstr>ОТВЕТЫ:</vt:lpstr>
      <vt:lpstr>ИСТОЧНИК:</vt:lpstr>
    </vt:vector>
  </TitlesOfParts>
  <Company>Krokoz™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Past Simple Tense   Прошедшее простое время</dc:title>
  <dc:creator>Аня</dc:creator>
  <cp:lastModifiedBy>Аня</cp:lastModifiedBy>
  <cp:revision>8</cp:revision>
  <dcterms:created xsi:type="dcterms:W3CDTF">2012-02-15T10:53:09Z</dcterms:created>
  <dcterms:modified xsi:type="dcterms:W3CDTF">2012-02-15T14:08:46Z</dcterms:modified>
</cp:coreProperties>
</file>