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7DE2C-36CA-4316-861B-E0515242C313}" type="datetimeFigureOut">
              <a:rPr lang="ru-RU" smtClean="0"/>
              <a:t>21.01.2012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3A28D0C-36FA-46ED-9634-256B6A75853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7DE2C-36CA-4316-861B-E0515242C313}" type="datetimeFigureOut">
              <a:rPr lang="ru-RU" smtClean="0"/>
              <a:t>21.01.2012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28D0C-36FA-46ED-9634-256B6A7585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7DE2C-36CA-4316-861B-E0515242C313}" type="datetimeFigureOut">
              <a:rPr lang="ru-RU" smtClean="0"/>
              <a:t>21.01.2012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28D0C-36FA-46ED-9634-256B6A7585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7DE2C-36CA-4316-861B-E0515242C313}" type="datetimeFigureOut">
              <a:rPr lang="ru-RU" smtClean="0"/>
              <a:t>21.01.2012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28D0C-36FA-46ED-9634-256B6A75853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7DE2C-36CA-4316-861B-E0515242C313}" type="datetimeFigureOut">
              <a:rPr lang="ru-RU" smtClean="0"/>
              <a:t>21.01.2012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3A28D0C-36FA-46ED-9634-256B6A75853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7DE2C-36CA-4316-861B-E0515242C313}" type="datetimeFigureOut">
              <a:rPr lang="ru-RU" smtClean="0"/>
              <a:t>21.01.2012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28D0C-36FA-46ED-9634-256B6A75853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7DE2C-36CA-4316-861B-E0515242C313}" type="datetimeFigureOut">
              <a:rPr lang="ru-RU" smtClean="0"/>
              <a:t>21.01.2012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28D0C-36FA-46ED-9634-256B6A75853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7DE2C-36CA-4316-861B-E0515242C313}" type="datetimeFigureOut">
              <a:rPr lang="ru-RU" smtClean="0"/>
              <a:t>21.01.2012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28D0C-36FA-46ED-9634-256B6A7585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7DE2C-36CA-4316-861B-E0515242C313}" type="datetimeFigureOut">
              <a:rPr lang="ru-RU" smtClean="0"/>
              <a:t>21.01.2012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28D0C-36FA-46ED-9634-256B6A7585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7DE2C-36CA-4316-861B-E0515242C313}" type="datetimeFigureOut">
              <a:rPr lang="ru-RU" smtClean="0"/>
              <a:t>21.01.2012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28D0C-36FA-46ED-9634-256B6A75853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7DE2C-36CA-4316-861B-E0515242C313}" type="datetimeFigureOut">
              <a:rPr lang="ru-RU" smtClean="0"/>
              <a:t>21.01.2012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3A28D0C-36FA-46ED-9634-256B6A75853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127DE2C-36CA-4316-861B-E0515242C313}" type="datetimeFigureOut">
              <a:rPr lang="ru-RU" smtClean="0"/>
              <a:t>21.01.2012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63A28D0C-36FA-46ED-9634-256B6A75853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engblog.ru/the-subject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engblog.ru/verb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english-info.ucoz.ru/index/osnovnye_tipy_voprosov_v_anglijskom_jazyke/0-195" TargetMode="External"/><Relationship Id="rId2" Type="http://schemas.openxmlformats.org/officeDocument/2006/relationships/hyperlink" Target="http://engblog.ru/types-of-questions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372944" cy="3396952"/>
          </a:xfrm>
        </p:spPr>
        <p:txBody>
          <a:bodyPr>
            <a:normAutofit/>
          </a:bodyPr>
          <a:lstStyle/>
          <a:p>
            <a:r>
              <a:rPr lang="ru-RU" dirty="0" smtClean="0"/>
              <a:t>Разработала:</a:t>
            </a:r>
          </a:p>
          <a:p>
            <a:r>
              <a:rPr lang="ru-RU" dirty="0" smtClean="0"/>
              <a:t>Давыдова Анна Викторовна</a:t>
            </a:r>
          </a:p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 smtClean="0"/>
              <a:t>МКОУ </a:t>
            </a:r>
            <a:r>
              <a:rPr lang="ru-RU" dirty="0" err="1" smtClean="0"/>
              <a:t>Тимоновская</a:t>
            </a:r>
            <a:r>
              <a:rPr lang="ru-RU" dirty="0" smtClean="0"/>
              <a:t> СОШ с УИОП</a:t>
            </a:r>
          </a:p>
          <a:p>
            <a:r>
              <a:rPr lang="ru-RU" dirty="0" smtClean="0"/>
              <a:t>Город Солнечногорск-7</a:t>
            </a:r>
          </a:p>
          <a:p>
            <a:r>
              <a:rPr lang="ru-RU" dirty="0" smtClean="0"/>
              <a:t>Московская область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400" b="1" dirty="0">
                <a:latin typeface="Comic Sans MS" pitchFamily="66" charset="0"/>
              </a:rPr>
              <a:t>Основные типы вопросов в английском языке</a:t>
            </a:r>
            <a:endParaRPr lang="ru-RU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4901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Comic Sans MS" pitchFamily="66" charset="0"/>
              </a:rPr>
              <a:t>Порядок слов в специальном вопросе</a:t>
            </a:r>
            <a:r>
              <a:rPr lang="ru-RU" dirty="0" smtClean="0">
                <a:latin typeface="Comic Sans MS" pitchFamily="66" charset="0"/>
              </a:rPr>
              <a:t>: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700808"/>
            <a:ext cx="7772400" cy="4572000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Comic Sans MS" pitchFamily="66" charset="0"/>
              </a:rPr>
              <a:t>1.вопросительное </a:t>
            </a:r>
            <a:r>
              <a:rPr lang="ru-RU" dirty="0">
                <a:latin typeface="Comic Sans MS" pitchFamily="66" charset="0"/>
              </a:rPr>
              <a:t>слово (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who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,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where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,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who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,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when</a:t>
            </a:r>
            <a:r>
              <a:rPr lang="ru-RU" dirty="0">
                <a:latin typeface="Comic Sans MS" pitchFamily="66" charset="0"/>
              </a:rPr>
              <a:t> и т.д.) </a:t>
            </a:r>
            <a:endParaRPr lang="en-US" dirty="0" smtClean="0">
              <a:latin typeface="Comic Sans MS" pitchFamily="66" charset="0"/>
            </a:endParaRPr>
          </a:p>
          <a:p>
            <a:r>
              <a:rPr lang="ru-RU" dirty="0" smtClean="0">
                <a:latin typeface="Comic Sans MS" pitchFamily="66" charset="0"/>
              </a:rPr>
              <a:t>2.вспомогательный </a:t>
            </a:r>
            <a:r>
              <a:rPr lang="ru-RU" dirty="0">
                <a:latin typeface="Comic Sans MS" pitchFamily="66" charset="0"/>
              </a:rPr>
              <a:t>(модальный, глагол-связка) глагол, </a:t>
            </a:r>
            <a:endParaRPr lang="en-US" dirty="0" smtClean="0">
              <a:latin typeface="Comic Sans MS" pitchFamily="66" charset="0"/>
            </a:endParaRPr>
          </a:p>
          <a:p>
            <a:r>
              <a:rPr lang="ru-RU" dirty="0" smtClean="0">
                <a:latin typeface="Comic Sans MS" pitchFamily="66" charset="0"/>
              </a:rPr>
              <a:t>3.подлежащее </a:t>
            </a:r>
            <a:r>
              <a:rPr lang="ru-RU" dirty="0">
                <a:latin typeface="Comic Sans MS" pitchFamily="66" charset="0"/>
              </a:rPr>
              <a:t>(существительное или местоимение), </a:t>
            </a:r>
            <a:endParaRPr lang="en-US" dirty="0" smtClean="0">
              <a:latin typeface="Comic Sans MS" pitchFamily="66" charset="0"/>
            </a:endParaRPr>
          </a:p>
          <a:p>
            <a:r>
              <a:rPr lang="ru-RU" dirty="0" smtClean="0">
                <a:latin typeface="Comic Sans MS" pitchFamily="66" charset="0"/>
              </a:rPr>
              <a:t>4.смысловой </a:t>
            </a:r>
            <a:r>
              <a:rPr lang="ru-RU" dirty="0">
                <a:latin typeface="Comic Sans MS" pitchFamily="66" charset="0"/>
              </a:rPr>
              <a:t>глагол, </a:t>
            </a:r>
            <a:endParaRPr lang="en-US" dirty="0" smtClean="0">
              <a:latin typeface="Comic Sans MS" pitchFamily="66" charset="0"/>
            </a:endParaRPr>
          </a:p>
          <a:p>
            <a:r>
              <a:rPr lang="ru-RU" dirty="0" smtClean="0">
                <a:latin typeface="Comic Sans MS" pitchFamily="66" charset="0"/>
              </a:rPr>
              <a:t>5.дополнения</a:t>
            </a:r>
            <a:r>
              <a:rPr lang="ru-RU" dirty="0">
                <a:latin typeface="Comic Sans MS" pitchFamily="66" charset="0"/>
              </a:rPr>
              <a:t>, </a:t>
            </a:r>
            <a:endParaRPr lang="en-US" dirty="0" smtClean="0">
              <a:latin typeface="Comic Sans MS" pitchFamily="66" charset="0"/>
            </a:endParaRPr>
          </a:p>
          <a:p>
            <a:r>
              <a:rPr lang="ru-RU" dirty="0" smtClean="0">
                <a:latin typeface="Comic Sans MS" pitchFamily="66" charset="0"/>
              </a:rPr>
              <a:t>6.обстоятельства </a:t>
            </a:r>
            <a:r>
              <a:rPr lang="ru-RU" dirty="0">
                <a:latin typeface="Comic Sans MS" pitchFamily="66" charset="0"/>
              </a:rPr>
              <a:t>(места, времени, образа действия и т.д.). </a:t>
            </a:r>
            <a:br>
              <a:rPr lang="ru-RU" dirty="0">
                <a:latin typeface="Comic Sans MS" pitchFamily="66" charset="0"/>
              </a:rPr>
            </a:b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864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sz="quarter" idx="1"/>
          </p:nvPr>
        </p:nvSpPr>
        <p:spPr>
          <a:xfrm>
            <a:off x="611188" y="476250"/>
            <a:ext cx="8075612" cy="554355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What language do </a:t>
            </a:r>
            <a:r>
              <a:rPr lang="en-US" sz="3600" dirty="0" smtClean="0">
                <a:latin typeface="Comic Sans MS" pitchFamily="66" charset="0"/>
              </a:rPr>
              <a:t>you study? </a:t>
            </a:r>
            <a:r>
              <a:rPr lang="en-US" sz="3600" dirty="0">
                <a:latin typeface="Comic Sans MS" pitchFamily="66" charset="0"/>
              </a:rPr>
              <a:t>– I study English.</a:t>
            </a:r>
            <a:endParaRPr lang="ru-RU" sz="3600" dirty="0">
              <a:latin typeface="Comic Sans MS" pitchFamily="66" charset="0"/>
            </a:endParaRPr>
          </a:p>
          <a:p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What language can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>
                <a:latin typeface="Comic Sans MS" pitchFamily="66" charset="0"/>
              </a:rPr>
              <a:t>you </a:t>
            </a:r>
            <a:r>
              <a:rPr lang="en-US" sz="3600" dirty="0" smtClean="0">
                <a:latin typeface="Comic Sans MS" pitchFamily="66" charset="0"/>
              </a:rPr>
              <a:t>speak? </a:t>
            </a:r>
            <a:r>
              <a:rPr lang="en-US" sz="3600" dirty="0">
                <a:latin typeface="Comic Sans MS" pitchFamily="66" charset="0"/>
              </a:rPr>
              <a:t>– I can speak French.</a:t>
            </a:r>
            <a:endParaRPr lang="ru-RU" sz="3600" dirty="0">
              <a:latin typeface="Comic Sans MS" pitchFamily="66" charset="0"/>
            </a:endParaRPr>
          </a:p>
          <a:p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What have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>
                <a:latin typeface="Comic Sans MS" pitchFamily="66" charset="0"/>
              </a:rPr>
              <a:t>you </a:t>
            </a:r>
            <a:r>
              <a:rPr lang="en-US" sz="3600" dirty="0" smtClean="0">
                <a:latin typeface="Comic Sans MS" pitchFamily="66" charset="0"/>
              </a:rPr>
              <a:t>bought? </a:t>
            </a:r>
            <a:r>
              <a:rPr lang="en-US" sz="3600" dirty="0">
                <a:latin typeface="Comic Sans MS" pitchFamily="66" charset="0"/>
              </a:rPr>
              <a:t>– I’ve bought a textbook.</a:t>
            </a:r>
            <a:endParaRPr lang="ru-RU" sz="3600" dirty="0">
              <a:latin typeface="Comic Sans MS" pitchFamily="66" charset="0"/>
            </a:endParaRPr>
          </a:p>
          <a:p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Where is</a:t>
            </a:r>
            <a:r>
              <a:rPr lang="en-US" sz="3600" dirty="0" smtClean="0">
                <a:latin typeface="Comic Sans MS" pitchFamily="66" charset="0"/>
              </a:rPr>
              <a:t> he?-</a:t>
            </a:r>
            <a:r>
              <a:rPr lang="en-US" sz="3600" dirty="0">
                <a:latin typeface="Comic Sans MS" pitchFamily="66" charset="0"/>
              </a:rPr>
              <a:t>He is in Moscow.</a:t>
            </a:r>
          </a:p>
          <a:p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Whom did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>
                <a:latin typeface="Comic Sans MS" pitchFamily="66" charset="0"/>
              </a:rPr>
              <a:t>you speak to </a:t>
            </a:r>
            <a:r>
              <a:rPr lang="en-US" sz="3600" dirty="0" smtClean="0">
                <a:latin typeface="Comic Sans MS" pitchFamily="66" charset="0"/>
              </a:rPr>
              <a:t>yesterday</a:t>
            </a:r>
            <a:r>
              <a:rPr lang="en-US" sz="3600" dirty="0">
                <a:latin typeface="Comic Sans MS" pitchFamily="66" charset="0"/>
              </a:rPr>
              <a:t>? – I spoke to him yesterday. </a:t>
            </a:r>
            <a:endParaRPr lang="ru-RU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9996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Вопрос к подлежащему. </a:t>
            </a:r>
            <a:r>
              <a:rPr lang="en-US" b="1" dirty="0">
                <a:latin typeface="Comic Sans MS" pitchFamily="66" charset="0"/>
              </a:rPr>
              <a:t>Question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b="1" dirty="0">
                <a:latin typeface="Comic Sans MS" pitchFamily="66" charset="0"/>
              </a:rPr>
              <a:t>to the </a:t>
            </a:r>
            <a:r>
              <a:rPr lang="en-US" b="1" dirty="0" smtClean="0">
                <a:latin typeface="Comic Sans MS" pitchFamily="66" charset="0"/>
              </a:rPr>
              <a:t>subject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556792"/>
            <a:ext cx="8352928" cy="4968552"/>
          </a:xfrm>
        </p:spPr>
        <p:txBody>
          <a:bodyPr>
            <a:noAutofit/>
          </a:bodyPr>
          <a:lstStyle/>
          <a:p>
            <a:r>
              <a:rPr lang="ru-RU" sz="3600" dirty="0">
                <a:latin typeface="Comic Sans MS" pitchFamily="66" charset="0"/>
              </a:rPr>
              <a:t>В таком вопросительном предложении порядок слов прямой (неизмененный), да и в самом предложении все остается на своих местах. Мы лишь убираем </a:t>
            </a:r>
            <a:r>
              <a:rPr lang="ru-RU" sz="3600" dirty="0">
                <a:latin typeface="Comic Sans MS" pitchFamily="66" charset="0"/>
                <a:hlinkClick r:id="rId2"/>
              </a:rPr>
              <a:t>подлежащее</a:t>
            </a:r>
            <a:r>
              <a:rPr lang="ru-RU" sz="3600" dirty="0">
                <a:latin typeface="Comic Sans MS" pitchFamily="66" charset="0"/>
              </a:rPr>
              <a:t> и вместо него употребляем подходящее вопросительное слово: </a:t>
            </a:r>
            <a:r>
              <a:rPr lang="ru-RU" sz="3600" b="1" dirty="0" err="1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Who</a:t>
            </a:r>
            <a:r>
              <a:rPr lang="ru-RU" sz="3600" dirty="0">
                <a:latin typeface="Comic Sans MS" pitchFamily="66" charset="0"/>
              </a:rPr>
              <a:t>? </a:t>
            </a:r>
            <a:r>
              <a:rPr lang="ru-RU" sz="3600" b="1" dirty="0" err="1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What</a:t>
            </a:r>
            <a:r>
              <a:rPr lang="ru-RU" sz="3600" dirty="0">
                <a:latin typeface="Comic Sans MS" pitchFamily="66" charset="0"/>
              </a:rPr>
              <a:t>? (кто – что). </a:t>
            </a:r>
          </a:p>
        </p:txBody>
      </p:sp>
    </p:spTree>
    <p:extLst>
      <p:ext uri="{BB962C8B-B14F-4D97-AF65-F5344CB8AC3E}">
        <p14:creationId xmlns:p14="http://schemas.microsoft.com/office/powerpoint/2010/main" val="28641531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404664"/>
            <a:ext cx="8352928" cy="612068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Ни </a:t>
            </a:r>
            <a:r>
              <a:rPr lang="ru-RU" sz="3200" dirty="0">
                <a:latin typeface="Comic Sans MS" pitchFamily="66" charset="0"/>
              </a:rPr>
              <a:t>в настоящем, ни в прошедшем времени этот тип вопроса в английском языке не нуждается в использовании вспомогательных </a:t>
            </a:r>
            <a:r>
              <a:rPr lang="ru-RU" sz="3200" dirty="0">
                <a:latin typeface="Comic Sans MS" pitchFamily="66" charset="0"/>
                <a:hlinkClick r:id="rId2"/>
              </a:rPr>
              <a:t>глаголов</a:t>
            </a:r>
            <a:r>
              <a:rPr lang="ru-RU" sz="3200" dirty="0">
                <a:latin typeface="Comic Sans MS" pitchFamily="66" charset="0"/>
              </a:rPr>
              <a:t>. В будущем могут появиться вспомогательные глаголы </a:t>
            </a:r>
            <a:r>
              <a:rPr lang="ru-RU" sz="3200" i="1" dirty="0" err="1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shall</a:t>
            </a:r>
            <a:r>
              <a:rPr lang="ru-RU" sz="3200" dirty="0">
                <a:latin typeface="Comic Sans MS" pitchFamily="66" charset="0"/>
              </a:rPr>
              <a:t> / </a:t>
            </a:r>
            <a:r>
              <a:rPr lang="ru-RU" sz="3200" i="1" dirty="0" err="1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will</a:t>
            </a:r>
            <a:r>
              <a:rPr lang="ru-RU" sz="3200" dirty="0">
                <a:latin typeface="Comic Sans MS" pitchFamily="66" charset="0"/>
              </a:rPr>
              <a:t>, но они являются показателем именно времени и к вопросу, в принципе, отношения не имеют. Есть лишь один нюанс — в настоящем времени употребляем </a:t>
            </a:r>
            <a:r>
              <a:rPr lang="ru-RU" sz="3200" u="sng" dirty="0">
                <a:latin typeface="Comic Sans MS" pitchFamily="66" charset="0"/>
              </a:rPr>
              <a:t>глагол в третьем лице и единственном числе</a:t>
            </a:r>
            <a:r>
              <a:rPr lang="ru-RU" sz="3200" dirty="0">
                <a:latin typeface="Comic Sans MS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94103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620688"/>
            <a:ext cx="8208912" cy="5904656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Who </a:t>
            </a:r>
            <a:r>
              <a:rPr lang="en-US" sz="3600" dirty="0" smtClean="0">
                <a:latin typeface="Comic Sans MS" pitchFamily="66" charset="0"/>
              </a:rPr>
              <a:t>studies English? </a:t>
            </a:r>
            <a:r>
              <a:rPr lang="en-US" sz="3600" dirty="0">
                <a:latin typeface="Comic Sans MS" pitchFamily="66" charset="0"/>
              </a:rPr>
              <a:t>– I study English.</a:t>
            </a:r>
            <a:endParaRPr lang="ru-RU" sz="3600" dirty="0">
              <a:latin typeface="Comic Sans MS" pitchFamily="66" charset="0"/>
            </a:endParaRPr>
          </a:p>
          <a:p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Who can</a:t>
            </a:r>
            <a:r>
              <a:rPr lang="en-US" sz="3600" dirty="0" smtClean="0">
                <a:latin typeface="Comic Sans MS" pitchFamily="66" charset="0"/>
              </a:rPr>
              <a:t> speak French? </a:t>
            </a:r>
            <a:r>
              <a:rPr lang="en-US" sz="3600" dirty="0">
                <a:latin typeface="Comic Sans MS" pitchFamily="66" charset="0"/>
              </a:rPr>
              <a:t>– I can speak French.</a:t>
            </a:r>
            <a:endParaRPr lang="ru-RU" sz="3600" dirty="0">
              <a:latin typeface="Comic Sans MS" pitchFamily="66" charset="0"/>
            </a:endParaRPr>
          </a:p>
          <a:p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Who has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>
                <a:latin typeface="Comic Sans MS" pitchFamily="66" charset="0"/>
              </a:rPr>
              <a:t>bought a </a:t>
            </a:r>
            <a:r>
              <a:rPr lang="en-US" sz="3600" dirty="0" smtClean="0">
                <a:latin typeface="Comic Sans MS" pitchFamily="66" charset="0"/>
              </a:rPr>
              <a:t>textbook? </a:t>
            </a:r>
            <a:r>
              <a:rPr lang="en-US" sz="3600" dirty="0">
                <a:latin typeface="Comic Sans MS" pitchFamily="66" charset="0"/>
              </a:rPr>
              <a:t>– I’ve bought a textbook.</a:t>
            </a:r>
            <a:endParaRPr lang="ru-RU" sz="3600" dirty="0">
              <a:latin typeface="Comic Sans MS" pitchFamily="66" charset="0"/>
            </a:endParaRPr>
          </a:p>
          <a:p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Who is</a:t>
            </a:r>
            <a:r>
              <a:rPr lang="en-US" sz="3600" dirty="0" smtClean="0">
                <a:latin typeface="Comic Sans MS" pitchFamily="66" charset="0"/>
              </a:rPr>
              <a:t> in </a:t>
            </a:r>
            <a:r>
              <a:rPr lang="en-US" sz="3600" dirty="0">
                <a:latin typeface="Comic Sans MS" pitchFamily="66" charset="0"/>
              </a:rPr>
              <a:t>Moscow?-He is in Moscow.</a:t>
            </a:r>
          </a:p>
          <a:p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Who was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>
                <a:latin typeface="Comic Sans MS" pitchFamily="66" charset="0"/>
              </a:rPr>
              <a:t>tired?-They were tired. </a:t>
            </a:r>
          </a:p>
          <a:p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Who </a:t>
            </a:r>
            <a:r>
              <a:rPr lang="en-US" sz="3600" dirty="0" smtClean="0">
                <a:latin typeface="Comic Sans MS" pitchFamily="66" charset="0"/>
              </a:rPr>
              <a:t>spoke </a:t>
            </a:r>
            <a:r>
              <a:rPr lang="en-US" sz="3600" dirty="0">
                <a:latin typeface="Comic Sans MS" pitchFamily="66" charset="0"/>
              </a:rPr>
              <a:t>to him </a:t>
            </a:r>
            <a:r>
              <a:rPr lang="en-US" sz="3600" dirty="0" smtClean="0">
                <a:latin typeface="Comic Sans MS" pitchFamily="66" charset="0"/>
              </a:rPr>
              <a:t>yesterday</a:t>
            </a:r>
            <a:r>
              <a:rPr lang="en-US" sz="3600" dirty="0">
                <a:latin typeface="Comic Sans MS" pitchFamily="66" charset="0"/>
              </a:rPr>
              <a:t>? – I spoke to him yesterday. </a:t>
            </a:r>
            <a:endParaRPr lang="ru-RU" sz="3600" dirty="0">
              <a:latin typeface="Comic Sans MS" pitchFamily="66" charset="0"/>
            </a:endParaRP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42600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Разделительный вопрос.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en-US" b="1" dirty="0" smtClean="0">
                <a:latin typeface="Comic Sans MS" pitchFamily="66" charset="0"/>
              </a:rPr>
              <a:t>Tag-Question.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1447800"/>
            <a:ext cx="8219256" cy="5077544"/>
          </a:xfrm>
        </p:spPr>
        <p:txBody>
          <a:bodyPr>
            <a:noAutofit/>
          </a:bodyPr>
          <a:lstStyle/>
          <a:p>
            <a:r>
              <a:rPr lang="ru-RU" sz="3200" dirty="0">
                <a:latin typeface="Comic Sans MS" pitchFamily="66" charset="0"/>
              </a:rPr>
              <a:t>Вопрос, требующий подтверждения «</a:t>
            </a:r>
            <a:r>
              <a:rPr lang="ru-RU" sz="3200" u="sng" dirty="0">
                <a:latin typeface="Comic Sans MS" pitchFamily="66" charset="0"/>
              </a:rPr>
              <a:t>не так ли</a:t>
            </a:r>
            <a:r>
              <a:rPr lang="ru-RU" sz="3200" dirty="0">
                <a:latin typeface="Comic Sans MS" pitchFamily="66" charset="0"/>
              </a:rPr>
              <a:t>?», «</a:t>
            </a:r>
            <a:r>
              <a:rPr lang="ru-RU" sz="3200" u="sng" dirty="0">
                <a:latin typeface="Comic Sans MS" pitchFamily="66" charset="0"/>
              </a:rPr>
              <a:t>не правда ли</a:t>
            </a:r>
            <a:r>
              <a:rPr lang="ru-RU" sz="3200" dirty="0">
                <a:latin typeface="Comic Sans MS" pitchFamily="66" charset="0"/>
              </a:rPr>
              <a:t>?». Он может строится двумя способами:</a:t>
            </a:r>
            <a:br>
              <a:rPr lang="ru-RU" sz="3200" dirty="0">
                <a:latin typeface="Comic Sans MS" pitchFamily="66" charset="0"/>
              </a:rPr>
            </a:br>
            <a:r>
              <a:rPr lang="ru-RU" sz="3200" dirty="0">
                <a:latin typeface="Comic Sans MS" pitchFamily="66" charset="0"/>
              </a:rPr>
              <a:t>А)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+, -? </a:t>
            </a:r>
            <a:r>
              <a:rPr lang="ru-RU" sz="3200" dirty="0">
                <a:latin typeface="Comic Sans MS" pitchFamily="66" charset="0"/>
              </a:rPr>
              <a:t>(первая часть – утвердительное предложение;</a:t>
            </a:r>
            <a:br>
              <a:rPr lang="ru-RU" sz="3200" dirty="0">
                <a:latin typeface="Comic Sans MS" pitchFamily="66" charset="0"/>
              </a:rPr>
            </a:br>
            <a:r>
              <a:rPr lang="ru-RU" sz="3200" dirty="0">
                <a:latin typeface="Comic Sans MS" pitchFamily="66" charset="0"/>
              </a:rPr>
              <a:t>вторая часть – краткий общий отрицательный вопрос).</a:t>
            </a:r>
            <a:br>
              <a:rPr lang="ru-RU" sz="3200" dirty="0">
                <a:latin typeface="Comic Sans MS" pitchFamily="66" charset="0"/>
              </a:rPr>
            </a:br>
            <a:r>
              <a:rPr lang="ru-RU" sz="3200" dirty="0">
                <a:latin typeface="Comic Sans MS" pitchFamily="66" charset="0"/>
              </a:rPr>
              <a:t>Б)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-,+?</a:t>
            </a:r>
            <a:r>
              <a:rPr lang="ru-RU" sz="3200" dirty="0">
                <a:latin typeface="Comic Sans MS" pitchFamily="66" charset="0"/>
              </a:rPr>
              <a:t> (первая часть – отрицательное предложение;</a:t>
            </a:r>
            <a:br>
              <a:rPr lang="ru-RU" sz="3200" dirty="0">
                <a:latin typeface="Comic Sans MS" pitchFamily="66" charset="0"/>
              </a:rPr>
            </a:br>
            <a:r>
              <a:rPr lang="ru-RU" sz="3200" dirty="0">
                <a:latin typeface="Comic Sans MS" pitchFamily="66" charset="0"/>
              </a:rPr>
              <a:t>вторая часть – краткий общий вопрос).</a:t>
            </a:r>
            <a:br>
              <a:rPr lang="ru-RU" sz="3200" dirty="0">
                <a:latin typeface="Comic Sans MS" pitchFamily="66" charset="0"/>
              </a:rPr>
            </a:br>
            <a:endParaRPr lang="ru-RU" sz="32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70969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620688"/>
            <a:ext cx="8352928" cy="5904656"/>
          </a:xfrm>
        </p:spPr>
        <p:txBody>
          <a:bodyPr>
            <a:normAutofit fontScale="70000" lnSpcReduction="20000"/>
          </a:bodyPr>
          <a:lstStyle/>
          <a:p>
            <a:r>
              <a:rPr lang="ru-RU" sz="4700" dirty="0">
                <a:latin typeface="Comic Sans MS" pitchFamily="66" charset="0"/>
              </a:rPr>
              <a:t>Во второй части таких вопросов повторяется тот глагол, который входит в состав сказуемого первой части.</a:t>
            </a:r>
            <a:br>
              <a:rPr lang="ru-RU" sz="4700" dirty="0">
                <a:latin typeface="Comic Sans MS" pitchFamily="66" charset="0"/>
              </a:rPr>
            </a:br>
            <a:r>
              <a:rPr lang="ru-RU" sz="4700" dirty="0">
                <a:latin typeface="Comic Sans MS" pitchFamily="66" charset="0"/>
              </a:rPr>
              <a:t>Ответы на такие вопросы нужно давать ожидаемые</a:t>
            </a:r>
            <a:r>
              <a:rPr lang="ru-RU" sz="4700" dirty="0" smtClean="0">
                <a:latin typeface="Comic Sans MS" pitchFamily="66" charset="0"/>
              </a:rPr>
              <a:t>.</a:t>
            </a:r>
            <a:endParaRPr lang="en-US" sz="4700" dirty="0" smtClean="0">
              <a:latin typeface="Comic Sans MS" pitchFamily="66" charset="0"/>
            </a:endParaRPr>
          </a:p>
          <a:p>
            <a:endParaRPr lang="en-US" sz="4700" dirty="0" smtClean="0">
              <a:latin typeface="Comic Sans MS" pitchFamily="66" charset="0"/>
            </a:endParaRPr>
          </a:p>
          <a:p>
            <a:r>
              <a:rPr lang="en-US" sz="4700" dirty="0" smtClean="0">
                <a:latin typeface="Comic Sans MS" pitchFamily="66" charset="0"/>
              </a:rPr>
              <a:t>You </a:t>
            </a:r>
            <a:r>
              <a:rPr lang="en-US" sz="47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study</a:t>
            </a:r>
            <a:r>
              <a:rPr lang="en-US" sz="4700" dirty="0">
                <a:latin typeface="Comic Sans MS" pitchFamily="66" charset="0"/>
              </a:rPr>
              <a:t> English, </a:t>
            </a:r>
            <a:r>
              <a:rPr lang="en-US" sz="47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don’t you</a:t>
            </a:r>
            <a:r>
              <a:rPr lang="en-US" sz="4700" dirty="0">
                <a:latin typeface="Comic Sans MS" pitchFamily="66" charset="0"/>
              </a:rPr>
              <a:t>? – Yes, I do. – </a:t>
            </a:r>
            <a:r>
              <a:rPr lang="ru-RU" sz="4700" dirty="0" smtClean="0">
                <a:latin typeface="Comic Sans MS" pitchFamily="66" charset="0"/>
              </a:rPr>
              <a:t>Да</a:t>
            </a:r>
            <a:r>
              <a:rPr lang="en-US" sz="4700" dirty="0" smtClean="0">
                <a:latin typeface="Comic Sans MS" pitchFamily="66" charset="0"/>
              </a:rPr>
              <a:t>. No</a:t>
            </a:r>
            <a:r>
              <a:rPr lang="en-US" sz="4700" dirty="0">
                <a:latin typeface="Comic Sans MS" pitchFamily="66" charset="0"/>
              </a:rPr>
              <a:t>, I don’t . – </a:t>
            </a:r>
            <a:r>
              <a:rPr lang="ru-RU" sz="4700" dirty="0">
                <a:latin typeface="Comic Sans MS" pitchFamily="66" charset="0"/>
              </a:rPr>
              <a:t>Нет. </a:t>
            </a:r>
            <a:endParaRPr lang="en-US" sz="4700" dirty="0" smtClean="0">
              <a:latin typeface="Comic Sans MS" pitchFamily="66" charset="0"/>
            </a:endParaRPr>
          </a:p>
          <a:p>
            <a:pPr marL="0" indent="0">
              <a:buNone/>
            </a:pPr>
            <a:endParaRPr lang="en-US" sz="4700" dirty="0" smtClean="0">
              <a:latin typeface="Comic Sans MS" pitchFamily="66" charset="0"/>
            </a:endParaRPr>
          </a:p>
          <a:p>
            <a:r>
              <a:rPr lang="en-US" sz="4700" dirty="0" smtClean="0">
                <a:latin typeface="Comic Sans MS" pitchFamily="66" charset="0"/>
              </a:rPr>
              <a:t>You </a:t>
            </a:r>
            <a:r>
              <a:rPr lang="en-US" sz="47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don’t study </a:t>
            </a:r>
            <a:r>
              <a:rPr lang="en-US" sz="4700" dirty="0">
                <a:latin typeface="Comic Sans MS" pitchFamily="66" charset="0"/>
              </a:rPr>
              <a:t>French, </a:t>
            </a:r>
            <a:r>
              <a:rPr lang="en-US" sz="47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do you</a:t>
            </a:r>
            <a:r>
              <a:rPr lang="en-US" sz="4700" dirty="0">
                <a:latin typeface="Comic Sans MS" pitchFamily="66" charset="0"/>
              </a:rPr>
              <a:t>? – Yes, I do. – </a:t>
            </a:r>
            <a:r>
              <a:rPr lang="ru-RU" sz="4700" dirty="0">
                <a:latin typeface="Comic Sans MS" pitchFamily="66" charset="0"/>
              </a:rPr>
              <a:t>Изучаю</a:t>
            </a:r>
            <a:r>
              <a:rPr lang="ru-RU" sz="4700" dirty="0" smtClean="0">
                <a:latin typeface="Comic Sans MS" pitchFamily="66" charset="0"/>
              </a:rPr>
              <a:t>.</a:t>
            </a:r>
            <a:r>
              <a:rPr lang="en-US" sz="4700" dirty="0" smtClean="0">
                <a:latin typeface="Comic Sans MS" pitchFamily="66" charset="0"/>
              </a:rPr>
              <a:t> No</a:t>
            </a:r>
            <a:r>
              <a:rPr lang="en-US" sz="4700" dirty="0">
                <a:latin typeface="Comic Sans MS" pitchFamily="66" charset="0"/>
              </a:rPr>
              <a:t>, I don’t. – </a:t>
            </a:r>
            <a:r>
              <a:rPr lang="ru-RU" sz="4700" dirty="0">
                <a:latin typeface="Comic Sans MS" pitchFamily="66" charset="0"/>
              </a:rPr>
              <a:t>Не </a:t>
            </a:r>
            <a:r>
              <a:rPr lang="ru-RU" sz="4700" dirty="0" smtClean="0">
                <a:latin typeface="Comic Sans MS" pitchFamily="66" charset="0"/>
              </a:rPr>
              <a:t>изучаю</a:t>
            </a:r>
            <a:r>
              <a:rPr lang="en-US" sz="4700" dirty="0" smtClean="0">
                <a:latin typeface="Comic Sans MS" pitchFamily="66" charset="0"/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74421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sz="quarter" idx="1"/>
          </p:nvPr>
        </p:nvSpPr>
        <p:spPr>
          <a:xfrm>
            <a:off x="468313" y="620713"/>
            <a:ext cx="8280151" cy="5904631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Comic Sans MS" pitchFamily="66" charset="0"/>
              </a:rPr>
              <a:t>I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study</a:t>
            </a:r>
            <a:r>
              <a:rPr lang="en-US" sz="3600" dirty="0">
                <a:latin typeface="Comic Sans MS" pitchFamily="66" charset="0"/>
              </a:rPr>
              <a:t> </a:t>
            </a:r>
            <a:r>
              <a:rPr lang="en-US" sz="3600" dirty="0" smtClean="0">
                <a:latin typeface="Comic Sans MS" pitchFamily="66" charset="0"/>
              </a:rPr>
              <a:t>English,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don’t</a:t>
            </a:r>
            <a:r>
              <a:rPr lang="en-US" sz="3600" dirty="0" smtClean="0">
                <a:latin typeface="Comic Sans MS" pitchFamily="66" charset="0"/>
              </a:rPr>
              <a:t> I?</a:t>
            </a:r>
            <a:endParaRPr lang="ru-RU" sz="3600" dirty="0">
              <a:latin typeface="Comic Sans MS" pitchFamily="66" charset="0"/>
            </a:endParaRPr>
          </a:p>
          <a:p>
            <a:r>
              <a:rPr lang="en-US" sz="3600" dirty="0" smtClean="0">
                <a:latin typeface="Comic Sans MS" pitchFamily="66" charset="0"/>
              </a:rPr>
              <a:t>I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can</a:t>
            </a:r>
            <a:r>
              <a:rPr lang="en-US" sz="3600" dirty="0">
                <a:latin typeface="Comic Sans MS" pitchFamily="66" charset="0"/>
              </a:rPr>
              <a:t> speak </a:t>
            </a:r>
            <a:r>
              <a:rPr lang="en-US" sz="3600" dirty="0" smtClean="0">
                <a:latin typeface="Comic Sans MS" pitchFamily="66" charset="0"/>
              </a:rPr>
              <a:t>French,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can’t</a:t>
            </a:r>
            <a:r>
              <a:rPr lang="en-US" sz="3600" dirty="0" smtClean="0">
                <a:latin typeface="Comic Sans MS" pitchFamily="66" charset="0"/>
              </a:rPr>
              <a:t> I?</a:t>
            </a:r>
            <a:endParaRPr lang="ru-RU" sz="3600" dirty="0">
              <a:latin typeface="Comic Sans MS" pitchFamily="66" charset="0"/>
            </a:endParaRPr>
          </a:p>
          <a:p>
            <a:r>
              <a:rPr lang="en-US" sz="3600" dirty="0" smtClean="0">
                <a:latin typeface="Comic Sans MS" pitchFamily="66" charset="0"/>
              </a:rPr>
              <a:t>I’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ve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>
                <a:latin typeface="Comic Sans MS" pitchFamily="66" charset="0"/>
              </a:rPr>
              <a:t>bought a </a:t>
            </a:r>
            <a:r>
              <a:rPr lang="en-US" sz="3600" dirty="0" smtClean="0">
                <a:latin typeface="Comic Sans MS" pitchFamily="66" charset="0"/>
              </a:rPr>
              <a:t>textbook,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haven’t</a:t>
            </a:r>
            <a:r>
              <a:rPr lang="en-US" sz="3600" dirty="0" smtClean="0">
                <a:latin typeface="Comic Sans MS" pitchFamily="66" charset="0"/>
              </a:rPr>
              <a:t> I?</a:t>
            </a:r>
            <a:endParaRPr lang="ru-RU" sz="3600" dirty="0">
              <a:latin typeface="Comic Sans MS" pitchFamily="66" charset="0"/>
            </a:endParaRPr>
          </a:p>
          <a:p>
            <a:r>
              <a:rPr lang="en-US" sz="3600" dirty="0" smtClean="0">
                <a:latin typeface="Comic Sans MS" pitchFamily="66" charset="0"/>
              </a:rPr>
              <a:t>He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is</a:t>
            </a:r>
            <a:r>
              <a:rPr lang="en-US" sz="3600" dirty="0">
                <a:latin typeface="Comic Sans MS" pitchFamily="66" charset="0"/>
              </a:rPr>
              <a:t> in </a:t>
            </a:r>
            <a:r>
              <a:rPr lang="en-US" sz="3600" dirty="0" smtClean="0">
                <a:latin typeface="Comic Sans MS" pitchFamily="66" charset="0"/>
              </a:rPr>
              <a:t>Moscow,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isn’t</a:t>
            </a:r>
            <a:r>
              <a:rPr lang="en-US" sz="3600" dirty="0" smtClean="0">
                <a:latin typeface="Comic Sans MS" pitchFamily="66" charset="0"/>
              </a:rPr>
              <a:t> he?</a:t>
            </a:r>
            <a:endParaRPr lang="en-US" sz="3600" dirty="0">
              <a:latin typeface="Comic Sans MS" pitchFamily="66" charset="0"/>
            </a:endParaRPr>
          </a:p>
          <a:p>
            <a:r>
              <a:rPr lang="en-US" sz="3600" dirty="0" smtClean="0">
                <a:latin typeface="Comic Sans MS" pitchFamily="66" charset="0"/>
              </a:rPr>
              <a:t>They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weren’t</a:t>
            </a:r>
            <a:r>
              <a:rPr lang="en-US" sz="3600" dirty="0" smtClean="0">
                <a:latin typeface="Comic Sans MS" pitchFamily="66" charset="0"/>
              </a:rPr>
              <a:t> tired,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were</a:t>
            </a:r>
            <a:r>
              <a:rPr lang="en-US" sz="3600" dirty="0" smtClean="0">
                <a:latin typeface="Comic Sans MS" pitchFamily="66" charset="0"/>
              </a:rPr>
              <a:t> they?</a:t>
            </a:r>
            <a:endParaRPr lang="en-US" sz="3600" dirty="0">
              <a:latin typeface="Comic Sans MS" pitchFamily="66" charset="0"/>
            </a:endParaRPr>
          </a:p>
          <a:p>
            <a:r>
              <a:rPr lang="en-US" sz="3600" dirty="0" smtClean="0">
                <a:latin typeface="Comic Sans MS" pitchFamily="66" charset="0"/>
              </a:rPr>
              <a:t>I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spoke</a:t>
            </a:r>
            <a:r>
              <a:rPr lang="en-US" sz="3600" dirty="0">
                <a:latin typeface="Comic Sans MS" pitchFamily="66" charset="0"/>
              </a:rPr>
              <a:t> to him </a:t>
            </a:r>
            <a:r>
              <a:rPr lang="en-US" sz="3600" dirty="0" smtClean="0">
                <a:latin typeface="Comic Sans MS" pitchFamily="66" charset="0"/>
              </a:rPr>
              <a:t>yesterday,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didn’t</a:t>
            </a:r>
            <a:r>
              <a:rPr lang="en-US" sz="3600" dirty="0" smtClean="0">
                <a:latin typeface="Comic Sans MS" pitchFamily="66" charset="0"/>
              </a:rPr>
              <a:t> I?</a:t>
            </a:r>
          </a:p>
          <a:p>
            <a:r>
              <a:rPr lang="en-US" sz="3600" dirty="0">
                <a:latin typeface="Comic Sans MS" pitchFamily="66" charset="0"/>
              </a:rPr>
              <a:t>I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am</a:t>
            </a:r>
            <a:r>
              <a:rPr lang="en-US" sz="3600" dirty="0">
                <a:latin typeface="Comic Sans MS" pitchFamily="66" charset="0"/>
              </a:rPr>
              <a:t> a pessimist,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aren’t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>
                <a:latin typeface="Comic Sans MS" pitchFamily="66" charset="0"/>
              </a:rPr>
              <a:t>I</a:t>
            </a:r>
            <a:r>
              <a:rPr lang="en-US" sz="3600" dirty="0" smtClean="0">
                <a:latin typeface="Comic Sans MS" pitchFamily="66" charset="0"/>
              </a:rPr>
              <a:t>?</a:t>
            </a:r>
          </a:p>
          <a:p>
            <a:r>
              <a:rPr lang="en-US" sz="3600" dirty="0">
                <a:latin typeface="Comic Sans MS" pitchFamily="66" charset="0"/>
              </a:rPr>
              <a:t>She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doesn’t</a:t>
            </a:r>
            <a:r>
              <a:rPr lang="en-US" sz="3600" dirty="0">
                <a:latin typeface="Comic Sans MS" pitchFamily="66" charset="0"/>
              </a:rPr>
              <a:t> go to the church,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does</a:t>
            </a:r>
            <a:r>
              <a:rPr lang="en-US" sz="3600" dirty="0">
                <a:latin typeface="Comic Sans MS" pitchFamily="66" charset="0"/>
              </a:rPr>
              <a:t> she?</a:t>
            </a:r>
            <a:endParaRPr lang="en-US" sz="3600" dirty="0" smtClean="0">
              <a:latin typeface="Comic Sans MS" pitchFamily="66" charset="0"/>
            </a:endParaRPr>
          </a:p>
          <a:p>
            <a:endParaRPr lang="ru-RU" sz="3600" dirty="0">
              <a:latin typeface="Comic Sans MS" pitchFamily="66" charset="0"/>
            </a:endParaRPr>
          </a:p>
          <a:p>
            <a:pPr marL="0" indent="0">
              <a:buNone/>
            </a:pPr>
            <a:endParaRPr lang="ru-RU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7798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ИСТОЧНИК: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>
                <a:hlinkClick r:id="rId2"/>
              </a:rPr>
              <a:t>http://</a:t>
            </a:r>
            <a:r>
              <a:rPr lang="en-US" sz="2800" dirty="0" smtClean="0">
                <a:hlinkClick r:id="rId2"/>
              </a:rPr>
              <a:t>engblog.ru/types-of-questions</a:t>
            </a:r>
            <a:endParaRPr lang="ru-RU" sz="2800" dirty="0" smtClean="0"/>
          </a:p>
          <a:p>
            <a:r>
              <a:rPr lang="en-US" sz="2800" dirty="0">
                <a:hlinkClick r:id="rId3"/>
              </a:rPr>
              <a:t>http://</a:t>
            </a:r>
            <a:r>
              <a:rPr lang="en-US" sz="2800" dirty="0" smtClean="0">
                <a:hlinkClick r:id="rId3"/>
              </a:rPr>
              <a:t>english-info.ucoz.ru/index/osnovnye_tipy_voprosov_v_anglijskom_jazyke/0-195</a:t>
            </a:r>
            <a:endParaRPr lang="ru-RU" sz="2800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7635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ТИПЫ ВОПРОСОВ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sz="3200" b="1" dirty="0" smtClean="0">
              <a:latin typeface="Comic Sans MS" pitchFamily="66" charset="0"/>
            </a:endParaRPr>
          </a:p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Общий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вопрос. </a:t>
            </a:r>
            <a:r>
              <a:rPr lang="en-US" sz="3200" b="1" dirty="0">
                <a:latin typeface="Comic Sans MS" pitchFamily="66" charset="0"/>
              </a:rPr>
              <a:t>General Question</a:t>
            </a:r>
            <a:r>
              <a:rPr lang="en-US" sz="3200" b="1" dirty="0" smtClean="0">
                <a:latin typeface="Comic Sans MS" pitchFamily="66" charset="0"/>
              </a:rPr>
              <a:t>.</a:t>
            </a:r>
            <a:endParaRPr lang="ru-RU" sz="3200" b="1" dirty="0" smtClean="0">
              <a:latin typeface="Comic Sans MS" pitchFamily="66" charset="0"/>
            </a:endParaRPr>
          </a:p>
          <a:p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Альтернативный вопрос. </a:t>
            </a:r>
            <a:r>
              <a:rPr lang="en-US" sz="3200" b="1" dirty="0">
                <a:latin typeface="Comic Sans MS" pitchFamily="66" charset="0"/>
              </a:rPr>
              <a:t>Alternative Question</a:t>
            </a:r>
            <a:r>
              <a:rPr lang="en-US" sz="3200" b="1" dirty="0" smtClean="0">
                <a:latin typeface="Comic Sans MS" pitchFamily="66" charset="0"/>
              </a:rPr>
              <a:t>.</a:t>
            </a:r>
            <a:endParaRPr lang="ru-RU" sz="3200" b="1" dirty="0" smtClean="0">
              <a:latin typeface="Comic Sans MS" pitchFamily="66" charset="0"/>
            </a:endParaRPr>
          </a:p>
          <a:p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Специальный вопрос. </a:t>
            </a:r>
            <a:r>
              <a:rPr lang="en-US" sz="3200" b="1" dirty="0">
                <a:latin typeface="Comic Sans MS" pitchFamily="66" charset="0"/>
              </a:rPr>
              <a:t>Special Question</a:t>
            </a:r>
            <a:r>
              <a:rPr lang="en-US" sz="3200" b="1" dirty="0" smtClean="0">
                <a:latin typeface="Comic Sans MS" pitchFamily="66" charset="0"/>
              </a:rPr>
              <a:t>.</a:t>
            </a:r>
            <a:endParaRPr lang="ru-RU" sz="3200" b="1" dirty="0" smtClean="0">
              <a:latin typeface="Comic Sans MS" pitchFamily="66" charset="0"/>
            </a:endParaRPr>
          </a:p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Вопрос к подлежащему. </a:t>
            </a:r>
            <a:r>
              <a:rPr lang="en-US" sz="3200" b="1" dirty="0">
                <a:latin typeface="Comic Sans MS" pitchFamily="66" charset="0"/>
              </a:rPr>
              <a:t>Q</a:t>
            </a:r>
            <a:r>
              <a:rPr lang="en-US" sz="3200" b="1" dirty="0" smtClean="0">
                <a:latin typeface="Comic Sans MS" pitchFamily="66" charset="0"/>
              </a:rPr>
              <a:t>uestion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b="1" dirty="0">
                <a:latin typeface="Comic Sans MS" pitchFamily="66" charset="0"/>
              </a:rPr>
              <a:t>to the </a:t>
            </a:r>
            <a:r>
              <a:rPr lang="en-US" sz="3200" b="1" dirty="0" smtClean="0">
                <a:latin typeface="Comic Sans MS" pitchFamily="66" charset="0"/>
              </a:rPr>
              <a:t>subject.</a:t>
            </a:r>
            <a:endParaRPr lang="ru-RU" sz="3200" b="1" dirty="0" smtClean="0">
              <a:latin typeface="Comic Sans MS" pitchFamily="66" charset="0"/>
            </a:endParaRPr>
          </a:p>
          <a:p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Разделительный вопрос. </a:t>
            </a:r>
            <a:r>
              <a:rPr lang="en-US" sz="3200" b="1" dirty="0">
                <a:latin typeface="Comic Sans MS" pitchFamily="66" charset="0"/>
              </a:rPr>
              <a:t>Tag-Question.</a:t>
            </a:r>
            <a:endParaRPr lang="ru-RU" sz="3200" b="1" dirty="0">
              <a:latin typeface="Comic Sans MS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0041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787208" cy="130100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Общий вопрос.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en-US" b="1" dirty="0" smtClean="0">
                <a:latin typeface="Comic Sans MS" pitchFamily="66" charset="0"/>
              </a:rPr>
              <a:t>General </a:t>
            </a:r>
            <a:r>
              <a:rPr lang="en-US" b="1" dirty="0">
                <a:latin typeface="Comic Sans MS" pitchFamily="66" charset="0"/>
              </a:rPr>
              <a:t>Question</a:t>
            </a:r>
            <a:r>
              <a:rPr lang="en-US" b="1" dirty="0" smtClean="0">
                <a:latin typeface="Comic Sans MS" pitchFamily="66" charset="0"/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ru-RU" sz="3600" dirty="0" smtClean="0">
              <a:latin typeface="Comic Sans MS" pitchFamily="66" charset="0"/>
            </a:endParaRPr>
          </a:p>
          <a:p>
            <a:endParaRPr lang="ru-RU" sz="3600" dirty="0">
              <a:latin typeface="Comic Sans MS" pitchFamily="66" charset="0"/>
            </a:endParaRPr>
          </a:p>
          <a:p>
            <a:r>
              <a:rPr lang="ru-RU" sz="3600" dirty="0" smtClean="0">
                <a:latin typeface="Comic Sans MS" pitchFamily="66" charset="0"/>
              </a:rPr>
              <a:t>Общий </a:t>
            </a:r>
            <a:r>
              <a:rPr lang="ru-RU" sz="3600" dirty="0">
                <a:latin typeface="Comic Sans MS" pitchFamily="66" charset="0"/>
              </a:rPr>
              <a:t>вопрос относится ко всему предложению в целом, и ответом на него будут слова </a:t>
            </a:r>
            <a:r>
              <a:rPr lang="ru-RU" sz="3600" b="1" dirty="0" err="1">
                <a:latin typeface="Comic Sans MS" pitchFamily="66" charset="0"/>
              </a:rPr>
              <a:t>yes</a:t>
            </a:r>
            <a:r>
              <a:rPr lang="ru-RU" sz="3600" b="1" dirty="0">
                <a:latin typeface="Comic Sans MS" pitchFamily="66" charset="0"/>
              </a:rPr>
              <a:t> </a:t>
            </a:r>
            <a:r>
              <a:rPr lang="ru-RU" sz="3600" dirty="0">
                <a:latin typeface="Comic Sans MS" pitchFamily="66" charset="0"/>
              </a:rPr>
              <a:t>или</a:t>
            </a:r>
            <a:r>
              <a:rPr lang="ru-RU" sz="3600" b="1" dirty="0">
                <a:latin typeface="Comic Sans MS" pitchFamily="66" charset="0"/>
              </a:rPr>
              <a:t> </a:t>
            </a:r>
            <a:r>
              <a:rPr lang="ru-RU" sz="3600" b="1" dirty="0" err="1">
                <a:latin typeface="Comic Sans MS" pitchFamily="66" charset="0"/>
              </a:rPr>
              <a:t>no</a:t>
            </a:r>
            <a:r>
              <a:rPr lang="ru-RU" sz="3600" b="1" dirty="0">
                <a:latin typeface="Comic Sans MS" pitchFamily="66" charset="0"/>
              </a:rPr>
              <a:t>. </a:t>
            </a:r>
            <a:endParaRPr lang="ru-RU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571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5508104" y="3861048"/>
            <a:ext cx="1872208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771800" y="3861048"/>
            <a:ext cx="2304256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83568" y="3861048"/>
            <a:ext cx="1656184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Comic Sans MS" pitchFamily="66" charset="0"/>
              </a:rPr>
              <a:t>Порядок слов в общем вопросе</a:t>
            </a:r>
            <a:r>
              <a:rPr lang="ru-RU" b="1" dirty="0" smtClean="0">
                <a:latin typeface="Comic Sans MS" pitchFamily="66" charset="0"/>
              </a:rPr>
              <a:t>: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700808"/>
            <a:ext cx="7787208" cy="431899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</a:t>
            </a:r>
            <a:r>
              <a:rPr lang="ru-RU" dirty="0"/>
              <a:t>. вспомогательный (модальный, глагол-связка) глагол,</a:t>
            </a:r>
          </a:p>
          <a:p>
            <a:r>
              <a:rPr lang="ru-RU" dirty="0"/>
              <a:t>2. подлежащее (существительное или местоимение), </a:t>
            </a:r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/>
              <a:t>. смысловой глагол (или дополнение). 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 err="1" smtClean="0">
                <a:solidFill>
                  <a:schemeClr val="bg1"/>
                </a:solidFill>
              </a:rPr>
              <a:t>вспомог</a:t>
            </a:r>
            <a:r>
              <a:rPr lang="ru-RU" dirty="0" smtClean="0">
                <a:solidFill>
                  <a:schemeClr val="bg1"/>
                </a:solidFill>
              </a:rPr>
              <a:t>.             подлежащее</a:t>
            </a:r>
            <a:r>
              <a:rPr lang="ru-RU" dirty="0" smtClean="0"/>
              <a:t>             </a:t>
            </a:r>
            <a:r>
              <a:rPr lang="ru-RU" dirty="0" smtClean="0">
                <a:solidFill>
                  <a:schemeClr val="bg1"/>
                </a:solidFill>
              </a:rPr>
              <a:t> смысловой           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…</a:t>
            </a:r>
            <a:r>
              <a:rPr lang="en-US" sz="4800" b="1" dirty="0" smtClean="0">
                <a:solidFill>
                  <a:schemeClr val="accent1">
                    <a:lumMod val="75000"/>
                  </a:schemeClr>
                </a:solidFill>
              </a:rPr>
              <a:t>?</a:t>
            </a:r>
            <a:endParaRPr lang="ru-RU" sz="48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глагол</a:t>
            </a:r>
            <a:r>
              <a:rPr lang="en-US" dirty="0" smtClean="0">
                <a:solidFill>
                  <a:schemeClr val="bg1"/>
                </a:solidFill>
              </a:rPr>
              <a:t>                                               </a:t>
            </a:r>
            <a:r>
              <a:rPr lang="ru-RU" dirty="0" smtClean="0">
                <a:solidFill>
                  <a:schemeClr val="bg1"/>
                </a:solidFill>
              </a:rPr>
              <a:t>.            глагол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2339752" y="4437112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5076056" y="4401108"/>
            <a:ext cx="432048" cy="2520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812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sz="quarter" idx="1"/>
          </p:nvPr>
        </p:nvSpPr>
        <p:spPr>
          <a:xfrm>
            <a:off x="539750" y="404813"/>
            <a:ext cx="8147050" cy="5614987"/>
          </a:xfrm>
        </p:spPr>
        <p:txBody>
          <a:bodyPr>
            <a:normAutofit fontScale="92500" lnSpcReduction="10000"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Do</a:t>
            </a:r>
            <a:r>
              <a:rPr lang="en-US" sz="3600" dirty="0">
                <a:latin typeface="Comic Sans MS" pitchFamily="66" charset="0"/>
              </a:rPr>
              <a:t> you study English? – Yes, I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do</a:t>
            </a:r>
            <a:r>
              <a:rPr lang="en-US" sz="3600" dirty="0">
                <a:latin typeface="Comic Sans MS" pitchFamily="66" charset="0"/>
              </a:rPr>
              <a:t>. No, I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don’t</a:t>
            </a:r>
            <a:r>
              <a:rPr lang="en-US" sz="3600" dirty="0" smtClean="0">
                <a:latin typeface="Comic Sans MS" pitchFamily="66" charset="0"/>
              </a:rPr>
              <a:t>.</a:t>
            </a:r>
            <a:endParaRPr lang="ru-RU" sz="3600" dirty="0" smtClean="0">
              <a:latin typeface="Comic Sans MS" pitchFamily="66" charset="0"/>
            </a:endParaRPr>
          </a:p>
          <a:p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Can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>
                <a:latin typeface="Comic Sans MS" pitchFamily="66" charset="0"/>
              </a:rPr>
              <a:t>you speak French? – Yes, I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can</a:t>
            </a:r>
            <a:r>
              <a:rPr lang="en-US" sz="3600" dirty="0">
                <a:latin typeface="Comic Sans MS" pitchFamily="66" charset="0"/>
              </a:rPr>
              <a:t>. No, I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can’t</a:t>
            </a:r>
            <a:r>
              <a:rPr lang="en-US" sz="3600" dirty="0" smtClean="0">
                <a:latin typeface="Comic Sans MS" pitchFamily="66" charset="0"/>
              </a:rPr>
              <a:t>.</a:t>
            </a:r>
            <a:endParaRPr lang="ru-RU" sz="3600" dirty="0" smtClean="0">
              <a:latin typeface="Comic Sans MS" pitchFamily="66" charset="0"/>
            </a:endParaRPr>
          </a:p>
          <a:p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Have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>
                <a:latin typeface="Comic Sans MS" pitchFamily="66" charset="0"/>
              </a:rPr>
              <a:t>you bought a textbook? – Yes, I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have</a:t>
            </a:r>
            <a:r>
              <a:rPr lang="en-US" sz="3600" dirty="0">
                <a:latin typeface="Comic Sans MS" pitchFamily="66" charset="0"/>
              </a:rPr>
              <a:t>. No, I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haven’t</a:t>
            </a:r>
            <a:r>
              <a:rPr lang="en-US" sz="3600" dirty="0" smtClean="0">
                <a:latin typeface="Comic Sans MS" pitchFamily="66" charset="0"/>
              </a:rPr>
              <a:t>.</a:t>
            </a:r>
            <a:endParaRPr lang="ru-RU" sz="3600" dirty="0" smtClean="0">
              <a:latin typeface="Comic Sans MS" pitchFamily="66" charset="0"/>
            </a:endParaRPr>
          </a:p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Is</a:t>
            </a:r>
            <a:r>
              <a:rPr lang="en-US" sz="3600" dirty="0">
                <a:latin typeface="Comic Sans MS" pitchFamily="66" charset="0"/>
              </a:rPr>
              <a:t> he in Moscow?-No, he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isn’t</a:t>
            </a:r>
            <a:r>
              <a:rPr lang="en-US" sz="3600" dirty="0" smtClean="0">
                <a:latin typeface="Comic Sans MS" pitchFamily="66" charset="0"/>
              </a:rPr>
              <a:t>. Yes</a:t>
            </a:r>
            <a:r>
              <a:rPr lang="en-US" sz="3600" dirty="0">
                <a:latin typeface="Comic Sans MS" pitchFamily="66" charset="0"/>
              </a:rPr>
              <a:t>, he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is</a:t>
            </a:r>
            <a:r>
              <a:rPr lang="en-US" sz="3600" dirty="0" smtClean="0">
                <a:latin typeface="Comic Sans MS" pitchFamily="66" charset="0"/>
              </a:rPr>
              <a:t>.</a:t>
            </a:r>
          </a:p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Were</a:t>
            </a:r>
            <a:r>
              <a:rPr lang="en-US" sz="3600" dirty="0">
                <a:latin typeface="Comic Sans MS" pitchFamily="66" charset="0"/>
              </a:rPr>
              <a:t> they tired?-No, they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weren't</a:t>
            </a:r>
            <a:r>
              <a:rPr lang="en-US" sz="3600" dirty="0">
                <a:latin typeface="Comic Sans MS" pitchFamily="66" charset="0"/>
              </a:rPr>
              <a:t>. </a:t>
            </a:r>
            <a:endParaRPr lang="en-US" sz="3600" dirty="0" smtClean="0">
              <a:latin typeface="Comic Sans MS" pitchFamily="66" charset="0"/>
            </a:endParaRPr>
          </a:p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Did</a:t>
            </a:r>
            <a:r>
              <a:rPr lang="en-US" sz="3600" dirty="0">
                <a:latin typeface="Comic Sans MS" pitchFamily="66" charset="0"/>
              </a:rPr>
              <a:t> you </a:t>
            </a:r>
            <a:r>
              <a:rPr lang="en-US" sz="3600" dirty="0" smtClean="0">
                <a:latin typeface="Comic Sans MS" pitchFamily="66" charset="0"/>
              </a:rPr>
              <a:t>speak </a:t>
            </a:r>
            <a:r>
              <a:rPr lang="en-US" sz="3600" dirty="0">
                <a:latin typeface="Comic Sans MS" pitchFamily="66" charset="0"/>
              </a:rPr>
              <a:t>to him yesterday? - Yes, I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did</a:t>
            </a:r>
            <a:r>
              <a:rPr lang="en-US" sz="3600" dirty="0">
                <a:latin typeface="Comic Sans MS" pitchFamily="66" charset="0"/>
              </a:rPr>
              <a:t>. - No, I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didn’t</a:t>
            </a:r>
            <a:r>
              <a:rPr lang="en-US" sz="3600" dirty="0">
                <a:latin typeface="Comic Sans MS" pitchFamily="66" charset="0"/>
              </a:rPr>
              <a:t>. </a:t>
            </a:r>
            <a:endParaRPr lang="ru-RU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808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385153" y="5301208"/>
            <a:ext cx="936104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23528" y="5301208"/>
            <a:ext cx="2664296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Альтернативный вопрос. </a:t>
            </a:r>
            <a:r>
              <a:rPr lang="en-US" b="1" dirty="0">
                <a:latin typeface="Comic Sans MS" pitchFamily="66" charset="0"/>
              </a:rPr>
              <a:t>Alternative Question</a:t>
            </a:r>
            <a:r>
              <a:rPr lang="en-US" b="1" dirty="0" smtClean="0">
                <a:latin typeface="Comic Sans MS" pitchFamily="66" charset="0"/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628800"/>
            <a:ext cx="8352928" cy="4968552"/>
          </a:xfrm>
        </p:spPr>
        <p:txBody>
          <a:bodyPr/>
          <a:lstStyle/>
          <a:p>
            <a:r>
              <a:rPr lang="ru-RU" sz="3600" dirty="0">
                <a:latin typeface="Comic Sans MS" pitchFamily="66" charset="0"/>
              </a:rPr>
              <a:t>Альтернативный вопрос предлагает выбор из двух возможностей. Начинается как общий вопрос, затем следует разделительный союз </a:t>
            </a:r>
            <a:r>
              <a:rPr lang="ru-RU" sz="3600" b="1" dirty="0" err="1">
                <a:latin typeface="Comic Sans MS" pitchFamily="66" charset="0"/>
              </a:rPr>
              <a:t>or</a:t>
            </a:r>
            <a:r>
              <a:rPr lang="ru-RU" sz="3600" dirty="0">
                <a:latin typeface="Comic Sans MS" pitchFamily="66" charset="0"/>
              </a:rPr>
              <a:t> и вторая часть </a:t>
            </a:r>
            <a:r>
              <a:rPr lang="ru-RU" sz="3600" dirty="0" smtClean="0">
                <a:latin typeface="Comic Sans MS" pitchFamily="66" charset="0"/>
              </a:rPr>
              <a:t>вопроса</a:t>
            </a:r>
            <a:r>
              <a:rPr lang="ru-RU" dirty="0" smtClean="0">
                <a:latin typeface="Comic Sans MS" pitchFamily="66" charset="0"/>
              </a:rPr>
              <a:t>.</a:t>
            </a:r>
          </a:p>
          <a:p>
            <a:pPr marL="0" indent="0">
              <a:buNone/>
            </a:pPr>
            <a:endParaRPr lang="en-US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Общий вопрос         </a:t>
            </a:r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or</a:t>
            </a:r>
            <a:r>
              <a:rPr lang="en-US" dirty="0" smtClean="0">
                <a:latin typeface="Comic Sans MS" pitchFamily="66" charset="0"/>
              </a:rPr>
              <a:t>        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… 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2987824" y="5634948"/>
            <a:ext cx="397329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9795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260648"/>
            <a:ext cx="8291264" cy="5471120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Do</a:t>
            </a:r>
            <a:r>
              <a:rPr lang="en-US" sz="3200" dirty="0">
                <a:latin typeface="Comic Sans MS" pitchFamily="66" charset="0"/>
              </a:rPr>
              <a:t> you study </a:t>
            </a:r>
            <a:r>
              <a:rPr lang="en-US" sz="3200" dirty="0" smtClean="0">
                <a:latin typeface="Comic Sans MS" pitchFamily="66" charset="0"/>
              </a:rPr>
              <a:t>English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or</a:t>
            </a:r>
            <a:r>
              <a:rPr lang="en-US" sz="3200" dirty="0" smtClean="0">
                <a:latin typeface="Comic Sans MS" pitchFamily="66" charset="0"/>
              </a:rPr>
              <a:t> French? </a:t>
            </a:r>
            <a:r>
              <a:rPr lang="en-US" sz="3200" dirty="0">
                <a:latin typeface="Comic Sans MS" pitchFamily="66" charset="0"/>
              </a:rPr>
              <a:t>– </a:t>
            </a:r>
            <a:r>
              <a:rPr lang="en-US" sz="3200" dirty="0" smtClean="0">
                <a:latin typeface="Comic Sans MS" pitchFamily="66" charset="0"/>
              </a:rPr>
              <a:t>I study English.</a:t>
            </a:r>
            <a:endParaRPr lang="ru-RU" sz="3200" dirty="0">
              <a:latin typeface="Comic Sans MS" pitchFamily="66" charset="0"/>
            </a:endParaRPr>
          </a:p>
          <a:p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Can</a:t>
            </a:r>
            <a:r>
              <a:rPr lang="en-US" sz="3200" dirty="0">
                <a:latin typeface="Comic Sans MS" pitchFamily="66" charset="0"/>
              </a:rPr>
              <a:t> you speak </a:t>
            </a:r>
            <a:r>
              <a:rPr lang="en-US" sz="3200" dirty="0" smtClean="0">
                <a:latin typeface="Comic Sans MS" pitchFamily="66" charset="0"/>
              </a:rPr>
              <a:t>French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or</a:t>
            </a:r>
            <a:r>
              <a:rPr lang="en-US" sz="3200" dirty="0" smtClean="0">
                <a:latin typeface="Comic Sans MS" pitchFamily="66" charset="0"/>
              </a:rPr>
              <a:t> German? </a:t>
            </a:r>
            <a:r>
              <a:rPr lang="en-US" sz="3200" dirty="0">
                <a:latin typeface="Comic Sans MS" pitchFamily="66" charset="0"/>
              </a:rPr>
              <a:t>– </a:t>
            </a:r>
            <a:r>
              <a:rPr lang="en-US" sz="3200" dirty="0" smtClean="0">
                <a:latin typeface="Comic Sans MS" pitchFamily="66" charset="0"/>
              </a:rPr>
              <a:t>I can speak French.</a:t>
            </a:r>
            <a:endParaRPr lang="ru-RU" sz="3200" dirty="0">
              <a:latin typeface="Comic Sans MS" pitchFamily="66" charset="0"/>
            </a:endParaRPr>
          </a:p>
          <a:p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Have</a:t>
            </a:r>
            <a:r>
              <a:rPr lang="en-US" sz="3200" dirty="0">
                <a:latin typeface="Comic Sans MS" pitchFamily="66" charset="0"/>
              </a:rPr>
              <a:t> you bought a </a:t>
            </a:r>
            <a:r>
              <a:rPr lang="en-US" sz="3200" dirty="0" smtClean="0">
                <a:latin typeface="Comic Sans MS" pitchFamily="66" charset="0"/>
              </a:rPr>
              <a:t>textbook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or</a:t>
            </a:r>
            <a:r>
              <a:rPr lang="en-US" sz="3200" dirty="0" smtClean="0">
                <a:latin typeface="Comic Sans MS" pitchFamily="66" charset="0"/>
              </a:rPr>
              <a:t> a copy-book? </a:t>
            </a:r>
            <a:r>
              <a:rPr lang="en-US" sz="3200" dirty="0">
                <a:latin typeface="Comic Sans MS" pitchFamily="66" charset="0"/>
              </a:rPr>
              <a:t>– </a:t>
            </a:r>
            <a:r>
              <a:rPr lang="en-US" sz="3200" dirty="0" smtClean="0">
                <a:latin typeface="Comic Sans MS" pitchFamily="66" charset="0"/>
              </a:rPr>
              <a:t>I’ve bought a textbook.</a:t>
            </a:r>
            <a:endParaRPr lang="ru-RU" sz="3200" dirty="0">
              <a:latin typeface="Comic Sans MS" pitchFamily="66" charset="0"/>
            </a:endParaRPr>
          </a:p>
          <a:p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Is</a:t>
            </a:r>
            <a:r>
              <a:rPr lang="en-US" sz="3200" dirty="0">
                <a:latin typeface="Comic Sans MS" pitchFamily="66" charset="0"/>
              </a:rPr>
              <a:t> he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or</a:t>
            </a:r>
            <a:r>
              <a:rPr lang="en-US" sz="3200" dirty="0" smtClean="0">
                <a:latin typeface="Comic Sans MS" pitchFamily="66" charset="0"/>
              </a:rPr>
              <a:t> she in </a:t>
            </a:r>
            <a:r>
              <a:rPr lang="en-US" sz="3200" dirty="0">
                <a:latin typeface="Comic Sans MS" pitchFamily="66" charset="0"/>
              </a:rPr>
              <a:t>Moscow</a:t>
            </a:r>
            <a:r>
              <a:rPr lang="en-US" sz="3200" dirty="0" smtClean="0">
                <a:latin typeface="Comic Sans MS" pitchFamily="66" charset="0"/>
              </a:rPr>
              <a:t>?-He is in Moscow.</a:t>
            </a:r>
            <a:endParaRPr lang="en-US" sz="3200" dirty="0">
              <a:latin typeface="Comic Sans MS" pitchFamily="66" charset="0"/>
            </a:endParaRPr>
          </a:p>
          <a:p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Were</a:t>
            </a:r>
            <a:r>
              <a:rPr lang="en-US" sz="3200" dirty="0">
                <a:latin typeface="Comic Sans MS" pitchFamily="66" charset="0"/>
              </a:rPr>
              <a:t> they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or</a:t>
            </a:r>
            <a:r>
              <a:rPr lang="en-US" sz="3200" dirty="0" smtClean="0">
                <a:latin typeface="Comic Sans MS" pitchFamily="66" charset="0"/>
              </a:rPr>
              <a:t> you tired?-They were tired. </a:t>
            </a:r>
            <a:endParaRPr lang="en-US" sz="3200" dirty="0">
              <a:latin typeface="Comic Sans MS" pitchFamily="66" charset="0"/>
            </a:endParaRPr>
          </a:p>
          <a:p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Did</a:t>
            </a:r>
            <a:r>
              <a:rPr lang="en-US" sz="3200" dirty="0">
                <a:latin typeface="Comic Sans MS" pitchFamily="66" charset="0"/>
              </a:rPr>
              <a:t> you </a:t>
            </a:r>
            <a:r>
              <a:rPr lang="en-US" sz="3200" dirty="0" smtClean="0">
                <a:latin typeface="Comic Sans MS" pitchFamily="66" charset="0"/>
              </a:rPr>
              <a:t>speak </a:t>
            </a:r>
            <a:r>
              <a:rPr lang="en-US" sz="3200" dirty="0">
                <a:latin typeface="Comic Sans MS" pitchFamily="66" charset="0"/>
              </a:rPr>
              <a:t>to him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or</a:t>
            </a:r>
            <a:r>
              <a:rPr lang="en-US" sz="3200" dirty="0" smtClean="0">
                <a:latin typeface="Comic Sans MS" pitchFamily="66" charset="0"/>
              </a:rPr>
              <a:t> to her yesterday</a:t>
            </a:r>
            <a:r>
              <a:rPr lang="en-US" sz="3200" dirty="0">
                <a:latin typeface="Comic Sans MS" pitchFamily="66" charset="0"/>
              </a:rPr>
              <a:t>? </a:t>
            </a:r>
            <a:r>
              <a:rPr lang="en-US" sz="3200" dirty="0" smtClean="0">
                <a:latin typeface="Comic Sans MS" pitchFamily="66" charset="0"/>
              </a:rPr>
              <a:t>– I spoke to him yesterday. </a:t>
            </a:r>
            <a:endParaRPr lang="ru-RU" sz="3200" dirty="0">
              <a:latin typeface="Comic Sans MS" pitchFamily="66" charset="0"/>
            </a:endParaRP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406818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Специальный вопрос. </a:t>
            </a:r>
            <a:r>
              <a:rPr lang="en-US" b="1" dirty="0" smtClean="0">
                <a:latin typeface="Comic Sans MS" pitchFamily="66" charset="0"/>
              </a:rPr>
              <a:t/>
            </a:r>
            <a:br>
              <a:rPr lang="en-US" b="1" dirty="0" smtClean="0">
                <a:latin typeface="Comic Sans MS" pitchFamily="66" charset="0"/>
              </a:rPr>
            </a:br>
            <a:r>
              <a:rPr lang="en-US" b="1" dirty="0" smtClean="0">
                <a:latin typeface="Comic Sans MS" pitchFamily="66" charset="0"/>
              </a:rPr>
              <a:t>Special </a:t>
            </a:r>
            <a:r>
              <a:rPr lang="en-US" b="1" dirty="0">
                <a:latin typeface="Comic Sans MS" pitchFamily="66" charset="0"/>
              </a:rPr>
              <a:t>Question.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2539008"/>
            <a:ext cx="7787208" cy="4318992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Comic Sans MS" pitchFamily="66" charset="0"/>
              </a:rPr>
              <a:t>Специальный вопрос относится к какому-нибудь члену предложения или к их группе и требует конкретного </a:t>
            </a:r>
            <a:r>
              <a:rPr lang="ru-RU" sz="3600" dirty="0" smtClean="0">
                <a:latin typeface="Comic Sans MS" pitchFamily="66" charset="0"/>
              </a:rPr>
              <a:t>ответа</a:t>
            </a:r>
            <a:r>
              <a:rPr lang="en-US" sz="3600" dirty="0">
                <a:latin typeface="Comic Sans MS" pitchFamily="66" charset="0"/>
              </a:rPr>
              <a:t>.</a:t>
            </a:r>
            <a:endParaRPr lang="ru-RU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978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8003232" cy="165618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Comic Sans MS" pitchFamily="66" charset="0"/>
              </a:rPr>
              <a:t>Специальный вопрос </a:t>
            </a:r>
            <a:r>
              <a:rPr lang="ru-RU" dirty="0" smtClean="0">
                <a:latin typeface="Comic Sans MS" pitchFamily="66" charset="0"/>
              </a:rPr>
              <a:t>начинается </a:t>
            </a:r>
            <a:r>
              <a:rPr lang="ru-RU" dirty="0">
                <a:latin typeface="Comic Sans MS" pitchFamily="66" charset="0"/>
              </a:rPr>
              <a:t>с </a:t>
            </a:r>
            <a:r>
              <a:rPr lang="ru-RU" b="1" dirty="0">
                <a:latin typeface="Comic Sans MS" pitchFamily="66" charset="0"/>
              </a:rPr>
              <a:t>вопросительного слова</a:t>
            </a:r>
            <a:r>
              <a:rPr lang="ru-RU" b="1" dirty="0" smtClean="0">
                <a:latin typeface="Comic Sans MS" pitchFamily="66" charset="0"/>
              </a:rPr>
              <a:t>: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-180528" y="2220482"/>
            <a:ext cx="9476050" cy="4608512"/>
          </a:xfrm>
        </p:spPr>
        <p:txBody>
          <a:bodyPr numCol="2">
            <a:noAutofit/>
          </a:bodyPr>
          <a:lstStyle/>
          <a:p>
            <a:r>
              <a:rPr lang="en-US" sz="35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who</a:t>
            </a:r>
            <a:r>
              <a:rPr lang="en-US" sz="3500" dirty="0">
                <a:latin typeface="Comic Sans MS" pitchFamily="66" charset="0"/>
              </a:rPr>
              <a:t> (</a:t>
            </a:r>
            <a:r>
              <a:rPr lang="ru-RU" sz="3500" dirty="0">
                <a:latin typeface="Comic Sans MS" pitchFamily="66" charset="0"/>
              </a:rPr>
              <a:t>кто?)</a:t>
            </a:r>
            <a:br>
              <a:rPr lang="ru-RU" sz="3500" dirty="0">
                <a:latin typeface="Comic Sans MS" pitchFamily="66" charset="0"/>
              </a:rPr>
            </a:br>
            <a:r>
              <a:rPr lang="en-US" sz="35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whom</a:t>
            </a:r>
            <a:r>
              <a:rPr lang="en-US" sz="3500" dirty="0">
                <a:latin typeface="Comic Sans MS" pitchFamily="66" charset="0"/>
              </a:rPr>
              <a:t> (</a:t>
            </a:r>
            <a:r>
              <a:rPr lang="ru-RU" sz="3500" dirty="0">
                <a:latin typeface="Comic Sans MS" pitchFamily="66" charset="0"/>
              </a:rPr>
              <a:t>кого?)</a:t>
            </a:r>
            <a:br>
              <a:rPr lang="ru-RU" sz="3500" dirty="0">
                <a:latin typeface="Comic Sans MS" pitchFamily="66" charset="0"/>
              </a:rPr>
            </a:br>
            <a:r>
              <a:rPr lang="en-US" sz="35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what</a:t>
            </a:r>
            <a:r>
              <a:rPr lang="en-US" sz="3500" dirty="0">
                <a:latin typeface="Comic Sans MS" pitchFamily="66" charset="0"/>
              </a:rPr>
              <a:t> (</a:t>
            </a:r>
            <a:r>
              <a:rPr lang="ru-RU" sz="3500" dirty="0">
                <a:latin typeface="Comic Sans MS" pitchFamily="66" charset="0"/>
              </a:rPr>
              <a:t>что?)</a:t>
            </a:r>
            <a:br>
              <a:rPr lang="ru-RU" sz="3500" dirty="0">
                <a:latin typeface="Comic Sans MS" pitchFamily="66" charset="0"/>
              </a:rPr>
            </a:br>
            <a:r>
              <a:rPr lang="en-US" sz="35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which </a:t>
            </a:r>
            <a:r>
              <a:rPr lang="en-US" sz="3500" dirty="0">
                <a:latin typeface="Comic Sans MS" pitchFamily="66" charset="0"/>
              </a:rPr>
              <a:t>(</a:t>
            </a:r>
            <a:r>
              <a:rPr lang="ru-RU" sz="3500" dirty="0">
                <a:latin typeface="Comic Sans MS" pitchFamily="66" charset="0"/>
              </a:rPr>
              <a:t>который?)</a:t>
            </a:r>
            <a:br>
              <a:rPr lang="ru-RU" sz="3500" dirty="0">
                <a:latin typeface="Comic Sans MS" pitchFamily="66" charset="0"/>
              </a:rPr>
            </a:br>
            <a:r>
              <a:rPr lang="en-US" sz="35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whose</a:t>
            </a:r>
            <a:r>
              <a:rPr lang="en-US" sz="3500" dirty="0">
                <a:latin typeface="Comic Sans MS" pitchFamily="66" charset="0"/>
              </a:rPr>
              <a:t> (</a:t>
            </a:r>
            <a:r>
              <a:rPr lang="ru-RU" sz="3500" dirty="0">
                <a:latin typeface="Comic Sans MS" pitchFamily="66" charset="0"/>
              </a:rPr>
              <a:t>чей?)</a:t>
            </a:r>
            <a:br>
              <a:rPr lang="ru-RU" sz="3500" dirty="0">
                <a:latin typeface="Comic Sans MS" pitchFamily="66" charset="0"/>
              </a:rPr>
            </a:br>
            <a:r>
              <a:rPr lang="en-US" sz="35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when</a:t>
            </a:r>
            <a:r>
              <a:rPr lang="en-US" sz="3500" dirty="0">
                <a:latin typeface="Comic Sans MS" pitchFamily="66" charset="0"/>
              </a:rPr>
              <a:t> (</a:t>
            </a:r>
            <a:r>
              <a:rPr lang="ru-RU" sz="3500" dirty="0">
                <a:latin typeface="Comic Sans MS" pitchFamily="66" charset="0"/>
              </a:rPr>
              <a:t>когда</a:t>
            </a:r>
            <a:r>
              <a:rPr lang="ru-RU" sz="3500" dirty="0" smtClean="0">
                <a:latin typeface="Comic Sans MS" pitchFamily="66" charset="0"/>
              </a:rPr>
              <a:t>?</a:t>
            </a:r>
            <a:r>
              <a:rPr lang="en-US" sz="3500" dirty="0" smtClean="0">
                <a:latin typeface="Comic Sans MS" pitchFamily="66" charset="0"/>
              </a:rPr>
              <a:t>)</a:t>
            </a:r>
          </a:p>
          <a:p>
            <a:pPr marL="0" indent="0">
              <a:buNone/>
            </a:pPr>
            <a:endParaRPr lang="en-US" sz="3500" dirty="0" smtClean="0">
              <a:latin typeface="Comic Sans MS" pitchFamily="66" charset="0"/>
            </a:endParaRPr>
          </a:p>
          <a:p>
            <a:endParaRPr lang="en-US" sz="350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en-US" sz="3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where</a:t>
            </a:r>
            <a:r>
              <a:rPr lang="en-US" sz="3500" dirty="0" smtClean="0">
                <a:latin typeface="Comic Sans MS" pitchFamily="66" charset="0"/>
              </a:rPr>
              <a:t> </a:t>
            </a:r>
            <a:r>
              <a:rPr lang="en-US" sz="3500" dirty="0">
                <a:latin typeface="Comic Sans MS" pitchFamily="66" charset="0"/>
              </a:rPr>
              <a:t>(</a:t>
            </a:r>
            <a:r>
              <a:rPr lang="ru-RU" sz="3500" dirty="0">
                <a:latin typeface="Comic Sans MS" pitchFamily="66" charset="0"/>
              </a:rPr>
              <a:t>где? куда?)</a:t>
            </a:r>
            <a:br>
              <a:rPr lang="ru-RU" sz="3500" dirty="0">
                <a:latin typeface="Comic Sans MS" pitchFamily="66" charset="0"/>
              </a:rPr>
            </a:br>
            <a:r>
              <a:rPr lang="en-US" sz="35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why</a:t>
            </a:r>
            <a:r>
              <a:rPr lang="en-US" sz="3500" dirty="0">
                <a:latin typeface="Comic Sans MS" pitchFamily="66" charset="0"/>
              </a:rPr>
              <a:t> (</a:t>
            </a:r>
            <a:r>
              <a:rPr lang="ru-RU" sz="3500" dirty="0">
                <a:latin typeface="Comic Sans MS" pitchFamily="66" charset="0"/>
              </a:rPr>
              <a:t>почему?)</a:t>
            </a:r>
            <a:br>
              <a:rPr lang="ru-RU" sz="3500" dirty="0">
                <a:latin typeface="Comic Sans MS" pitchFamily="66" charset="0"/>
              </a:rPr>
            </a:br>
            <a:r>
              <a:rPr lang="en-US" sz="35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how long </a:t>
            </a:r>
            <a:r>
              <a:rPr lang="en-US" sz="3500" dirty="0">
                <a:latin typeface="Comic Sans MS" pitchFamily="66" charset="0"/>
              </a:rPr>
              <a:t>(</a:t>
            </a:r>
            <a:r>
              <a:rPr lang="ru-RU" sz="3500" dirty="0">
                <a:latin typeface="Comic Sans MS" pitchFamily="66" charset="0"/>
              </a:rPr>
              <a:t>как долго?)</a:t>
            </a:r>
            <a:br>
              <a:rPr lang="ru-RU" sz="3500" dirty="0">
                <a:latin typeface="Comic Sans MS" pitchFamily="66" charset="0"/>
              </a:rPr>
            </a:br>
            <a:r>
              <a:rPr lang="en-US" sz="35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how many </a:t>
            </a:r>
            <a:r>
              <a:rPr lang="en-US" sz="3500" dirty="0">
                <a:latin typeface="Comic Sans MS" pitchFamily="66" charset="0"/>
              </a:rPr>
              <a:t>(</a:t>
            </a:r>
            <a:r>
              <a:rPr lang="ru-RU" sz="3500" dirty="0">
                <a:latin typeface="Comic Sans MS" pitchFamily="66" charset="0"/>
              </a:rPr>
              <a:t>сколько?)</a:t>
            </a:r>
            <a:br>
              <a:rPr lang="ru-RU" sz="3500" dirty="0">
                <a:latin typeface="Comic Sans MS" pitchFamily="66" charset="0"/>
              </a:rPr>
            </a:br>
            <a:r>
              <a:rPr lang="en-US" sz="35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how much </a:t>
            </a:r>
            <a:r>
              <a:rPr lang="en-US" sz="3500" dirty="0">
                <a:latin typeface="Comic Sans MS" pitchFamily="66" charset="0"/>
              </a:rPr>
              <a:t>(</a:t>
            </a:r>
            <a:r>
              <a:rPr lang="ru-RU" sz="3500" dirty="0">
                <a:latin typeface="Comic Sans MS" pitchFamily="66" charset="0"/>
              </a:rPr>
              <a:t>сколько?)</a:t>
            </a:r>
            <a:br>
              <a:rPr lang="ru-RU" sz="3500" dirty="0">
                <a:latin typeface="Comic Sans MS" pitchFamily="66" charset="0"/>
              </a:rPr>
            </a:br>
            <a:r>
              <a:rPr lang="en-US" sz="35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how</a:t>
            </a:r>
            <a:r>
              <a:rPr lang="en-US" sz="3500" dirty="0">
                <a:latin typeface="Comic Sans MS" pitchFamily="66" charset="0"/>
              </a:rPr>
              <a:t> (</a:t>
            </a:r>
            <a:r>
              <a:rPr lang="ru-RU" sz="3500" dirty="0">
                <a:latin typeface="Comic Sans MS" pitchFamily="66" charset="0"/>
              </a:rPr>
              <a:t>как</a:t>
            </a:r>
            <a:r>
              <a:rPr lang="ru-RU" sz="3500" dirty="0" smtClean="0">
                <a:latin typeface="Comic Sans MS" pitchFamily="66" charset="0"/>
              </a:rPr>
              <a:t>?</a:t>
            </a:r>
            <a:r>
              <a:rPr lang="en-US" sz="3500" dirty="0" smtClean="0">
                <a:latin typeface="Comic Sans MS" pitchFamily="66" charset="0"/>
              </a:rPr>
              <a:t>)</a:t>
            </a:r>
            <a:r>
              <a:rPr lang="ru-RU" sz="3500" dirty="0"/>
              <a:t/>
            </a:r>
            <a:br>
              <a:rPr lang="ru-RU" sz="3500" dirty="0"/>
            </a:br>
            <a:endParaRPr lang="ru-RU" sz="3500" dirty="0"/>
          </a:p>
        </p:txBody>
      </p:sp>
    </p:spTree>
    <p:extLst>
      <p:ext uri="{BB962C8B-B14F-4D97-AF65-F5344CB8AC3E}">
        <p14:creationId xmlns:p14="http://schemas.microsoft.com/office/powerpoint/2010/main" val="15916164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154</TotalTime>
  <Words>705</Words>
  <Application>Microsoft Office PowerPoint</Application>
  <PresentationFormat>Экран (4:3)</PresentationFormat>
  <Paragraphs>87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Справедливость</vt:lpstr>
      <vt:lpstr>Основные типы вопросов в английском языке</vt:lpstr>
      <vt:lpstr>ТИПЫ ВОПРОСОВ</vt:lpstr>
      <vt:lpstr>Общий вопрос.  General Question.</vt:lpstr>
      <vt:lpstr>Порядок слов в общем вопросе:</vt:lpstr>
      <vt:lpstr>Презентация PowerPoint</vt:lpstr>
      <vt:lpstr>Альтернативный вопрос. Alternative Question.</vt:lpstr>
      <vt:lpstr>Презентация PowerPoint</vt:lpstr>
      <vt:lpstr>Специальный вопрос.  Special Question.</vt:lpstr>
      <vt:lpstr>Специальный вопрос начинается с вопросительного слова:</vt:lpstr>
      <vt:lpstr>Порядок слов в специальном вопросе:</vt:lpstr>
      <vt:lpstr>Презентация PowerPoint</vt:lpstr>
      <vt:lpstr>Вопрос к подлежащему. Question to the subject</vt:lpstr>
      <vt:lpstr>Презентация PowerPoint</vt:lpstr>
      <vt:lpstr>Презентация PowerPoint</vt:lpstr>
      <vt:lpstr>Разделительный вопрос.  Tag-Question.</vt:lpstr>
      <vt:lpstr>Презентация PowerPoint</vt:lpstr>
      <vt:lpstr>Презентация PowerPoint</vt:lpstr>
      <vt:lpstr>ИСТОЧНИК: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типы вопросов в английском языке</dc:title>
  <dc:creator>Аня</dc:creator>
  <cp:lastModifiedBy>Аня</cp:lastModifiedBy>
  <cp:revision>10</cp:revision>
  <dcterms:created xsi:type="dcterms:W3CDTF">2012-01-21T09:14:03Z</dcterms:created>
  <dcterms:modified xsi:type="dcterms:W3CDTF">2012-01-21T11:48:44Z</dcterms:modified>
</cp:coreProperties>
</file>