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3" r:id="rId18"/>
    <p:sldId id="274" r:id="rId19"/>
    <p:sldId id="275" r:id="rId20"/>
    <p:sldId id="276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1470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Скругленный прямоугольник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64708F-1BF2-44AF-8D53-96CCA7A82430}" type="datetimeFigureOut">
              <a:rPr lang="ru-RU" smtClean="0"/>
              <a:t>27.01.2012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AB2F565C-C900-4576-887A-CBEEA8500E15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64708F-1BF2-44AF-8D53-96CCA7A82430}" type="datetimeFigureOut">
              <a:rPr lang="ru-RU" smtClean="0"/>
              <a:t>27.01.2012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2F565C-C900-4576-887A-CBEEA8500E1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64708F-1BF2-44AF-8D53-96CCA7A82430}" type="datetimeFigureOut">
              <a:rPr lang="ru-RU" smtClean="0"/>
              <a:t>27.01.2012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2F565C-C900-4576-887A-CBEEA8500E1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64708F-1BF2-44AF-8D53-96CCA7A82430}" type="datetimeFigureOut">
              <a:rPr lang="ru-RU" smtClean="0"/>
              <a:t>27.01.2012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2F565C-C900-4576-887A-CBEEA8500E15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Скругленный прямоугольник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64708F-1BF2-44AF-8D53-96CCA7A82430}" type="datetimeFigureOut">
              <a:rPr lang="ru-RU" smtClean="0"/>
              <a:t>27.01.2012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AB2F565C-C900-4576-887A-CBEEA8500E15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64708F-1BF2-44AF-8D53-96CCA7A82430}" type="datetimeFigureOut">
              <a:rPr lang="ru-RU" smtClean="0"/>
              <a:t>27.01.2012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2F565C-C900-4576-887A-CBEEA8500E15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64708F-1BF2-44AF-8D53-96CCA7A82430}" type="datetimeFigureOut">
              <a:rPr lang="ru-RU" smtClean="0"/>
              <a:t>27.01.2012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2F565C-C900-4576-887A-CBEEA8500E15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64708F-1BF2-44AF-8D53-96CCA7A82430}" type="datetimeFigureOut">
              <a:rPr lang="ru-RU" smtClean="0"/>
              <a:t>27.01.2012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2F565C-C900-4576-887A-CBEEA8500E1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64708F-1BF2-44AF-8D53-96CCA7A82430}" type="datetimeFigureOut">
              <a:rPr lang="ru-RU" smtClean="0"/>
              <a:t>27.01.2012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2F565C-C900-4576-887A-CBEEA8500E1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Скругленный прямоугольник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64708F-1BF2-44AF-8D53-96CCA7A82430}" type="datetimeFigureOut">
              <a:rPr lang="ru-RU" smtClean="0"/>
              <a:t>27.01.2012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2F565C-C900-4576-887A-CBEEA8500E15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64708F-1BF2-44AF-8D53-96CCA7A82430}" type="datetimeFigureOut">
              <a:rPr lang="ru-RU" smtClean="0"/>
              <a:t>27.01.2012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AB2F565C-C900-4576-887A-CBEEA8500E15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Скругленный прямоугольник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9464708F-1BF2-44AF-8D53-96CCA7A82430}" type="datetimeFigureOut">
              <a:rPr lang="ru-RU" smtClean="0"/>
              <a:t>27.01.2012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AB2F565C-C900-4576-887A-CBEEA8500E15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native-english.ru/subscribe/111" TargetMode="External"/><Relationship Id="rId2" Type="http://schemas.openxmlformats.org/officeDocument/2006/relationships/hyperlink" Target="http://www.native-english.ru/exercises/large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372944" cy="3108920"/>
          </a:xfrm>
        </p:spPr>
        <p:txBody>
          <a:bodyPr>
            <a:normAutofit/>
          </a:bodyPr>
          <a:lstStyle/>
          <a:p>
            <a:r>
              <a:rPr lang="ru-RU" dirty="0" smtClean="0"/>
              <a:t>Разработала:</a:t>
            </a:r>
          </a:p>
          <a:p>
            <a:r>
              <a:rPr lang="ru-RU" dirty="0" smtClean="0"/>
              <a:t>Давыдова Анна Викторовна</a:t>
            </a:r>
          </a:p>
          <a:p>
            <a:r>
              <a:rPr lang="ru-RU" dirty="0" smtClean="0"/>
              <a:t>Учитель английского языка</a:t>
            </a:r>
          </a:p>
          <a:p>
            <a:r>
              <a:rPr lang="ru-RU" dirty="0" smtClean="0"/>
              <a:t>МКОУ </a:t>
            </a:r>
            <a:r>
              <a:rPr lang="ru-RU" dirty="0" err="1" smtClean="0"/>
              <a:t>Тимоновская</a:t>
            </a:r>
            <a:r>
              <a:rPr lang="ru-RU" dirty="0" smtClean="0"/>
              <a:t> СОШ с УИОП</a:t>
            </a:r>
          </a:p>
          <a:p>
            <a:r>
              <a:rPr lang="ru-RU" dirty="0" smtClean="0"/>
              <a:t>Город Солнечногорск-7</a:t>
            </a:r>
          </a:p>
          <a:p>
            <a:r>
              <a:rPr lang="ru-RU" dirty="0" smtClean="0"/>
              <a:t>Московская область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b="1" dirty="0">
                <a:latin typeface="Comic Sans MS" pitchFamily="66" charset="0"/>
              </a:rPr>
              <a:t>Особенности употребления лексики (big, large, great</a:t>
            </a:r>
            <a:r>
              <a:rPr lang="ru-RU" b="1" dirty="0">
                <a:latin typeface="Comic Sans MS" pitchFamily="66" charset="0"/>
              </a:rPr>
              <a:t>) </a:t>
            </a:r>
            <a:endParaRPr lang="ru-RU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822039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683568" y="836712"/>
            <a:ext cx="8003232" cy="5183088"/>
          </a:xfrm>
          <a:ln w="76200">
            <a:solidFill>
              <a:schemeClr val="accent5">
                <a:lumMod val="75000"/>
              </a:schemeClr>
            </a:solidFill>
          </a:ln>
        </p:spPr>
        <p:style>
          <a:lnRef idx="0">
            <a:scrgbClr r="0" g="0" b="0"/>
          </a:lnRef>
          <a:fillRef idx="1003">
            <a:schemeClr val="lt1"/>
          </a:fillRef>
          <a:effectRef idx="0">
            <a:scrgbClr r="0" g="0" b="0"/>
          </a:effectRef>
          <a:fontRef idx="major"/>
        </p:style>
        <p:txBody>
          <a:bodyPr>
            <a:normAutofit/>
          </a:bodyPr>
          <a:lstStyle/>
          <a:p>
            <a:r>
              <a:rPr lang="en-US" sz="3600" b="1" dirty="0">
                <a:solidFill>
                  <a:schemeClr val="accent5">
                    <a:lumMod val="75000"/>
                  </a:schemeClr>
                </a:solidFill>
                <a:latin typeface="Comic Sans MS" pitchFamily="66" charset="0"/>
              </a:rPr>
              <a:t>Great</a:t>
            </a:r>
            <a:r>
              <a:rPr lang="en-US" sz="3600" dirty="0">
                <a:latin typeface="Comic Sans MS" pitchFamily="66" charset="0"/>
              </a:rPr>
              <a:t> love - </a:t>
            </a:r>
            <a:r>
              <a:rPr lang="ru-RU" sz="3600" dirty="0">
                <a:latin typeface="Comic Sans MS" pitchFamily="66" charset="0"/>
              </a:rPr>
              <a:t>большая </a:t>
            </a:r>
            <a:r>
              <a:rPr lang="ru-RU" sz="3600" dirty="0" smtClean="0">
                <a:latin typeface="Comic Sans MS" pitchFamily="66" charset="0"/>
              </a:rPr>
              <a:t>любовь</a:t>
            </a:r>
          </a:p>
          <a:p>
            <a:r>
              <a:rPr lang="en-US" sz="3600" b="1" dirty="0" smtClean="0">
                <a:solidFill>
                  <a:schemeClr val="accent5">
                    <a:lumMod val="75000"/>
                  </a:schemeClr>
                </a:solidFill>
                <a:latin typeface="Comic Sans MS" pitchFamily="66" charset="0"/>
              </a:rPr>
              <a:t>Great</a:t>
            </a:r>
            <a:r>
              <a:rPr lang="en-US" sz="3600" dirty="0" smtClean="0">
                <a:latin typeface="Comic Sans MS" pitchFamily="66" charset="0"/>
              </a:rPr>
              <a:t> </a:t>
            </a:r>
            <a:r>
              <a:rPr lang="en-US" sz="3600" dirty="0">
                <a:latin typeface="Comic Sans MS" pitchFamily="66" charset="0"/>
              </a:rPr>
              <a:t>patience - </a:t>
            </a:r>
            <a:r>
              <a:rPr lang="ru-RU" sz="3600" dirty="0">
                <a:latin typeface="Comic Sans MS" pitchFamily="66" charset="0"/>
              </a:rPr>
              <a:t>большое терпение </a:t>
            </a:r>
            <a:endParaRPr lang="ru-RU" sz="3600" dirty="0" smtClean="0">
              <a:latin typeface="Comic Sans MS" pitchFamily="66" charset="0"/>
            </a:endParaRPr>
          </a:p>
          <a:p>
            <a:r>
              <a:rPr lang="en-US" sz="3600" b="1" dirty="0" smtClean="0">
                <a:solidFill>
                  <a:schemeClr val="accent5">
                    <a:lumMod val="75000"/>
                  </a:schemeClr>
                </a:solidFill>
                <a:latin typeface="Comic Sans MS" pitchFamily="66" charset="0"/>
              </a:rPr>
              <a:t>Great</a:t>
            </a:r>
            <a:r>
              <a:rPr lang="en-US" sz="3600" dirty="0" smtClean="0">
                <a:latin typeface="Comic Sans MS" pitchFamily="66" charset="0"/>
              </a:rPr>
              <a:t> </a:t>
            </a:r>
            <a:r>
              <a:rPr lang="en-US" sz="3600" dirty="0">
                <a:latin typeface="Comic Sans MS" pitchFamily="66" charset="0"/>
              </a:rPr>
              <a:t>haste - </a:t>
            </a:r>
            <a:r>
              <a:rPr lang="ru-RU" sz="3600" dirty="0">
                <a:latin typeface="Comic Sans MS" pitchFamily="66" charset="0"/>
              </a:rPr>
              <a:t>большая спешка</a:t>
            </a:r>
            <a:br>
              <a:rPr lang="ru-RU" sz="3600" dirty="0">
                <a:latin typeface="Comic Sans MS" pitchFamily="66" charset="0"/>
              </a:rPr>
            </a:br>
            <a:r>
              <a:rPr lang="ru-RU" sz="3600" dirty="0">
                <a:latin typeface="Comic Sans MS" pitchFamily="66" charset="0"/>
              </a:rPr>
              <a:t/>
            </a:r>
            <a:br>
              <a:rPr lang="ru-RU" sz="3600" dirty="0">
                <a:latin typeface="Comic Sans MS" pitchFamily="66" charset="0"/>
              </a:rPr>
            </a:br>
            <a:r>
              <a:rPr lang="en-US" sz="3600" dirty="0">
                <a:latin typeface="Comic Sans MS" pitchFamily="66" charset="0"/>
              </a:rPr>
              <a:t>Anna felt very cold and strange, with </a:t>
            </a:r>
            <a:r>
              <a:rPr lang="en-US" sz="3600" b="1" dirty="0">
                <a:solidFill>
                  <a:schemeClr val="accent5">
                    <a:lumMod val="75000"/>
                  </a:schemeClr>
                </a:solidFill>
                <a:latin typeface="Comic Sans MS" pitchFamily="66" charset="0"/>
              </a:rPr>
              <a:t>great</a:t>
            </a:r>
            <a:r>
              <a:rPr lang="en-US" sz="3600" dirty="0">
                <a:latin typeface="Comic Sans MS" pitchFamily="66" charset="0"/>
              </a:rPr>
              <a:t> pain in her head. </a:t>
            </a:r>
            <a:br>
              <a:rPr lang="en-US" sz="3600" dirty="0">
                <a:latin typeface="Comic Sans MS" pitchFamily="66" charset="0"/>
              </a:rPr>
            </a:br>
            <a:r>
              <a:rPr lang="ru-RU" sz="3600" dirty="0">
                <a:latin typeface="Comic Sans MS" pitchFamily="66" charset="0"/>
              </a:rPr>
              <a:t>Анне было очень холодно, и не по себе, сильно болела голова. </a:t>
            </a:r>
          </a:p>
        </p:txBody>
      </p:sp>
    </p:spTree>
    <p:extLst>
      <p:ext uri="{BB962C8B-B14F-4D97-AF65-F5344CB8AC3E}">
        <p14:creationId xmlns:p14="http://schemas.microsoft.com/office/powerpoint/2010/main" val="104751680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74638"/>
            <a:ext cx="8147248" cy="2866330"/>
          </a:xfrm>
          <a:ln w="76200">
            <a:solidFill>
              <a:schemeClr val="accent5">
                <a:lumMod val="75000"/>
              </a:schemeClr>
            </a:solidFill>
          </a:ln>
        </p:spPr>
        <p:style>
          <a:lnRef idx="0">
            <a:scrgbClr r="0" g="0" b="0"/>
          </a:lnRef>
          <a:fillRef idx="1003">
            <a:schemeClr val="lt1"/>
          </a:fillRef>
          <a:effectRef idx="0">
            <a:scrgbClr r="0" g="0" b="0"/>
          </a:effectRef>
          <a:fontRef idx="major"/>
        </p:style>
        <p:txBody>
          <a:bodyPr>
            <a:normAutofit fontScale="90000"/>
          </a:bodyPr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Прилагательное </a:t>
            </a:r>
            <a:r>
              <a:rPr lang="ru-RU" b="1" dirty="0" err="1">
                <a:solidFill>
                  <a:schemeClr val="accent5">
                    <a:lumMod val="75000"/>
                  </a:schemeClr>
                </a:solidFill>
              </a:rPr>
              <a:t>great</a:t>
            </a:r>
            <a:r>
              <a:rPr lang="ru-RU" dirty="0">
                <a:solidFill>
                  <a:schemeClr val="tx1"/>
                </a:solidFill>
              </a:rPr>
              <a:t> в сочетании с существительными, обозначающими названия лиц и явления общественного порядка, имеют значение 'великий', 'крупный', 'выдающийся</a:t>
            </a:r>
            <a:r>
              <a:rPr lang="ru-RU" dirty="0" smtClean="0">
                <a:solidFill>
                  <a:schemeClr val="tx1"/>
                </a:solidFill>
              </a:rPr>
              <a:t>':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539552" y="3356992"/>
            <a:ext cx="8147248" cy="3238872"/>
          </a:xfrm>
          <a:ln w="76200">
            <a:solidFill>
              <a:schemeClr val="accent5">
                <a:lumMod val="75000"/>
              </a:schemeClr>
            </a:solidFill>
          </a:ln>
        </p:spPr>
        <p:style>
          <a:lnRef idx="0">
            <a:scrgbClr r="0" g="0" b="0"/>
          </a:lnRef>
          <a:fillRef idx="1003">
            <a:schemeClr val="lt1"/>
          </a:fillRef>
          <a:effectRef idx="0">
            <a:scrgbClr r="0" g="0" b="0"/>
          </a:effectRef>
          <a:fontRef idx="major"/>
        </p:style>
        <p:txBody>
          <a:bodyPr>
            <a:normAutofit/>
          </a:bodyPr>
          <a:lstStyle/>
          <a:p>
            <a:r>
              <a:rPr lang="en-US" sz="3600" dirty="0">
                <a:latin typeface="Comic Sans MS" pitchFamily="66" charset="0"/>
              </a:rPr>
              <a:t>A </a:t>
            </a:r>
            <a:r>
              <a:rPr lang="en-US" sz="3600" b="1" dirty="0">
                <a:solidFill>
                  <a:schemeClr val="accent5">
                    <a:lumMod val="75000"/>
                  </a:schemeClr>
                </a:solidFill>
                <a:latin typeface="Comic Sans MS" pitchFamily="66" charset="0"/>
              </a:rPr>
              <a:t>great</a:t>
            </a:r>
            <a:r>
              <a:rPr lang="en-US" sz="3600" dirty="0">
                <a:latin typeface="Comic Sans MS" pitchFamily="66" charset="0"/>
              </a:rPr>
              <a:t> scientist - </a:t>
            </a:r>
            <a:r>
              <a:rPr lang="ru-RU" sz="3600" dirty="0">
                <a:latin typeface="Comic Sans MS" pitchFamily="66" charset="0"/>
              </a:rPr>
              <a:t>выдающийся </a:t>
            </a:r>
            <a:r>
              <a:rPr lang="ru-RU" sz="3600" dirty="0" smtClean="0">
                <a:latin typeface="Comic Sans MS" pitchFamily="66" charset="0"/>
              </a:rPr>
              <a:t>учёный</a:t>
            </a:r>
          </a:p>
          <a:p>
            <a:r>
              <a:rPr lang="en-US" sz="3600" dirty="0" smtClean="0">
                <a:latin typeface="Comic Sans MS" pitchFamily="66" charset="0"/>
              </a:rPr>
              <a:t>The</a:t>
            </a:r>
            <a:r>
              <a:rPr lang="en-US" sz="3600" dirty="0" smtClean="0">
                <a:solidFill>
                  <a:schemeClr val="accent5">
                    <a:lumMod val="75000"/>
                  </a:schemeClr>
                </a:solidFill>
                <a:latin typeface="Comic Sans MS" pitchFamily="66" charset="0"/>
              </a:rPr>
              <a:t> </a:t>
            </a:r>
            <a:r>
              <a:rPr lang="en-US" sz="3600" b="1" dirty="0">
                <a:solidFill>
                  <a:schemeClr val="accent5">
                    <a:lumMod val="75000"/>
                  </a:schemeClr>
                </a:solidFill>
                <a:latin typeface="Comic Sans MS" pitchFamily="66" charset="0"/>
              </a:rPr>
              <a:t>Great</a:t>
            </a:r>
            <a:r>
              <a:rPr lang="en-US" sz="3600" dirty="0">
                <a:solidFill>
                  <a:schemeClr val="accent5">
                    <a:lumMod val="75000"/>
                  </a:schemeClr>
                </a:solidFill>
                <a:latin typeface="Comic Sans MS" pitchFamily="66" charset="0"/>
              </a:rPr>
              <a:t> </a:t>
            </a:r>
            <a:r>
              <a:rPr lang="en-US" sz="3600" dirty="0">
                <a:latin typeface="Comic Sans MS" pitchFamily="66" charset="0"/>
              </a:rPr>
              <a:t>Patriotic War - </a:t>
            </a:r>
            <a:r>
              <a:rPr lang="ru-RU" sz="3600" dirty="0">
                <a:latin typeface="Comic Sans MS" pitchFamily="66" charset="0"/>
              </a:rPr>
              <a:t>Великая Отечественная </a:t>
            </a:r>
            <a:r>
              <a:rPr lang="ru-RU" sz="3600" dirty="0" smtClean="0">
                <a:latin typeface="Comic Sans MS" pitchFamily="66" charset="0"/>
              </a:rPr>
              <a:t>война</a:t>
            </a:r>
          </a:p>
          <a:p>
            <a:r>
              <a:rPr lang="en-US" sz="3600" b="1" dirty="0" smtClean="0">
                <a:solidFill>
                  <a:schemeClr val="accent5">
                    <a:lumMod val="75000"/>
                  </a:schemeClr>
                </a:solidFill>
                <a:latin typeface="Comic Sans MS" pitchFamily="66" charset="0"/>
              </a:rPr>
              <a:t>Great</a:t>
            </a:r>
            <a:r>
              <a:rPr lang="en-US" sz="3600" dirty="0" smtClean="0">
                <a:latin typeface="Comic Sans MS" pitchFamily="66" charset="0"/>
              </a:rPr>
              <a:t> </a:t>
            </a:r>
            <a:r>
              <a:rPr lang="en-US" sz="3600" dirty="0">
                <a:latin typeface="Comic Sans MS" pitchFamily="66" charset="0"/>
              </a:rPr>
              <a:t>events - </a:t>
            </a:r>
            <a:r>
              <a:rPr lang="ru-RU" sz="3600" dirty="0">
                <a:latin typeface="Comic Sans MS" pitchFamily="66" charset="0"/>
              </a:rPr>
              <a:t>крупный события </a:t>
            </a:r>
          </a:p>
        </p:txBody>
      </p:sp>
    </p:spTree>
    <p:extLst>
      <p:ext uri="{BB962C8B-B14F-4D97-AF65-F5344CB8AC3E}">
        <p14:creationId xmlns:p14="http://schemas.microsoft.com/office/powerpoint/2010/main" val="288196421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611560" y="692696"/>
            <a:ext cx="8064896" cy="5544616"/>
          </a:xfrm>
          <a:ln w="76200">
            <a:solidFill>
              <a:schemeClr val="accent5">
                <a:lumMod val="75000"/>
              </a:schemeClr>
            </a:solidFill>
          </a:ln>
        </p:spPr>
        <p:style>
          <a:lnRef idx="0">
            <a:scrgbClr r="0" g="0" b="0"/>
          </a:lnRef>
          <a:fillRef idx="1003">
            <a:schemeClr val="lt1"/>
          </a:fillRef>
          <a:effectRef idx="0">
            <a:scrgbClr r="0" g="0" b="0"/>
          </a:effectRef>
          <a:fontRef idx="major"/>
        </p:style>
        <p:txBody>
          <a:bodyPr>
            <a:noAutofit/>
          </a:bodyPr>
          <a:lstStyle/>
          <a:p>
            <a:r>
              <a:rPr lang="ru-RU" sz="3200" dirty="0">
                <a:latin typeface="Comic Sans MS" pitchFamily="66" charset="0"/>
              </a:rPr>
              <a:t>Прилагательное </a:t>
            </a:r>
            <a:r>
              <a:rPr lang="ru-RU" sz="3200" b="1" dirty="0" err="1">
                <a:solidFill>
                  <a:schemeClr val="accent5">
                    <a:lumMod val="75000"/>
                  </a:schemeClr>
                </a:solidFill>
                <a:latin typeface="Comic Sans MS" pitchFamily="66" charset="0"/>
              </a:rPr>
              <a:t>great</a:t>
            </a:r>
            <a:r>
              <a:rPr lang="ru-RU" sz="3200" dirty="0">
                <a:latin typeface="Comic Sans MS" pitchFamily="66" charset="0"/>
              </a:rPr>
              <a:t> в сочетании с конкретными существительными указывает на необычность размера, выходящего за пределы обычного и производящего сильное впечатление. В этом случае </a:t>
            </a:r>
            <a:r>
              <a:rPr lang="ru-RU" sz="3200" b="1" dirty="0" err="1">
                <a:solidFill>
                  <a:schemeClr val="accent5">
                    <a:lumMod val="75000"/>
                  </a:schemeClr>
                </a:solidFill>
                <a:latin typeface="Comic Sans MS" pitchFamily="66" charset="0"/>
              </a:rPr>
              <a:t>great</a:t>
            </a:r>
            <a:r>
              <a:rPr lang="ru-RU" sz="3200" dirty="0">
                <a:latin typeface="Comic Sans MS" pitchFamily="66" charset="0"/>
              </a:rPr>
              <a:t> эмоционально окрашено и может указывать на изумление или досаду. В данном случае на русский язык может переводиться словами 'огромный, громадный':</a:t>
            </a:r>
            <a:br>
              <a:rPr lang="ru-RU" sz="3200" dirty="0">
                <a:latin typeface="Comic Sans MS" pitchFamily="66" charset="0"/>
              </a:rPr>
            </a:br>
            <a:endParaRPr lang="ru-RU" sz="3200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832258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683568" y="692696"/>
            <a:ext cx="8003232" cy="5327104"/>
          </a:xfrm>
          <a:ln w="76200">
            <a:solidFill>
              <a:schemeClr val="accent5">
                <a:lumMod val="75000"/>
              </a:schemeClr>
            </a:solidFill>
          </a:ln>
        </p:spPr>
        <p:style>
          <a:lnRef idx="0">
            <a:scrgbClr r="0" g="0" b="0"/>
          </a:lnRef>
          <a:fillRef idx="1003">
            <a:schemeClr val="lt1"/>
          </a:fillRef>
          <a:effectRef idx="0">
            <a:scrgbClr r="0" g="0" b="0"/>
          </a:effectRef>
          <a:fontRef idx="major"/>
        </p:style>
        <p:txBody>
          <a:bodyPr>
            <a:noAutofit/>
          </a:bodyPr>
          <a:lstStyle/>
          <a:p>
            <a:r>
              <a:rPr lang="ru-RU" sz="3600" dirty="0" err="1">
                <a:latin typeface="Comic Sans MS" pitchFamily="66" charset="0"/>
              </a:rPr>
              <a:t>The</a:t>
            </a:r>
            <a:r>
              <a:rPr lang="ru-RU" sz="3600" dirty="0">
                <a:latin typeface="Comic Sans MS" pitchFamily="66" charset="0"/>
              </a:rPr>
              <a:t> </a:t>
            </a:r>
            <a:r>
              <a:rPr lang="ru-RU" sz="3600" b="1" dirty="0" err="1">
                <a:solidFill>
                  <a:schemeClr val="accent5">
                    <a:lumMod val="75000"/>
                  </a:schemeClr>
                </a:solidFill>
                <a:latin typeface="Comic Sans MS" pitchFamily="66" charset="0"/>
              </a:rPr>
              <a:t>Great</a:t>
            </a:r>
            <a:r>
              <a:rPr lang="ru-RU" sz="3600" dirty="0">
                <a:latin typeface="Comic Sans MS" pitchFamily="66" charset="0"/>
              </a:rPr>
              <a:t> </a:t>
            </a:r>
            <a:r>
              <a:rPr lang="ru-RU" sz="3600" dirty="0" err="1">
                <a:latin typeface="Comic Sans MS" pitchFamily="66" charset="0"/>
              </a:rPr>
              <a:t>Patriotic</a:t>
            </a:r>
            <a:r>
              <a:rPr lang="ru-RU" sz="3600" dirty="0">
                <a:latin typeface="Comic Sans MS" pitchFamily="66" charset="0"/>
              </a:rPr>
              <a:t> </a:t>
            </a:r>
            <a:r>
              <a:rPr lang="ru-RU" sz="3600" dirty="0" err="1">
                <a:latin typeface="Comic Sans MS" pitchFamily="66" charset="0"/>
              </a:rPr>
              <a:t>War</a:t>
            </a:r>
            <a:r>
              <a:rPr lang="ru-RU" sz="3600" dirty="0">
                <a:latin typeface="Comic Sans MS" pitchFamily="66" charset="0"/>
              </a:rPr>
              <a:t> </a:t>
            </a:r>
            <a:r>
              <a:rPr lang="ru-RU" sz="3600" dirty="0" err="1">
                <a:latin typeface="Comic Sans MS" pitchFamily="66" charset="0"/>
              </a:rPr>
              <a:t>lasted</a:t>
            </a:r>
            <a:r>
              <a:rPr lang="ru-RU" sz="3600" dirty="0">
                <a:latin typeface="Comic Sans MS" pitchFamily="66" charset="0"/>
              </a:rPr>
              <a:t> </a:t>
            </a:r>
            <a:r>
              <a:rPr lang="ru-RU" sz="3600" dirty="0" err="1">
                <a:latin typeface="Comic Sans MS" pitchFamily="66" charset="0"/>
              </a:rPr>
              <a:t>almost</a:t>
            </a:r>
            <a:r>
              <a:rPr lang="ru-RU" sz="3600" dirty="0">
                <a:latin typeface="Comic Sans MS" pitchFamily="66" charset="0"/>
              </a:rPr>
              <a:t> </a:t>
            </a:r>
            <a:r>
              <a:rPr lang="ru-RU" sz="3600" dirty="0" err="1">
                <a:latin typeface="Comic Sans MS" pitchFamily="66" charset="0"/>
              </a:rPr>
              <a:t>four</a:t>
            </a:r>
            <a:r>
              <a:rPr lang="ru-RU" sz="3600" dirty="0">
                <a:latin typeface="Comic Sans MS" pitchFamily="66" charset="0"/>
              </a:rPr>
              <a:t> </a:t>
            </a:r>
            <a:r>
              <a:rPr lang="ru-RU" sz="3600" dirty="0" err="1">
                <a:latin typeface="Comic Sans MS" pitchFamily="66" charset="0"/>
              </a:rPr>
              <a:t>years</a:t>
            </a:r>
            <a:r>
              <a:rPr lang="ru-RU" sz="3600" dirty="0">
                <a:latin typeface="Comic Sans MS" pitchFamily="66" charset="0"/>
              </a:rPr>
              <a:t>.</a:t>
            </a:r>
            <a:br>
              <a:rPr lang="ru-RU" sz="3600" dirty="0">
                <a:latin typeface="Comic Sans MS" pitchFamily="66" charset="0"/>
              </a:rPr>
            </a:br>
            <a:r>
              <a:rPr lang="ru-RU" sz="3600" dirty="0">
                <a:latin typeface="Comic Sans MS" pitchFamily="66" charset="0"/>
              </a:rPr>
              <a:t>Великая Отечественная война продолжалась почти четыре года</a:t>
            </a:r>
            <a:r>
              <a:rPr lang="ru-RU" sz="3600" dirty="0" smtClean="0">
                <a:latin typeface="Comic Sans MS" pitchFamily="66" charset="0"/>
              </a:rPr>
              <a:t>.</a:t>
            </a:r>
          </a:p>
          <a:p>
            <a:r>
              <a:rPr lang="en-US" sz="3600" dirty="0">
                <a:latin typeface="Comic Sans MS" pitchFamily="66" charset="0"/>
              </a:rPr>
              <a:t>George had been patching up a </a:t>
            </a:r>
            <a:r>
              <a:rPr lang="en-US" sz="3600" b="1" dirty="0">
                <a:solidFill>
                  <a:schemeClr val="accent5">
                    <a:lumMod val="75000"/>
                  </a:schemeClr>
                </a:solidFill>
                <a:latin typeface="Comic Sans MS" pitchFamily="66" charset="0"/>
              </a:rPr>
              <a:t>great</a:t>
            </a:r>
            <a:r>
              <a:rPr lang="en-US" sz="3600" dirty="0">
                <a:latin typeface="Comic Sans MS" pitchFamily="66" charset="0"/>
              </a:rPr>
              <a:t> pair of water-boots. </a:t>
            </a:r>
            <a:br>
              <a:rPr lang="en-US" sz="3600" dirty="0">
                <a:latin typeface="Comic Sans MS" pitchFamily="66" charset="0"/>
              </a:rPr>
            </a:br>
            <a:r>
              <a:rPr lang="ru-RU" sz="3600" dirty="0">
                <a:latin typeface="Comic Sans MS" pitchFamily="66" charset="0"/>
              </a:rPr>
              <a:t>Джордж чинил пару огромных непромокаемых сапог.</a:t>
            </a:r>
            <a:br>
              <a:rPr lang="ru-RU" sz="3600" dirty="0">
                <a:latin typeface="Comic Sans MS" pitchFamily="66" charset="0"/>
              </a:rPr>
            </a:br>
            <a:endParaRPr lang="ru-RU" sz="3600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115929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ru-RU" b="1" dirty="0">
                <a:latin typeface="Comic Sans MS" pitchFamily="66" charset="0"/>
              </a:rPr>
              <a:t>Примечание</a:t>
            </a:r>
            <a:r>
              <a:rPr lang="ru-RU" dirty="0">
                <a:latin typeface="Comic Sans MS" pitchFamily="66" charset="0"/>
              </a:rPr>
              <a:t>: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899592" y="1772816"/>
            <a:ext cx="7787208" cy="4536504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indent="0">
              <a:buNone/>
            </a:pPr>
            <a:r>
              <a:rPr lang="ru-RU" sz="3200" dirty="0" smtClean="0">
                <a:latin typeface="Comic Sans MS" pitchFamily="66" charset="0"/>
              </a:rPr>
              <a:t>Прилагательное </a:t>
            </a:r>
            <a:r>
              <a:rPr lang="ru-RU" sz="3200" b="1" dirty="0" err="1">
                <a:solidFill>
                  <a:srgbClr val="00B0F0"/>
                </a:solidFill>
                <a:latin typeface="Comic Sans MS" pitchFamily="66" charset="0"/>
              </a:rPr>
              <a:t>big</a:t>
            </a:r>
            <a:r>
              <a:rPr lang="ru-RU" sz="3200" dirty="0">
                <a:latin typeface="Comic Sans MS" pitchFamily="66" charset="0"/>
              </a:rPr>
              <a:t> имеет также значение 'благородный, великодушный' и в этом случае оно не входит в данный синонимический ряд:</a:t>
            </a:r>
            <a:br>
              <a:rPr lang="ru-RU" sz="3200" dirty="0">
                <a:latin typeface="Comic Sans MS" pitchFamily="66" charset="0"/>
              </a:rPr>
            </a:br>
            <a:r>
              <a:rPr lang="ru-RU" sz="3200" dirty="0">
                <a:latin typeface="Comic Sans MS" pitchFamily="66" charset="0"/>
              </a:rPr>
              <a:t/>
            </a:r>
            <a:br>
              <a:rPr lang="ru-RU" sz="3200" dirty="0">
                <a:latin typeface="Comic Sans MS" pitchFamily="66" charset="0"/>
              </a:rPr>
            </a:br>
            <a:r>
              <a:rPr lang="ru-RU" sz="3200" dirty="0" err="1">
                <a:latin typeface="Comic Sans MS" pitchFamily="66" charset="0"/>
              </a:rPr>
              <a:t>You</a:t>
            </a:r>
            <a:r>
              <a:rPr lang="ru-RU" sz="3200" dirty="0">
                <a:latin typeface="Comic Sans MS" pitchFamily="66" charset="0"/>
              </a:rPr>
              <a:t> </a:t>
            </a:r>
            <a:r>
              <a:rPr lang="ru-RU" sz="3200" dirty="0" err="1">
                <a:latin typeface="Comic Sans MS" pitchFamily="66" charset="0"/>
              </a:rPr>
              <a:t>have</a:t>
            </a:r>
            <a:r>
              <a:rPr lang="ru-RU" sz="3200" dirty="0">
                <a:latin typeface="Comic Sans MS" pitchFamily="66" charset="0"/>
              </a:rPr>
              <a:t> a </a:t>
            </a:r>
            <a:r>
              <a:rPr lang="ru-RU" sz="3200" b="1" dirty="0" err="1">
                <a:solidFill>
                  <a:srgbClr val="00B0F0"/>
                </a:solidFill>
                <a:latin typeface="Comic Sans MS" pitchFamily="66" charset="0"/>
              </a:rPr>
              <a:t>big</a:t>
            </a:r>
            <a:r>
              <a:rPr lang="ru-RU" sz="3200" dirty="0">
                <a:latin typeface="Comic Sans MS" pitchFamily="66" charset="0"/>
              </a:rPr>
              <a:t> </a:t>
            </a:r>
            <a:r>
              <a:rPr lang="ru-RU" sz="3200" dirty="0" err="1">
                <a:latin typeface="Comic Sans MS" pitchFamily="66" charset="0"/>
              </a:rPr>
              <a:t>heart</a:t>
            </a:r>
            <a:r>
              <a:rPr lang="ru-RU" sz="3200" dirty="0">
                <a:latin typeface="Comic Sans MS" pitchFamily="66" charset="0"/>
              </a:rPr>
              <a:t> </a:t>
            </a:r>
            <a:r>
              <a:rPr lang="ru-RU" sz="3200" dirty="0" err="1">
                <a:latin typeface="Comic Sans MS" pitchFamily="66" charset="0"/>
              </a:rPr>
              <a:t>and</a:t>
            </a:r>
            <a:r>
              <a:rPr lang="ru-RU" sz="3200" dirty="0">
                <a:latin typeface="Comic Sans MS" pitchFamily="66" charset="0"/>
              </a:rPr>
              <a:t> </a:t>
            </a:r>
            <a:r>
              <a:rPr lang="ru-RU" sz="3200" dirty="0" err="1">
                <a:latin typeface="Comic Sans MS" pitchFamily="66" charset="0"/>
              </a:rPr>
              <a:t>strong</a:t>
            </a:r>
            <a:r>
              <a:rPr lang="ru-RU" sz="3200" dirty="0">
                <a:latin typeface="Comic Sans MS" pitchFamily="66" charset="0"/>
              </a:rPr>
              <a:t> </a:t>
            </a:r>
            <a:r>
              <a:rPr lang="ru-RU" sz="3200" dirty="0" err="1">
                <a:latin typeface="Comic Sans MS" pitchFamily="66" charset="0"/>
              </a:rPr>
              <a:t>will</a:t>
            </a:r>
            <a:r>
              <a:rPr lang="ru-RU" sz="3200" dirty="0">
                <a:latin typeface="Comic Sans MS" pitchFamily="66" charset="0"/>
              </a:rPr>
              <a:t>. </a:t>
            </a:r>
            <a:br>
              <a:rPr lang="ru-RU" sz="3200" dirty="0">
                <a:latin typeface="Comic Sans MS" pitchFamily="66" charset="0"/>
              </a:rPr>
            </a:br>
            <a:r>
              <a:rPr lang="ru-RU" sz="3200" dirty="0">
                <a:latin typeface="Comic Sans MS" pitchFamily="66" charset="0"/>
              </a:rPr>
              <a:t>У вас благородное сердце и сильная воля. </a:t>
            </a:r>
          </a:p>
        </p:txBody>
      </p:sp>
    </p:spTree>
    <p:extLst>
      <p:ext uri="{BB962C8B-B14F-4D97-AF65-F5344CB8AC3E}">
        <p14:creationId xmlns:p14="http://schemas.microsoft.com/office/powerpoint/2010/main" val="340429710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188640"/>
            <a:ext cx="7772400" cy="1143000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ru-RU" dirty="0" smtClean="0">
                <a:latin typeface="Comic Sans MS" pitchFamily="66" charset="0"/>
              </a:rPr>
              <a:t>ТЕСТ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827584" y="1628800"/>
            <a:ext cx="7772400" cy="4896544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b="1" dirty="0">
                <a:latin typeface="Comic Sans MS" pitchFamily="66" charset="0"/>
              </a:rPr>
              <a:t>1.</a:t>
            </a:r>
            <a:r>
              <a:rPr lang="en-US" dirty="0">
                <a:latin typeface="Comic Sans MS" pitchFamily="66" charset="0"/>
              </a:rPr>
              <a:t>  </a:t>
            </a:r>
            <a:r>
              <a:rPr lang="en-US" b="1" dirty="0">
                <a:latin typeface="Comic Sans MS" pitchFamily="66" charset="0"/>
              </a:rPr>
              <a:t>A ..... deal of people were present at the meeting.</a:t>
            </a:r>
            <a:r>
              <a:rPr lang="en-US" dirty="0">
                <a:latin typeface="Comic Sans MS" pitchFamily="66" charset="0"/>
              </a:rPr>
              <a:t>  </a:t>
            </a:r>
            <a:endParaRPr lang="ru-RU" dirty="0">
              <a:latin typeface="Comic Sans MS" pitchFamily="66" charset="0"/>
            </a:endParaRPr>
          </a:p>
          <a:p>
            <a:pPr marL="0" indent="0" algn="ctr">
              <a:buNone/>
            </a:pPr>
            <a:r>
              <a:rPr lang="en-US" dirty="0">
                <a:latin typeface="Comic Sans MS" pitchFamily="66" charset="0"/>
              </a:rPr>
              <a:t>big         large       great</a:t>
            </a:r>
          </a:p>
          <a:p>
            <a:pPr marL="0" indent="0">
              <a:buNone/>
            </a:pPr>
            <a:r>
              <a:rPr lang="en-US" dirty="0">
                <a:latin typeface="Comic Sans MS" pitchFamily="66" charset="0"/>
              </a:rPr>
              <a:t> </a:t>
            </a:r>
            <a:r>
              <a:rPr lang="en-US" b="1" dirty="0">
                <a:latin typeface="Comic Sans MS" pitchFamily="66" charset="0"/>
              </a:rPr>
              <a:t>2.</a:t>
            </a:r>
            <a:r>
              <a:rPr lang="en-US" dirty="0">
                <a:latin typeface="Comic Sans MS" pitchFamily="66" charset="0"/>
              </a:rPr>
              <a:t>  </a:t>
            </a:r>
            <a:r>
              <a:rPr lang="en-US" b="1" dirty="0">
                <a:latin typeface="Comic Sans MS" pitchFamily="66" charset="0"/>
              </a:rPr>
              <a:t>The man had a ..... face and cruel black eyes.</a:t>
            </a:r>
            <a:r>
              <a:rPr lang="en-US" dirty="0">
                <a:latin typeface="Comic Sans MS" pitchFamily="66" charset="0"/>
              </a:rPr>
              <a:t>  </a:t>
            </a:r>
          </a:p>
          <a:p>
            <a:pPr marL="0" indent="0" algn="ctr">
              <a:buNone/>
            </a:pPr>
            <a:r>
              <a:rPr lang="en-US" dirty="0">
                <a:latin typeface="Comic Sans MS" pitchFamily="66" charset="0"/>
              </a:rPr>
              <a:t>big         large       great</a:t>
            </a:r>
          </a:p>
          <a:p>
            <a:pPr marL="0" indent="0">
              <a:buNone/>
            </a:pPr>
            <a:r>
              <a:rPr lang="en-US" b="1" dirty="0">
                <a:latin typeface="Comic Sans MS" pitchFamily="66" charset="0"/>
              </a:rPr>
              <a:t>3.</a:t>
            </a:r>
            <a:r>
              <a:rPr lang="en-US" dirty="0">
                <a:latin typeface="Comic Sans MS" pitchFamily="66" charset="0"/>
              </a:rPr>
              <a:t>  </a:t>
            </a:r>
            <a:r>
              <a:rPr lang="en-US" b="1" dirty="0">
                <a:latin typeface="Comic Sans MS" pitchFamily="66" charset="0"/>
              </a:rPr>
              <a:t>..... cry and little wool. (proverb)</a:t>
            </a:r>
            <a:r>
              <a:rPr lang="en-US" dirty="0">
                <a:latin typeface="Comic Sans MS" pitchFamily="66" charset="0"/>
              </a:rPr>
              <a:t>  </a:t>
            </a:r>
          </a:p>
          <a:p>
            <a:pPr marL="0" indent="0" algn="ctr">
              <a:buNone/>
            </a:pPr>
            <a:r>
              <a:rPr lang="en-US" dirty="0">
                <a:latin typeface="Comic Sans MS" pitchFamily="66" charset="0"/>
              </a:rPr>
              <a:t>big         large       great</a:t>
            </a:r>
          </a:p>
          <a:p>
            <a:pPr marL="0" indent="0">
              <a:buNone/>
            </a:pPr>
            <a:r>
              <a:rPr lang="en-US" b="1" dirty="0">
                <a:latin typeface="Comic Sans MS" pitchFamily="66" charset="0"/>
              </a:rPr>
              <a:t>4.</a:t>
            </a:r>
            <a:r>
              <a:rPr lang="en-US" dirty="0">
                <a:latin typeface="Comic Sans MS" pitchFamily="66" charset="0"/>
              </a:rPr>
              <a:t>  </a:t>
            </a:r>
            <a:r>
              <a:rPr lang="en-US" b="1" dirty="0">
                <a:latin typeface="Comic Sans MS" pitchFamily="66" charset="0"/>
              </a:rPr>
              <a:t>A ..... ship asks deep waters. (proverb)</a:t>
            </a:r>
            <a:r>
              <a:rPr lang="en-US" dirty="0">
                <a:latin typeface="Comic Sans MS" pitchFamily="66" charset="0"/>
              </a:rPr>
              <a:t>  </a:t>
            </a:r>
          </a:p>
          <a:p>
            <a:pPr marL="0" indent="0" algn="ctr">
              <a:buNone/>
            </a:pPr>
            <a:r>
              <a:rPr lang="en-US" dirty="0">
                <a:latin typeface="Comic Sans MS" pitchFamily="66" charset="0"/>
              </a:rPr>
              <a:t>big         large       great</a:t>
            </a:r>
          </a:p>
          <a:p>
            <a:pPr marL="0" indent="0">
              <a:buNone/>
            </a:pPr>
            <a:r>
              <a:rPr lang="en-US" b="1" dirty="0">
                <a:latin typeface="Comic Sans MS" pitchFamily="66" charset="0"/>
              </a:rPr>
              <a:t>5.</a:t>
            </a:r>
            <a:r>
              <a:rPr lang="en-US" dirty="0">
                <a:latin typeface="Comic Sans MS" pitchFamily="66" charset="0"/>
              </a:rPr>
              <a:t>  </a:t>
            </a:r>
            <a:r>
              <a:rPr lang="en-US" b="1" dirty="0">
                <a:latin typeface="Comic Sans MS" pitchFamily="66" charset="0"/>
              </a:rPr>
              <a:t>The house was much ..... than I had expected.</a:t>
            </a:r>
          </a:p>
          <a:p>
            <a:pPr marL="0" indent="0" algn="ctr">
              <a:buNone/>
            </a:pPr>
            <a:r>
              <a:rPr lang="en-US" dirty="0" smtClean="0">
                <a:latin typeface="Comic Sans MS" pitchFamily="66" charset="0"/>
              </a:rPr>
              <a:t>bigger         larger       greater</a:t>
            </a:r>
            <a:endParaRPr lang="en-US" dirty="0">
              <a:latin typeface="Comic Sans MS" pitchFamily="66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0734581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683568" y="404664"/>
            <a:ext cx="8003232" cy="6192688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b="1" dirty="0">
                <a:latin typeface="Comic Sans MS" pitchFamily="66" charset="0"/>
              </a:rPr>
              <a:t>6.</a:t>
            </a:r>
            <a:r>
              <a:rPr lang="en-US" dirty="0">
                <a:latin typeface="Comic Sans MS" pitchFamily="66" charset="0"/>
              </a:rPr>
              <a:t>  </a:t>
            </a:r>
            <a:r>
              <a:rPr lang="en-US" b="1" dirty="0">
                <a:latin typeface="Comic Sans MS" pitchFamily="66" charset="0"/>
              </a:rPr>
              <a:t>Little pigeons can carry ..... messages. (proverb)</a:t>
            </a:r>
            <a:r>
              <a:rPr lang="en-US" dirty="0">
                <a:latin typeface="Comic Sans MS" pitchFamily="66" charset="0"/>
              </a:rPr>
              <a:t>  </a:t>
            </a:r>
            <a:endParaRPr lang="ru-RU" dirty="0" smtClean="0">
              <a:latin typeface="Comic Sans MS" pitchFamily="66" charset="0"/>
            </a:endParaRPr>
          </a:p>
          <a:p>
            <a:pPr marL="0" indent="0" algn="ctr">
              <a:buNone/>
            </a:pPr>
            <a:r>
              <a:rPr lang="en-US" dirty="0">
                <a:latin typeface="Comic Sans MS" pitchFamily="66" charset="0"/>
              </a:rPr>
              <a:t>big         large       great</a:t>
            </a:r>
          </a:p>
          <a:p>
            <a:pPr marL="0" indent="0">
              <a:buNone/>
            </a:pPr>
            <a:r>
              <a:rPr lang="en-US" b="1" dirty="0">
                <a:latin typeface="Comic Sans MS" pitchFamily="66" charset="0"/>
              </a:rPr>
              <a:t>7.</a:t>
            </a:r>
            <a:r>
              <a:rPr lang="en-US" dirty="0">
                <a:latin typeface="Comic Sans MS" pitchFamily="66" charset="0"/>
              </a:rPr>
              <a:t>  </a:t>
            </a:r>
            <a:r>
              <a:rPr lang="en-US" b="1" dirty="0">
                <a:latin typeface="Comic Sans MS" pitchFamily="66" charset="0"/>
              </a:rPr>
              <a:t>Small rain lays ..... dust. (proverb)</a:t>
            </a:r>
            <a:r>
              <a:rPr lang="en-US" dirty="0">
                <a:latin typeface="Comic Sans MS" pitchFamily="66" charset="0"/>
              </a:rPr>
              <a:t>  </a:t>
            </a:r>
            <a:endParaRPr lang="ru-RU" dirty="0" smtClean="0">
              <a:latin typeface="Comic Sans MS" pitchFamily="66" charset="0"/>
            </a:endParaRPr>
          </a:p>
          <a:p>
            <a:pPr marL="0" indent="0" algn="ctr">
              <a:buNone/>
            </a:pPr>
            <a:r>
              <a:rPr lang="en-US" dirty="0">
                <a:latin typeface="Comic Sans MS" pitchFamily="66" charset="0"/>
              </a:rPr>
              <a:t>big         large       great</a:t>
            </a:r>
          </a:p>
          <a:p>
            <a:pPr marL="0" indent="0">
              <a:buNone/>
            </a:pPr>
            <a:r>
              <a:rPr lang="en-US" b="1" dirty="0">
                <a:latin typeface="Comic Sans MS" pitchFamily="66" charset="0"/>
              </a:rPr>
              <a:t>8.</a:t>
            </a:r>
            <a:r>
              <a:rPr lang="en-US" dirty="0">
                <a:latin typeface="Comic Sans MS" pitchFamily="66" charset="0"/>
              </a:rPr>
              <a:t>  </a:t>
            </a:r>
            <a:r>
              <a:rPr lang="en-US" b="1" dirty="0">
                <a:latin typeface="Comic Sans MS" pitchFamily="66" charset="0"/>
              </a:rPr>
              <a:t>There was a ..... lovely lawn with soft green grass in front of the house.</a:t>
            </a:r>
            <a:r>
              <a:rPr lang="en-US" dirty="0">
                <a:latin typeface="Comic Sans MS" pitchFamily="66" charset="0"/>
              </a:rPr>
              <a:t>  </a:t>
            </a:r>
            <a:endParaRPr lang="ru-RU" dirty="0" smtClean="0">
              <a:latin typeface="Comic Sans MS" pitchFamily="66" charset="0"/>
            </a:endParaRPr>
          </a:p>
          <a:p>
            <a:pPr marL="0" indent="0" algn="ctr">
              <a:buNone/>
            </a:pPr>
            <a:r>
              <a:rPr lang="en-US" dirty="0">
                <a:latin typeface="Comic Sans MS" pitchFamily="66" charset="0"/>
              </a:rPr>
              <a:t>big         large       great</a:t>
            </a:r>
          </a:p>
          <a:p>
            <a:pPr marL="0" indent="0">
              <a:buNone/>
            </a:pPr>
            <a:r>
              <a:rPr lang="en-US" b="1" dirty="0">
                <a:latin typeface="Comic Sans MS" pitchFamily="66" charset="0"/>
              </a:rPr>
              <a:t>9.</a:t>
            </a:r>
            <a:r>
              <a:rPr lang="en-US" dirty="0">
                <a:latin typeface="Comic Sans MS" pitchFamily="66" charset="0"/>
              </a:rPr>
              <a:t>  </a:t>
            </a:r>
            <a:r>
              <a:rPr lang="en-US" b="1" dirty="0">
                <a:latin typeface="Comic Sans MS" pitchFamily="66" charset="0"/>
              </a:rPr>
              <a:t>Jack made ..... progress in the school.</a:t>
            </a:r>
            <a:r>
              <a:rPr lang="en-US" dirty="0">
                <a:latin typeface="Comic Sans MS" pitchFamily="66" charset="0"/>
              </a:rPr>
              <a:t>  </a:t>
            </a:r>
            <a:endParaRPr lang="ru-RU" dirty="0" smtClean="0">
              <a:latin typeface="Comic Sans MS" pitchFamily="66" charset="0"/>
            </a:endParaRPr>
          </a:p>
          <a:p>
            <a:pPr marL="0" indent="0" algn="ctr">
              <a:buNone/>
            </a:pPr>
            <a:r>
              <a:rPr lang="en-US" dirty="0">
                <a:latin typeface="Comic Sans MS" pitchFamily="66" charset="0"/>
              </a:rPr>
              <a:t>big         large       great</a:t>
            </a:r>
          </a:p>
          <a:p>
            <a:pPr marL="0" indent="0">
              <a:buNone/>
            </a:pPr>
            <a:r>
              <a:rPr lang="en-US" b="1" dirty="0">
                <a:latin typeface="Comic Sans MS" pitchFamily="66" charset="0"/>
              </a:rPr>
              <a:t>10.</a:t>
            </a:r>
            <a:r>
              <a:rPr lang="en-US" dirty="0">
                <a:latin typeface="Comic Sans MS" pitchFamily="66" charset="0"/>
              </a:rPr>
              <a:t>  </a:t>
            </a:r>
            <a:r>
              <a:rPr lang="en-US" b="1" dirty="0">
                <a:latin typeface="Comic Sans MS" pitchFamily="66" charset="0"/>
              </a:rPr>
              <a:t>A man with a ..... family needs a large house</a:t>
            </a:r>
            <a:r>
              <a:rPr lang="en-US" b="1" dirty="0" smtClean="0">
                <a:latin typeface="Comic Sans MS" pitchFamily="66" charset="0"/>
              </a:rPr>
              <a:t>.</a:t>
            </a:r>
            <a:endParaRPr lang="ru-RU" b="1" dirty="0" smtClean="0">
              <a:latin typeface="Comic Sans MS" pitchFamily="66" charset="0"/>
            </a:endParaRPr>
          </a:p>
          <a:p>
            <a:pPr marL="0" indent="0" algn="ctr">
              <a:buNone/>
            </a:pPr>
            <a:r>
              <a:rPr lang="en-US" dirty="0">
                <a:latin typeface="Comic Sans MS" pitchFamily="66" charset="0"/>
              </a:rPr>
              <a:t>big         large       great</a:t>
            </a:r>
          </a:p>
          <a:p>
            <a:pPr marL="0" indent="0">
              <a:buNone/>
            </a:pPr>
            <a:r>
              <a:rPr lang="en-US" b="1" dirty="0">
                <a:latin typeface="Comic Sans MS" pitchFamily="66" charset="0"/>
              </a:rPr>
              <a:t>11.</a:t>
            </a:r>
            <a:r>
              <a:rPr lang="en-US" dirty="0">
                <a:latin typeface="Comic Sans MS" pitchFamily="66" charset="0"/>
              </a:rPr>
              <a:t>  </a:t>
            </a:r>
            <a:r>
              <a:rPr lang="en-US" b="1" dirty="0">
                <a:latin typeface="Comic Sans MS" pitchFamily="66" charset="0"/>
              </a:rPr>
              <a:t>Lorna was a ..... stout woman tired from the burden of her flesh.</a:t>
            </a:r>
            <a:r>
              <a:rPr lang="en-US" dirty="0">
                <a:latin typeface="Comic Sans MS" pitchFamily="66" charset="0"/>
              </a:rPr>
              <a:t>  </a:t>
            </a:r>
            <a:endParaRPr lang="ru-RU" dirty="0" smtClean="0">
              <a:latin typeface="Comic Sans MS" pitchFamily="66" charset="0"/>
            </a:endParaRPr>
          </a:p>
          <a:p>
            <a:pPr marL="0" indent="0" algn="ctr">
              <a:buNone/>
            </a:pPr>
            <a:r>
              <a:rPr lang="en-US" dirty="0">
                <a:latin typeface="Comic Sans MS" pitchFamily="66" charset="0"/>
              </a:rPr>
              <a:t>big         large       great</a:t>
            </a:r>
          </a:p>
          <a:p>
            <a:pPr marL="0" indent="0" algn="ctr">
              <a:buNone/>
            </a:pPr>
            <a:endParaRPr lang="ru-RU" dirty="0" smtClean="0">
              <a:latin typeface="Comic Sans MS" pitchFamily="66" charset="0"/>
            </a:endParaRPr>
          </a:p>
          <a:p>
            <a:pPr marL="0" indent="0">
              <a:buNone/>
            </a:pPr>
            <a:endParaRPr lang="ru-RU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573203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188640"/>
            <a:ext cx="7772400" cy="114300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ru-RU" dirty="0" smtClean="0">
                <a:latin typeface="Comic Sans MS" pitchFamily="66" charset="0"/>
              </a:rPr>
              <a:t>ОТВЕТ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827584" y="1628800"/>
            <a:ext cx="7772400" cy="4896544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b="1" dirty="0">
                <a:latin typeface="Comic Sans MS" pitchFamily="66" charset="0"/>
              </a:rPr>
              <a:t>1.</a:t>
            </a:r>
            <a:r>
              <a:rPr lang="en-US" dirty="0">
                <a:latin typeface="Comic Sans MS" pitchFamily="66" charset="0"/>
              </a:rPr>
              <a:t>  </a:t>
            </a:r>
            <a:r>
              <a:rPr lang="en-US" b="1" dirty="0">
                <a:latin typeface="Comic Sans MS" pitchFamily="66" charset="0"/>
              </a:rPr>
              <a:t>A ..... deal of people were present at the meeting.</a:t>
            </a:r>
            <a:r>
              <a:rPr lang="en-US" dirty="0">
                <a:latin typeface="Comic Sans MS" pitchFamily="66" charset="0"/>
              </a:rPr>
              <a:t>  </a:t>
            </a:r>
            <a:endParaRPr lang="ru-RU" dirty="0">
              <a:latin typeface="Comic Sans MS" pitchFamily="66" charset="0"/>
            </a:endParaRPr>
          </a:p>
          <a:p>
            <a:pPr marL="0" indent="0" algn="ctr">
              <a:buNone/>
            </a:pPr>
            <a:r>
              <a:rPr lang="en-US" dirty="0">
                <a:latin typeface="Comic Sans MS" pitchFamily="66" charset="0"/>
              </a:rPr>
              <a:t>big         large       </a:t>
            </a:r>
            <a:r>
              <a:rPr lang="en-US" u="sng" dirty="0">
                <a:latin typeface="Comic Sans MS" pitchFamily="66" charset="0"/>
              </a:rPr>
              <a:t>great</a:t>
            </a:r>
          </a:p>
          <a:p>
            <a:pPr marL="0" indent="0">
              <a:buNone/>
            </a:pPr>
            <a:r>
              <a:rPr lang="en-US" dirty="0">
                <a:latin typeface="Comic Sans MS" pitchFamily="66" charset="0"/>
              </a:rPr>
              <a:t> </a:t>
            </a:r>
            <a:r>
              <a:rPr lang="en-US" b="1" dirty="0">
                <a:latin typeface="Comic Sans MS" pitchFamily="66" charset="0"/>
              </a:rPr>
              <a:t>2.</a:t>
            </a:r>
            <a:r>
              <a:rPr lang="en-US" dirty="0">
                <a:latin typeface="Comic Sans MS" pitchFamily="66" charset="0"/>
              </a:rPr>
              <a:t>  </a:t>
            </a:r>
            <a:r>
              <a:rPr lang="en-US" b="1" dirty="0">
                <a:latin typeface="Comic Sans MS" pitchFamily="66" charset="0"/>
              </a:rPr>
              <a:t>The man had a ..... face and cruel black eyes.</a:t>
            </a:r>
            <a:r>
              <a:rPr lang="en-US" dirty="0">
                <a:latin typeface="Comic Sans MS" pitchFamily="66" charset="0"/>
              </a:rPr>
              <a:t>  </a:t>
            </a:r>
          </a:p>
          <a:p>
            <a:pPr marL="0" indent="0" algn="ctr">
              <a:buNone/>
            </a:pPr>
            <a:r>
              <a:rPr lang="en-US" u="sng" dirty="0">
                <a:latin typeface="Comic Sans MS" pitchFamily="66" charset="0"/>
              </a:rPr>
              <a:t>big</a:t>
            </a:r>
            <a:r>
              <a:rPr lang="en-US" dirty="0">
                <a:latin typeface="Comic Sans MS" pitchFamily="66" charset="0"/>
              </a:rPr>
              <a:t>         large       great</a:t>
            </a:r>
          </a:p>
          <a:p>
            <a:pPr marL="0" indent="0">
              <a:buNone/>
            </a:pPr>
            <a:r>
              <a:rPr lang="en-US" b="1" dirty="0">
                <a:latin typeface="Comic Sans MS" pitchFamily="66" charset="0"/>
              </a:rPr>
              <a:t>3.</a:t>
            </a:r>
            <a:r>
              <a:rPr lang="en-US" dirty="0">
                <a:latin typeface="Comic Sans MS" pitchFamily="66" charset="0"/>
              </a:rPr>
              <a:t>  </a:t>
            </a:r>
            <a:r>
              <a:rPr lang="en-US" b="1" dirty="0">
                <a:latin typeface="Comic Sans MS" pitchFamily="66" charset="0"/>
              </a:rPr>
              <a:t>..... cry and little wool. (proverb)</a:t>
            </a:r>
            <a:r>
              <a:rPr lang="en-US" dirty="0">
                <a:latin typeface="Comic Sans MS" pitchFamily="66" charset="0"/>
              </a:rPr>
              <a:t>  </a:t>
            </a:r>
          </a:p>
          <a:p>
            <a:pPr marL="0" indent="0" algn="ctr">
              <a:buNone/>
            </a:pPr>
            <a:r>
              <a:rPr lang="en-US" dirty="0">
                <a:latin typeface="Comic Sans MS" pitchFamily="66" charset="0"/>
              </a:rPr>
              <a:t>big         large       </a:t>
            </a:r>
            <a:r>
              <a:rPr lang="en-US" u="sng" dirty="0">
                <a:latin typeface="Comic Sans MS" pitchFamily="66" charset="0"/>
              </a:rPr>
              <a:t>great</a:t>
            </a:r>
          </a:p>
          <a:p>
            <a:pPr marL="0" indent="0">
              <a:buNone/>
            </a:pPr>
            <a:r>
              <a:rPr lang="en-US" b="1" dirty="0">
                <a:latin typeface="Comic Sans MS" pitchFamily="66" charset="0"/>
              </a:rPr>
              <a:t>4.</a:t>
            </a:r>
            <a:r>
              <a:rPr lang="en-US" dirty="0">
                <a:latin typeface="Comic Sans MS" pitchFamily="66" charset="0"/>
              </a:rPr>
              <a:t>  </a:t>
            </a:r>
            <a:r>
              <a:rPr lang="en-US" b="1" dirty="0">
                <a:latin typeface="Comic Sans MS" pitchFamily="66" charset="0"/>
              </a:rPr>
              <a:t>A ..... ship asks deep waters. (proverb)</a:t>
            </a:r>
            <a:r>
              <a:rPr lang="en-US" dirty="0">
                <a:latin typeface="Comic Sans MS" pitchFamily="66" charset="0"/>
              </a:rPr>
              <a:t>  </a:t>
            </a:r>
          </a:p>
          <a:p>
            <a:pPr marL="0" indent="0" algn="ctr">
              <a:buNone/>
            </a:pPr>
            <a:r>
              <a:rPr lang="en-US" dirty="0">
                <a:latin typeface="Comic Sans MS" pitchFamily="66" charset="0"/>
              </a:rPr>
              <a:t>big         large       </a:t>
            </a:r>
            <a:r>
              <a:rPr lang="en-US" u="sng" dirty="0">
                <a:latin typeface="Comic Sans MS" pitchFamily="66" charset="0"/>
              </a:rPr>
              <a:t>great</a:t>
            </a:r>
          </a:p>
          <a:p>
            <a:pPr marL="0" indent="0">
              <a:buNone/>
            </a:pPr>
            <a:r>
              <a:rPr lang="en-US" b="1" dirty="0">
                <a:latin typeface="Comic Sans MS" pitchFamily="66" charset="0"/>
              </a:rPr>
              <a:t>5.</a:t>
            </a:r>
            <a:r>
              <a:rPr lang="en-US" dirty="0">
                <a:latin typeface="Comic Sans MS" pitchFamily="66" charset="0"/>
              </a:rPr>
              <a:t>  </a:t>
            </a:r>
            <a:r>
              <a:rPr lang="en-US" b="1" dirty="0">
                <a:latin typeface="Comic Sans MS" pitchFamily="66" charset="0"/>
              </a:rPr>
              <a:t>The house was much ..... than I had expected.</a:t>
            </a:r>
          </a:p>
          <a:p>
            <a:pPr marL="0" indent="0" algn="ctr">
              <a:buNone/>
            </a:pPr>
            <a:r>
              <a:rPr lang="en-US" dirty="0" smtClean="0">
                <a:latin typeface="Comic Sans MS" pitchFamily="66" charset="0"/>
              </a:rPr>
              <a:t>bigger         </a:t>
            </a:r>
            <a:r>
              <a:rPr lang="en-US" u="sng" dirty="0" smtClean="0">
                <a:latin typeface="Comic Sans MS" pitchFamily="66" charset="0"/>
              </a:rPr>
              <a:t>larger</a:t>
            </a:r>
            <a:r>
              <a:rPr lang="en-US" dirty="0" smtClean="0">
                <a:latin typeface="Comic Sans MS" pitchFamily="66" charset="0"/>
              </a:rPr>
              <a:t>       greater</a:t>
            </a:r>
            <a:endParaRPr lang="en-US" dirty="0">
              <a:latin typeface="Comic Sans MS" pitchFamily="66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8769412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683568" y="404664"/>
            <a:ext cx="8003232" cy="6192688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b="1" dirty="0">
                <a:latin typeface="Comic Sans MS" pitchFamily="66" charset="0"/>
              </a:rPr>
              <a:t>6.</a:t>
            </a:r>
            <a:r>
              <a:rPr lang="en-US" dirty="0">
                <a:latin typeface="Comic Sans MS" pitchFamily="66" charset="0"/>
              </a:rPr>
              <a:t>  </a:t>
            </a:r>
            <a:r>
              <a:rPr lang="en-US" b="1" dirty="0">
                <a:latin typeface="Comic Sans MS" pitchFamily="66" charset="0"/>
              </a:rPr>
              <a:t>Little pigeons can carry ..... messages. (proverb)</a:t>
            </a:r>
            <a:r>
              <a:rPr lang="en-US" dirty="0">
                <a:latin typeface="Comic Sans MS" pitchFamily="66" charset="0"/>
              </a:rPr>
              <a:t>  </a:t>
            </a:r>
            <a:endParaRPr lang="ru-RU" dirty="0" smtClean="0">
              <a:latin typeface="Comic Sans MS" pitchFamily="66" charset="0"/>
            </a:endParaRPr>
          </a:p>
          <a:p>
            <a:pPr marL="0" indent="0" algn="ctr">
              <a:buNone/>
            </a:pPr>
            <a:r>
              <a:rPr lang="en-US" dirty="0">
                <a:latin typeface="Comic Sans MS" pitchFamily="66" charset="0"/>
              </a:rPr>
              <a:t>big         large       </a:t>
            </a:r>
            <a:r>
              <a:rPr lang="en-US" u="sng" dirty="0">
                <a:latin typeface="Comic Sans MS" pitchFamily="66" charset="0"/>
              </a:rPr>
              <a:t>great</a:t>
            </a:r>
          </a:p>
          <a:p>
            <a:pPr marL="0" indent="0">
              <a:buNone/>
            </a:pPr>
            <a:r>
              <a:rPr lang="en-US" b="1" dirty="0">
                <a:latin typeface="Comic Sans MS" pitchFamily="66" charset="0"/>
              </a:rPr>
              <a:t>7.</a:t>
            </a:r>
            <a:r>
              <a:rPr lang="en-US" dirty="0">
                <a:latin typeface="Comic Sans MS" pitchFamily="66" charset="0"/>
              </a:rPr>
              <a:t>  </a:t>
            </a:r>
            <a:r>
              <a:rPr lang="en-US" b="1" dirty="0">
                <a:latin typeface="Comic Sans MS" pitchFamily="66" charset="0"/>
              </a:rPr>
              <a:t>Small rain lays ..... dust. (proverb)</a:t>
            </a:r>
            <a:r>
              <a:rPr lang="en-US" dirty="0">
                <a:latin typeface="Comic Sans MS" pitchFamily="66" charset="0"/>
              </a:rPr>
              <a:t>  </a:t>
            </a:r>
            <a:endParaRPr lang="ru-RU" dirty="0" smtClean="0">
              <a:latin typeface="Comic Sans MS" pitchFamily="66" charset="0"/>
            </a:endParaRPr>
          </a:p>
          <a:p>
            <a:pPr marL="0" indent="0" algn="ctr">
              <a:buNone/>
            </a:pPr>
            <a:r>
              <a:rPr lang="en-US" dirty="0">
                <a:latin typeface="Comic Sans MS" pitchFamily="66" charset="0"/>
              </a:rPr>
              <a:t>big         large       </a:t>
            </a:r>
            <a:r>
              <a:rPr lang="en-US" u="sng" dirty="0">
                <a:latin typeface="Comic Sans MS" pitchFamily="66" charset="0"/>
              </a:rPr>
              <a:t>great</a:t>
            </a:r>
          </a:p>
          <a:p>
            <a:pPr marL="0" indent="0">
              <a:buNone/>
            </a:pPr>
            <a:r>
              <a:rPr lang="en-US" b="1" dirty="0">
                <a:latin typeface="Comic Sans MS" pitchFamily="66" charset="0"/>
              </a:rPr>
              <a:t>8.</a:t>
            </a:r>
            <a:r>
              <a:rPr lang="en-US" dirty="0">
                <a:latin typeface="Comic Sans MS" pitchFamily="66" charset="0"/>
              </a:rPr>
              <a:t>  </a:t>
            </a:r>
            <a:r>
              <a:rPr lang="en-US" b="1" dirty="0">
                <a:latin typeface="Comic Sans MS" pitchFamily="66" charset="0"/>
              </a:rPr>
              <a:t>There was a ..... lovely lawn with soft green grass in front of the house.</a:t>
            </a:r>
            <a:r>
              <a:rPr lang="en-US" dirty="0">
                <a:latin typeface="Comic Sans MS" pitchFamily="66" charset="0"/>
              </a:rPr>
              <a:t>  </a:t>
            </a:r>
            <a:endParaRPr lang="ru-RU" dirty="0" smtClean="0">
              <a:latin typeface="Comic Sans MS" pitchFamily="66" charset="0"/>
            </a:endParaRPr>
          </a:p>
          <a:p>
            <a:pPr marL="0" indent="0" algn="ctr">
              <a:buNone/>
            </a:pPr>
            <a:r>
              <a:rPr lang="en-US" dirty="0">
                <a:latin typeface="Comic Sans MS" pitchFamily="66" charset="0"/>
              </a:rPr>
              <a:t>big         </a:t>
            </a:r>
            <a:r>
              <a:rPr lang="en-US" u="sng" dirty="0">
                <a:latin typeface="Comic Sans MS" pitchFamily="66" charset="0"/>
              </a:rPr>
              <a:t>large</a:t>
            </a:r>
            <a:r>
              <a:rPr lang="en-US" dirty="0">
                <a:latin typeface="Comic Sans MS" pitchFamily="66" charset="0"/>
              </a:rPr>
              <a:t>       great</a:t>
            </a:r>
          </a:p>
          <a:p>
            <a:pPr marL="0" indent="0">
              <a:buNone/>
            </a:pPr>
            <a:r>
              <a:rPr lang="en-US" b="1" dirty="0">
                <a:latin typeface="Comic Sans MS" pitchFamily="66" charset="0"/>
              </a:rPr>
              <a:t>9.</a:t>
            </a:r>
            <a:r>
              <a:rPr lang="en-US" dirty="0">
                <a:latin typeface="Comic Sans MS" pitchFamily="66" charset="0"/>
              </a:rPr>
              <a:t>  </a:t>
            </a:r>
            <a:r>
              <a:rPr lang="en-US" b="1" dirty="0">
                <a:latin typeface="Comic Sans MS" pitchFamily="66" charset="0"/>
              </a:rPr>
              <a:t>Jack made ..... progress in the school.</a:t>
            </a:r>
            <a:r>
              <a:rPr lang="en-US" dirty="0">
                <a:latin typeface="Comic Sans MS" pitchFamily="66" charset="0"/>
              </a:rPr>
              <a:t>  </a:t>
            </a:r>
            <a:endParaRPr lang="ru-RU" dirty="0" smtClean="0">
              <a:latin typeface="Comic Sans MS" pitchFamily="66" charset="0"/>
            </a:endParaRPr>
          </a:p>
          <a:p>
            <a:pPr marL="0" indent="0" algn="ctr">
              <a:buNone/>
            </a:pPr>
            <a:r>
              <a:rPr lang="en-US" dirty="0">
                <a:latin typeface="Comic Sans MS" pitchFamily="66" charset="0"/>
              </a:rPr>
              <a:t>big         large       </a:t>
            </a:r>
            <a:r>
              <a:rPr lang="en-US" u="sng" dirty="0">
                <a:latin typeface="Comic Sans MS" pitchFamily="66" charset="0"/>
              </a:rPr>
              <a:t>great</a:t>
            </a:r>
          </a:p>
          <a:p>
            <a:pPr marL="0" indent="0">
              <a:buNone/>
            </a:pPr>
            <a:r>
              <a:rPr lang="en-US" b="1" dirty="0">
                <a:latin typeface="Comic Sans MS" pitchFamily="66" charset="0"/>
              </a:rPr>
              <a:t>10.</a:t>
            </a:r>
            <a:r>
              <a:rPr lang="en-US" dirty="0">
                <a:latin typeface="Comic Sans MS" pitchFamily="66" charset="0"/>
              </a:rPr>
              <a:t>  </a:t>
            </a:r>
            <a:r>
              <a:rPr lang="en-US" b="1" dirty="0">
                <a:latin typeface="Comic Sans MS" pitchFamily="66" charset="0"/>
              </a:rPr>
              <a:t>A man with a ..... family needs a large house</a:t>
            </a:r>
            <a:r>
              <a:rPr lang="en-US" b="1" dirty="0" smtClean="0">
                <a:latin typeface="Comic Sans MS" pitchFamily="66" charset="0"/>
              </a:rPr>
              <a:t>.</a:t>
            </a:r>
            <a:endParaRPr lang="ru-RU" b="1" dirty="0" smtClean="0">
              <a:latin typeface="Comic Sans MS" pitchFamily="66" charset="0"/>
            </a:endParaRPr>
          </a:p>
          <a:p>
            <a:pPr marL="0" indent="0" algn="ctr">
              <a:buNone/>
            </a:pPr>
            <a:r>
              <a:rPr lang="en-US" dirty="0">
                <a:latin typeface="Comic Sans MS" pitchFamily="66" charset="0"/>
              </a:rPr>
              <a:t>big         </a:t>
            </a:r>
            <a:r>
              <a:rPr lang="en-US" u="sng" dirty="0">
                <a:latin typeface="Comic Sans MS" pitchFamily="66" charset="0"/>
              </a:rPr>
              <a:t>large</a:t>
            </a:r>
            <a:r>
              <a:rPr lang="en-US" dirty="0">
                <a:latin typeface="Comic Sans MS" pitchFamily="66" charset="0"/>
              </a:rPr>
              <a:t>       great</a:t>
            </a:r>
          </a:p>
          <a:p>
            <a:pPr marL="0" indent="0">
              <a:buNone/>
            </a:pPr>
            <a:r>
              <a:rPr lang="en-US" b="1" dirty="0">
                <a:latin typeface="Comic Sans MS" pitchFamily="66" charset="0"/>
              </a:rPr>
              <a:t>11.</a:t>
            </a:r>
            <a:r>
              <a:rPr lang="en-US" dirty="0">
                <a:latin typeface="Comic Sans MS" pitchFamily="66" charset="0"/>
              </a:rPr>
              <a:t>  </a:t>
            </a:r>
            <a:r>
              <a:rPr lang="en-US" b="1" dirty="0">
                <a:latin typeface="Comic Sans MS" pitchFamily="66" charset="0"/>
              </a:rPr>
              <a:t>Lorna was a ..... stout woman tired from the burden of her flesh.</a:t>
            </a:r>
            <a:r>
              <a:rPr lang="en-US" dirty="0">
                <a:latin typeface="Comic Sans MS" pitchFamily="66" charset="0"/>
              </a:rPr>
              <a:t>  </a:t>
            </a:r>
            <a:endParaRPr lang="ru-RU" dirty="0" smtClean="0">
              <a:latin typeface="Comic Sans MS" pitchFamily="66" charset="0"/>
            </a:endParaRPr>
          </a:p>
          <a:p>
            <a:pPr marL="0" indent="0" algn="ctr">
              <a:buNone/>
            </a:pPr>
            <a:r>
              <a:rPr lang="en-US" dirty="0">
                <a:latin typeface="Comic Sans MS" pitchFamily="66" charset="0"/>
              </a:rPr>
              <a:t>big         </a:t>
            </a:r>
            <a:r>
              <a:rPr lang="en-US" u="sng" dirty="0">
                <a:latin typeface="Comic Sans MS" pitchFamily="66" charset="0"/>
              </a:rPr>
              <a:t>large</a:t>
            </a:r>
            <a:r>
              <a:rPr lang="en-US" dirty="0">
                <a:latin typeface="Comic Sans MS" pitchFamily="66" charset="0"/>
              </a:rPr>
              <a:t>       great</a:t>
            </a:r>
          </a:p>
          <a:p>
            <a:pPr marL="0" indent="0" algn="ctr">
              <a:buNone/>
            </a:pPr>
            <a:endParaRPr lang="ru-RU" dirty="0" smtClean="0">
              <a:latin typeface="Comic Sans MS" pitchFamily="66" charset="0"/>
            </a:endParaRPr>
          </a:p>
          <a:p>
            <a:pPr marL="0" indent="0">
              <a:buNone/>
            </a:pPr>
            <a:endParaRPr lang="ru-RU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634031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ln w="76200">
            <a:solidFill>
              <a:schemeClr val="accent5">
                <a:lumMod val="75000"/>
              </a:schemeClr>
            </a:solidFill>
          </a:ln>
        </p:spPr>
        <p:style>
          <a:lnRef idx="0">
            <a:scrgbClr r="0" g="0" b="0"/>
          </a:lnRef>
          <a:fillRef idx="1003">
            <a:schemeClr val="lt1"/>
          </a:fillRef>
          <a:effectRef idx="0">
            <a:scrgbClr r="0" g="0" b="0"/>
          </a:effectRef>
          <a:fontRef idx="major"/>
        </p:style>
        <p:txBody>
          <a:bodyPr/>
          <a:lstStyle/>
          <a:p>
            <a:pPr algn="ctr"/>
            <a:r>
              <a:rPr lang="ru-RU" dirty="0" smtClean="0">
                <a:latin typeface="Comic Sans MS" pitchFamily="66" charset="0"/>
              </a:rPr>
              <a:t>ИСТОЧНИК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899592" y="1772816"/>
            <a:ext cx="7772400" cy="1224136"/>
          </a:xfrm>
          <a:ln w="76200">
            <a:solidFill>
              <a:schemeClr val="accent5">
                <a:lumMod val="75000"/>
              </a:schemeClr>
            </a:solidFill>
          </a:ln>
        </p:spPr>
        <p:style>
          <a:lnRef idx="0">
            <a:scrgbClr r="0" g="0" b="0"/>
          </a:lnRef>
          <a:fillRef idx="1003">
            <a:schemeClr val="lt1"/>
          </a:fillRef>
          <a:effectRef idx="0">
            <a:scrgbClr r="0" g="0" b="0"/>
          </a:effectRef>
          <a:fontRef idx="major"/>
        </p:style>
        <p:txBody>
          <a:bodyPr/>
          <a:lstStyle/>
          <a:p>
            <a:r>
              <a:rPr lang="en-US" dirty="0">
                <a:hlinkClick r:id="rId2"/>
              </a:rPr>
              <a:t>http://</a:t>
            </a:r>
            <a:r>
              <a:rPr lang="en-US" dirty="0" smtClean="0">
                <a:hlinkClick r:id="rId2"/>
              </a:rPr>
              <a:t>www.native-english.ru/exercises/large</a:t>
            </a:r>
            <a:endParaRPr lang="ru-RU" dirty="0" smtClean="0"/>
          </a:p>
          <a:p>
            <a:r>
              <a:rPr lang="en-US" dirty="0">
                <a:hlinkClick r:id="rId3"/>
              </a:rPr>
              <a:t>http://</a:t>
            </a:r>
            <a:r>
              <a:rPr lang="en-US" dirty="0" smtClean="0">
                <a:hlinkClick r:id="rId3"/>
              </a:rPr>
              <a:t>www.native-english.ru/subscribe/111#1</a:t>
            </a:r>
            <a:endParaRPr lang="ru-RU" dirty="0" smtClean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979695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sz="quarter" idx="1"/>
          </p:nvPr>
        </p:nvSpPr>
        <p:spPr>
          <a:xfrm>
            <a:off x="899592" y="764704"/>
            <a:ext cx="7787208" cy="5255096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4000" dirty="0">
                <a:latin typeface="Comic Sans MS" pitchFamily="66" charset="0"/>
              </a:rPr>
              <a:t>Прилагательные </a:t>
            </a:r>
            <a:r>
              <a:rPr lang="ru-RU" sz="4000" b="1" u="sng" dirty="0" err="1">
                <a:solidFill>
                  <a:srgbClr val="00B0F0"/>
                </a:solidFill>
                <a:latin typeface="Comic Sans MS" pitchFamily="66" charset="0"/>
              </a:rPr>
              <a:t>big</a:t>
            </a:r>
            <a:r>
              <a:rPr lang="ru-RU" sz="4000" b="1" u="sng" dirty="0">
                <a:solidFill>
                  <a:srgbClr val="00B0F0"/>
                </a:solidFill>
                <a:latin typeface="Comic Sans MS" pitchFamily="66" charset="0"/>
              </a:rPr>
              <a:t>, </a:t>
            </a:r>
            <a:r>
              <a:rPr lang="ru-RU" sz="4000" b="1" u="sng" dirty="0" err="1">
                <a:solidFill>
                  <a:srgbClr val="00B0F0"/>
                </a:solidFill>
                <a:latin typeface="Comic Sans MS" pitchFamily="66" charset="0"/>
              </a:rPr>
              <a:t>large</a:t>
            </a:r>
            <a:r>
              <a:rPr lang="ru-RU" sz="4000" b="1" u="sng" dirty="0">
                <a:solidFill>
                  <a:srgbClr val="00B0F0"/>
                </a:solidFill>
                <a:latin typeface="Comic Sans MS" pitchFamily="66" charset="0"/>
              </a:rPr>
              <a:t>, </a:t>
            </a:r>
            <a:r>
              <a:rPr lang="ru-RU" sz="4000" b="1" u="sng" dirty="0" err="1">
                <a:solidFill>
                  <a:srgbClr val="00B0F0"/>
                </a:solidFill>
                <a:latin typeface="Comic Sans MS" pitchFamily="66" charset="0"/>
              </a:rPr>
              <a:t>great</a:t>
            </a:r>
            <a:r>
              <a:rPr lang="ru-RU" sz="4000" dirty="0">
                <a:latin typeface="Comic Sans MS" pitchFamily="66" charset="0"/>
              </a:rPr>
              <a:t> означают 'большой' и различаются по дополнительным характеристикам выражаемых ими понятий. Они стилистически нейтральны. </a:t>
            </a:r>
          </a:p>
        </p:txBody>
      </p:sp>
    </p:spTree>
    <p:extLst>
      <p:ext uri="{BB962C8B-B14F-4D97-AF65-F5344CB8AC3E}">
        <p14:creationId xmlns:p14="http://schemas.microsoft.com/office/powerpoint/2010/main" val="312843261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6600" dirty="0" smtClean="0">
                <a:solidFill>
                  <a:schemeClr val="accent5">
                    <a:lumMod val="75000"/>
                  </a:schemeClr>
                </a:solidFill>
                <a:latin typeface="Comic Sans MS" pitchFamily="66" charset="0"/>
              </a:rPr>
              <a:t>THANK YOU VERY MUCH!</a:t>
            </a:r>
            <a:endParaRPr lang="ru-RU" sz="6600" dirty="0">
              <a:solidFill>
                <a:schemeClr val="accent5">
                  <a:lumMod val="75000"/>
                </a:schemeClr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78086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274638"/>
            <a:ext cx="7787208" cy="2290266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ru-RU" dirty="0">
                <a:latin typeface="Comic Sans MS" pitchFamily="66" charset="0"/>
              </a:rPr>
              <a:t>Прилагательное </a:t>
            </a:r>
            <a:r>
              <a:rPr lang="ru-RU" b="1" dirty="0" err="1">
                <a:solidFill>
                  <a:srgbClr val="00B0F0"/>
                </a:solidFill>
                <a:latin typeface="Comic Sans MS" pitchFamily="66" charset="0"/>
              </a:rPr>
              <a:t>big</a:t>
            </a:r>
            <a:r>
              <a:rPr lang="ru-RU" dirty="0">
                <a:latin typeface="Comic Sans MS" pitchFamily="66" charset="0"/>
              </a:rPr>
              <a:t> имеет смысловой оттенок, указывающий на большой размер, объём, вес, на большую массу: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899592" y="2924944"/>
            <a:ext cx="7787208" cy="3384376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sz="3600" dirty="0">
                <a:latin typeface="Comic Sans MS" pitchFamily="66" charset="0"/>
              </a:rPr>
              <a:t>A </a:t>
            </a:r>
            <a:r>
              <a:rPr lang="en-US" sz="3600" b="1" dirty="0">
                <a:solidFill>
                  <a:srgbClr val="00B0F0"/>
                </a:solidFill>
                <a:latin typeface="Comic Sans MS" pitchFamily="66" charset="0"/>
              </a:rPr>
              <a:t>big</a:t>
            </a:r>
            <a:r>
              <a:rPr lang="en-US" sz="3600" dirty="0">
                <a:latin typeface="Comic Sans MS" pitchFamily="66" charset="0"/>
              </a:rPr>
              <a:t> house - </a:t>
            </a:r>
            <a:r>
              <a:rPr lang="ru-RU" sz="3600" dirty="0">
                <a:latin typeface="Comic Sans MS" pitchFamily="66" charset="0"/>
              </a:rPr>
              <a:t>большой </a:t>
            </a:r>
            <a:r>
              <a:rPr lang="ru-RU" sz="3600" dirty="0" smtClean="0">
                <a:latin typeface="Comic Sans MS" pitchFamily="66" charset="0"/>
              </a:rPr>
              <a:t>дом</a:t>
            </a:r>
          </a:p>
          <a:p>
            <a:r>
              <a:rPr lang="en-US" sz="3600" dirty="0" smtClean="0">
                <a:latin typeface="Comic Sans MS" pitchFamily="66" charset="0"/>
              </a:rPr>
              <a:t>A </a:t>
            </a:r>
            <a:r>
              <a:rPr lang="en-US" sz="3600" b="1" dirty="0">
                <a:solidFill>
                  <a:srgbClr val="00B0F0"/>
                </a:solidFill>
                <a:latin typeface="Comic Sans MS" pitchFamily="66" charset="0"/>
              </a:rPr>
              <a:t>big</a:t>
            </a:r>
            <a:r>
              <a:rPr lang="en-US" sz="3600" dirty="0">
                <a:latin typeface="Comic Sans MS" pitchFamily="66" charset="0"/>
              </a:rPr>
              <a:t> bookcase - </a:t>
            </a:r>
            <a:r>
              <a:rPr lang="ru-RU" sz="3600" dirty="0">
                <a:latin typeface="Comic Sans MS" pitchFamily="66" charset="0"/>
              </a:rPr>
              <a:t>большой книжный </a:t>
            </a:r>
            <a:r>
              <a:rPr lang="ru-RU" sz="3600" dirty="0" smtClean="0">
                <a:latin typeface="Comic Sans MS" pitchFamily="66" charset="0"/>
              </a:rPr>
              <a:t>шкаф</a:t>
            </a:r>
          </a:p>
          <a:p>
            <a:r>
              <a:rPr lang="en-US" sz="3600" dirty="0" smtClean="0">
                <a:latin typeface="Comic Sans MS" pitchFamily="66" charset="0"/>
              </a:rPr>
              <a:t>A </a:t>
            </a:r>
            <a:r>
              <a:rPr lang="en-US" sz="3600" b="1" dirty="0">
                <a:solidFill>
                  <a:srgbClr val="00B0F0"/>
                </a:solidFill>
                <a:latin typeface="Comic Sans MS" pitchFamily="66" charset="0"/>
              </a:rPr>
              <a:t>big</a:t>
            </a:r>
            <a:r>
              <a:rPr lang="en-US" sz="3600" dirty="0">
                <a:latin typeface="Comic Sans MS" pitchFamily="66" charset="0"/>
              </a:rPr>
              <a:t> plate of meat - </a:t>
            </a:r>
            <a:r>
              <a:rPr lang="ru-RU" sz="3600" dirty="0">
                <a:latin typeface="Comic Sans MS" pitchFamily="66" charset="0"/>
              </a:rPr>
              <a:t>большая тарелка мяса</a:t>
            </a:r>
          </a:p>
        </p:txBody>
      </p:sp>
    </p:spTree>
    <p:extLst>
      <p:ext uri="{BB962C8B-B14F-4D97-AF65-F5344CB8AC3E}">
        <p14:creationId xmlns:p14="http://schemas.microsoft.com/office/powerpoint/2010/main" val="24700680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755576" y="764704"/>
            <a:ext cx="7931224" cy="5255096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en-US" sz="3200" dirty="0" smtClean="0">
                <a:latin typeface="Comic Sans MS" pitchFamily="66" charset="0"/>
              </a:rPr>
              <a:t>In </a:t>
            </a:r>
            <a:r>
              <a:rPr lang="en-US" sz="3200" dirty="0">
                <a:latin typeface="Comic Sans MS" pitchFamily="66" charset="0"/>
              </a:rPr>
              <a:t>front of a </a:t>
            </a:r>
            <a:r>
              <a:rPr lang="en-US" sz="3200" b="1" dirty="0">
                <a:solidFill>
                  <a:srgbClr val="00B0F0"/>
                </a:solidFill>
                <a:latin typeface="Comic Sans MS" pitchFamily="66" charset="0"/>
              </a:rPr>
              <a:t>big</a:t>
            </a:r>
            <a:r>
              <a:rPr lang="en-US" sz="3200" dirty="0">
                <a:latin typeface="Comic Sans MS" pitchFamily="66" charset="0"/>
              </a:rPr>
              <a:t> bookcase in a </a:t>
            </a:r>
            <a:r>
              <a:rPr lang="en-US" sz="3200" b="1" dirty="0">
                <a:solidFill>
                  <a:srgbClr val="00B0F0"/>
                </a:solidFill>
                <a:latin typeface="Comic Sans MS" pitchFamily="66" charset="0"/>
              </a:rPr>
              <a:t>big</a:t>
            </a:r>
            <a:r>
              <a:rPr lang="en-US" sz="3200" dirty="0">
                <a:latin typeface="Comic Sans MS" pitchFamily="66" charset="0"/>
              </a:rPr>
              <a:t> chair, behind a </a:t>
            </a:r>
            <a:r>
              <a:rPr lang="en-US" sz="3200" b="1" dirty="0">
                <a:solidFill>
                  <a:srgbClr val="00B0F0"/>
                </a:solidFill>
                <a:latin typeface="Comic Sans MS" pitchFamily="66" charset="0"/>
              </a:rPr>
              <a:t>big</a:t>
            </a:r>
            <a:r>
              <a:rPr lang="en-US" sz="3200" dirty="0">
                <a:latin typeface="Comic Sans MS" pitchFamily="66" charset="0"/>
              </a:rPr>
              <a:t> volume sat Mr. Emerson, looking a full size larger than any of them, </a:t>
            </a:r>
            <a:r>
              <a:rPr lang="en-US" sz="3200" b="1" dirty="0">
                <a:solidFill>
                  <a:srgbClr val="00B0F0"/>
                </a:solidFill>
                <a:latin typeface="Comic Sans MS" pitchFamily="66" charset="0"/>
              </a:rPr>
              <a:t>big</a:t>
            </a:r>
            <a:r>
              <a:rPr lang="en-US" sz="3200" dirty="0">
                <a:latin typeface="Comic Sans MS" pitchFamily="66" charset="0"/>
              </a:rPr>
              <a:t> as they were</a:t>
            </a:r>
            <a:r>
              <a:rPr lang="en-US" sz="3200" dirty="0" smtClean="0">
                <a:latin typeface="Comic Sans MS" pitchFamily="66" charset="0"/>
              </a:rPr>
              <a:t>.</a:t>
            </a:r>
            <a:endParaRPr lang="ru-RU" sz="3200" dirty="0" smtClean="0">
              <a:latin typeface="Comic Sans MS" pitchFamily="66" charset="0"/>
            </a:endParaRPr>
          </a:p>
          <a:p>
            <a:endParaRPr lang="ru-RU" sz="3200" dirty="0">
              <a:latin typeface="Comic Sans MS" pitchFamily="66" charset="0"/>
            </a:endParaRPr>
          </a:p>
          <a:p>
            <a:r>
              <a:rPr lang="ru-RU" sz="3200" dirty="0" smtClean="0">
                <a:latin typeface="Comic Sans MS" pitchFamily="66" charset="0"/>
              </a:rPr>
              <a:t>Перед </a:t>
            </a:r>
            <a:r>
              <a:rPr lang="ru-RU" sz="3200" dirty="0">
                <a:latin typeface="Comic Sans MS" pitchFamily="66" charset="0"/>
              </a:rPr>
              <a:t>большим книжным шкафом в большом кресле за большой книгой сидел Мистер </a:t>
            </a:r>
            <a:r>
              <a:rPr lang="ru-RU" sz="3200" dirty="0" err="1">
                <a:latin typeface="Comic Sans MS" pitchFamily="66" charset="0"/>
              </a:rPr>
              <a:t>Эмерсон</a:t>
            </a:r>
            <a:r>
              <a:rPr lang="ru-RU" sz="3200" dirty="0">
                <a:latin typeface="Comic Sans MS" pitchFamily="66" charset="0"/>
              </a:rPr>
              <a:t>, который казался ещё больше их, хотя они были очень большие.</a:t>
            </a:r>
          </a:p>
        </p:txBody>
      </p:sp>
    </p:spTree>
    <p:extLst>
      <p:ext uri="{BB962C8B-B14F-4D97-AF65-F5344CB8AC3E}">
        <p14:creationId xmlns:p14="http://schemas.microsoft.com/office/powerpoint/2010/main" val="1379287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ru-RU" dirty="0">
                <a:latin typeface="Comic Sans MS" pitchFamily="66" charset="0"/>
              </a:rPr>
              <a:t>Прилагательное </a:t>
            </a:r>
            <a:r>
              <a:rPr lang="ru-RU" b="1" dirty="0" err="1">
                <a:solidFill>
                  <a:srgbClr val="00B0F0"/>
                </a:solidFill>
                <a:latin typeface="Comic Sans MS" pitchFamily="66" charset="0"/>
              </a:rPr>
              <a:t>big</a:t>
            </a:r>
            <a:r>
              <a:rPr lang="ru-RU" dirty="0">
                <a:latin typeface="Comic Sans MS" pitchFamily="66" charset="0"/>
              </a:rPr>
              <a:t> употребляется и фигурально: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323528" y="1628800"/>
            <a:ext cx="8640960" cy="4968552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en-US" sz="3200" dirty="0">
                <a:latin typeface="Comic Sans MS" pitchFamily="66" charset="0"/>
              </a:rPr>
              <a:t>A </a:t>
            </a:r>
            <a:r>
              <a:rPr lang="en-US" sz="3200" b="1" dirty="0">
                <a:solidFill>
                  <a:srgbClr val="00B0F0"/>
                </a:solidFill>
                <a:latin typeface="Comic Sans MS" pitchFamily="66" charset="0"/>
              </a:rPr>
              <a:t>big</a:t>
            </a:r>
            <a:r>
              <a:rPr lang="en-US" sz="3200" dirty="0">
                <a:latin typeface="Comic Sans MS" pitchFamily="66" charset="0"/>
              </a:rPr>
              <a:t> man - </a:t>
            </a:r>
            <a:r>
              <a:rPr lang="ru-RU" sz="3200" dirty="0">
                <a:latin typeface="Comic Sans MS" pitchFamily="66" charset="0"/>
              </a:rPr>
              <a:t>большой человек, т.е. человек, занимающий высокий пост</a:t>
            </a:r>
            <a:br>
              <a:rPr lang="ru-RU" sz="3200" dirty="0">
                <a:latin typeface="Comic Sans MS" pitchFamily="66" charset="0"/>
              </a:rPr>
            </a:br>
            <a:r>
              <a:rPr lang="en-US" sz="3200" b="1" dirty="0">
                <a:solidFill>
                  <a:srgbClr val="00B0F0"/>
                </a:solidFill>
                <a:latin typeface="Comic Sans MS" pitchFamily="66" charset="0"/>
              </a:rPr>
              <a:t>Big</a:t>
            </a:r>
            <a:r>
              <a:rPr lang="en-US" sz="3200" dirty="0">
                <a:latin typeface="Comic Sans MS" pitchFamily="66" charset="0"/>
              </a:rPr>
              <a:t> things - </a:t>
            </a:r>
            <a:r>
              <a:rPr lang="ru-RU" sz="3200" dirty="0">
                <a:latin typeface="Comic Sans MS" pitchFamily="66" charset="0"/>
              </a:rPr>
              <a:t>важные вещи</a:t>
            </a:r>
            <a:br>
              <a:rPr lang="ru-RU" sz="3200" dirty="0">
                <a:latin typeface="Comic Sans MS" pitchFamily="66" charset="0"/>
              </a:rPr>
            </a:br>
            <a:r>
              <a:rPr lang="en-US" sz="3200" b="1" dirty="0">
                <a:solidFill>
                  <a:srgbClr val="00B0F0"/>
                </a:solidFill>
                <a:latin typeface="Comic Sans MS" pitchFamily="66" charset="0"/>
              </a:rPr>
              <a:t>Big</a:t>
            </a:r>
            <a:r>
              <a:rPr lang="en-US" sz="3200" dirty="0">
                <a:latin typeface="Comic Sans MS" pitchFamily="66" charset="0"/>
              </a:rPr>
              <a:t> business - </a:t>
            </a:r>
            <a:r>
              <a:rPr lang="ru-RU" sz="3200" dirty="0">
                <a:latin typeface="Comic Sans MS" pitchFamily="66" charset="0"/>
              </a:rPr>
              <a:t>большой (по объёму) бизнес</a:t>
            </a:r>
            <a:br>
              <a:rPr lang="ru-RU" sz="3200" dirty="0">
                <a:latin typeface="Comic Sans MS" pitchFamily="66" charset="0"/>
              </a:rPr>
            </a:br>
            <a:r>
              <a:rPr lang="ru-RU" sz="3200" dirty="0">
                <a:latin typeface="Comic Sans MS" pitchFamily="66" charset="0"/>
              </a:rPr>
              <a:t/>
            </a:r>
            <a:br>
              <a:rPr lang="ru-RU" sz="3200" dirty="0">
                <a:latin typeface="Comic Sans MS" pitchFamily="66" charset="0"/>
              </a:rPr>
            </a:br>
            <a:r>
              <a:rPr lang="en-US" sz="3200" dirty="0">
                <a:latin typeface="Comic Sans MS" pitchFamily="66" charset="0"/>
              </a:rPr>
              <a:t>Leonard really had a </a:t>
            </a:r>
            <a:r>
              <a:rPr lang="en-US" sz="3200" b="1" dirty="0">
                <a:solidFill>
                  <a:srgbClr val="00B0F0"/>
                </a:solidFill>
                <a:latin typeface="Comic Sans MS" pitchFamily="66" charset="0"/>
              </a:rPr>
              <a:t>big</a:t>
            </a:r>
            <a:r>
              <a:rPr lang="en-US" sz="3200" dirty="0">
                <a:latin typeface="Comic Sans MS" pitchFamily="66" charset="0"/>
              </a:rPr>
              <a:t> business; he made diamonds.</a:t>
            </a:r>
            <a:br>
              <a:rPr lang="en-US" sz="3200" dirty="0">
                <a:latin typeface="Comic Sans MS" pitchFamily="66" charset="0"/>
              </a:rPr>
            </a:br>
            <a:r>
              <a:rPr lang="ru-RU" sz="3200" dirty="0">
                <a:latin typeface="Comic Sans MS" pitchFamily="66" charset="0"/>
              </a:rPr>
              <a:t>У Леонарда действительно был большой бизнес; он производил алмазы. </a:t>
            </a:r>
          </a:p>
        </p:txBody>
      </p:sp>
    </p:spTree>
    <p:extLst>
      <p:ext uri="{BB962C8B-B14F-4D97-AF65-F5344CB8AC3E}">
        <p14:creationId xmlns:p14="http://schemas.microsoft.com/office/powerpoint/2010/main" val="22104030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404664"/>
            <a:ext cx="8496944" cy="2232248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ru-RU" dirty="0">
                <a:latin typeface="Comic Sans MS" pitchFamily="66" charset="0"/>
              </a:rPr>
              <a:t>Прилагательное </a:t>
            </a:r>
            <a:r>
              <a:rPr lang="ru-RU" b="1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Comic Sans MS" pitchFamily="66" charset="0"/>
              </a:rPr>
              <a:t>large</a:t>
            </a:r>
            <a:r>
              <a:rPr lang="ru-RU" dirty="0">
                <a:latin typeface="Comic Sans MS" pitchFamily="66" charset="0"/>
              </a:rPr>
              <a:t> имеет смысловой оттенок, указывающий на просторность, вместимость, обширность чего-либо: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323528" y="2996952"/>
            <a:ext cx="8496944" cy="3528392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en-US" sz="3600" dirty="0">
                <a:latin typeface="Comic Sans MS" pitchFamily="66" charset="0"/>
              </a:rPr>
              <a:t>A </a:t>
            </a:r>
            <a:r>
              <a:rPr lang="en-US" sz="36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Comic Sans MS" pitchFamily="66" charset="0"/>
              </a:rPr>
              <a:t>large</a:t>
            </a:r>
            <a:r>
              <a:rPr lang="en-US" sz="3600" dirty="0">
                <a:latin typeface="Comic Sans MS" pitchFamily="66" charset="0"/>
              </a:rPr>
              <a:t> house - </a:t>
            </a:r>
            <a:r>
              <a:rPr lang="ru-RU" sz="3600" dirty="0">
                <a:latin typeface="Comic Sans MS" pitchFamily="66" charset="0"/>
              </a:rPr>
              <a:t>большой (просторный) </a:t>
            </a:r>
            <a:r>
              <a:rPr lang="ru-RU" sz="3600" dirty="0" smtClean="0">
                <a:latin typeface="Comic Sans MS" pitchFamily="66" charset="0"/>
              </a:rPr>
              <a:t>дом</a:t>
            </a:r>
          </a:p>
          <a:p>
            <a:r>
              <a:rPr lang="en-US" sz="3600" dirty="0" smtClean="0">
                <a:latin typeface="Comic Sans MS" pitchFamily="66" charset="0"/>
              </a:rPr>
              <a:t>A </a:t>
            </a:r>
            <a:r>
              <a:rPr lang="en-US" sz="36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Comic Sans MS" pitchFamily="66" charset="0"/>
              </a:rPr>
              <a:t>large</a:t>
            </a:r>
            <a:r>
              <a:rPr lang="en-US" sz="3600" dirty="0">
                <a:latin typeface="Comic Sans MS" pitchFamily="66" charset="0"/>
              </a:rPr>
              <a:t> bookcase - </a:t>
            </a:r>
            <a:r>
              <a:rPr lang="ru-RU" sz="3600" dirty="0">
                <a:latin typeface="Comic Sans MS" pitchFamily="66" charset="0"/>
              </a:rPr>
              <a:t>большой (вместительный) книжный </a:t>
            </a:r>
            <a:r>
              <a:rPr lang="ru-RU" sz="3600" dirty="0" smtClean="0">
                <a:latin typeface="Comic Sans MS" pitchFamily="66" charset="0"/>
              </a:rPr>
              <a:t>шкаф</a:t>
            </a:r>
          </a:p>
          <a:p>
            <a:r>
              <a:rPr lang="en-US" sz="3600" dirty="0" smtClean="0">
                <a:latin typeface="Comic Sans MS" pitchFamily="66" charset="0"/>
              </a:rPr>
              <a:t>A </a:t>
            </a:r>
            <a:r>
              <a:rPr lang="en-US" sz="36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Comic Sans MS" pitchFamily="66" charset="0"/>
              </a:rPr>
              <a:t>large</a:t>
            </a:r>
            <a:r>
              <a:rPr lang="en-US" sz="3600" dirty="0">
                <a:latin typeface="Comic Sans MS" pitchFamily="66" charset="0"/>
              </a:rPr>
              <a:t> basket of flowers - </a:t>
            </a:r>
            <a:r>
              <a:rPr lang="ru-RU" sz="3600" dirty="0">
                <a:latin typeface="Comic Sans MS" pitchFamily="66" charset="0"/>
              </a:rPr>
              <a:t>большая корзина цветов</a:t>
            </a:r>
            <a:br>
              <a:rPr lang="ru-RU" sz="3600" dirty="0">
                <a:latin typeface="Comic Sans MS" pitchFamily="66" charset="0"/>
              </a:rPr>
            </a:br>
            <a:r>
              <a:rPr lang="ru-RU" sz="3600" dirty="0">
                <a:latin typeface="Comic Sans MS" pitchFamily="66" charset="0"/>
              </a:rPr>
              <a:t/>
            </a:r>
            <a:br>
              <a:rPr lang="ru-RU" sz="3600" dirty="0">
                <a:latin typeface="Comic Sans MS" pitchFamily="66" charset="0"/>
              </a:rPr>
            </a:b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29574853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683568" y="1196752"/>
            <a:ext cx="7772400" cy="4572000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sz="3600" dirty="0">
                <a:latin typeface="Comic Sans MS" pitchFamily="66" charset="0"/>
              </a:rPr>
              <a:t>There was a </a:t>
            </a:r>
            <a:r>
              <a:rPr lang="en-US" sz="36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Comic Sans MS" pitchFamily="66" charset="0"/>
              </a:rPr>
              <a:t>large</a:t>
            </a:r>
            <a:r>
              <a:rPr lang="en-US" sz="3600" dirty="0">
                <a:latin typeface="Comic Sans MS" pitchFamily="66" charset="0"/>
              </a:rPr>
              <a:t> lovely lawn with soft green grass in front of the house. </a:t>
            </a:r>
            <a:endParaRPr lang="ru-RU" sz="3600" dirty="0" smtClean="0">
              <a:latin typeface="Comic Sans MS" pitchFamily="66" charset="0"/>
            </a:endParaRPr>
          </a:p>
          <a:p>
            <a:pPr marL="0" indent="0">
              <a:buNone/>
            </a:pPr>
            <a:endParaRPr lang="ru-RU" sz="3600" dirty="0" smtClean="0">
              <a:latin typeface="Comic Sans MS" pitchFamily="66" charset="0"/>
            </a:endParaRPr>
          </a:p>
          <a:p>
            <a:r>
              <a:rPr lang="ru-RU" sz="3600" dirty="0" smtClean="0">
                <a:latin typeface="Comic Sans MS" pitchFamily="66" charset="0"/>
              </a:rPr>
              <a:t>Перед </a:t>
            </a:r>
            <a:r>
              <a:rPr lang="ru-RU" sz="3600" dirty="0">
                <a:latin typeface="Comic Sans MS" pitchFamily="66" charset="0"/>
              </a:rPr>
              <a:t>домом была большая красивая лужайка с нежной зелёной травой.</a:t>
            </a:r>
          </a:p>
        </p:txBody>
      </p:sp>
    </p:spTree>
    <p:extLst>
      <p:ext uri="{BB962C8B-B14F-4D97-AF65-F5344CB8AC3E}">
        <p14:creationId xmlns:p14="http://schemas.microsoft.com/office/powerpoint/2010/main" val="116153569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16632"/>
            <a:ext cx="8147248" cy="1728192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ru-RU" dirty="0">
                <a:latin typeface="Comic Sans MS" pitchFamily="66" charset="0"/>
              </a:rPr>
              <a:t>Прилагательное </a:t>
            </a:r>
            <a:r>
              <a:rPr lang="en-US" b="1" dirty="0">
                <a:solidFill>
                  <a:schemeClr val="tx2">
                    <a:lumMod val="60000"/>
                    <a:lumOff val="40000"/>
                  </a:schemeClr>
                </a:solidFill>
                <a:latin typeface="Comic Sans MS" pitchFamily="66" charset="0"/>
              </a:rPr>
              <a:t>large</a:t>
            </a:r>
            <a:r>
              <a:rPr lang="en-US" dirty="0">
                <a:latin typeface="Comic Sans MS" pitchFamily="66" charset="0"/>
              </a:rPr>
              <a:t> </a:t>
            </a:r>
            <a:r>
              <a:rPr lang="ru-RU" dirty="0">
                <a:latin typeface="Comic Sans MS" pitchFamily="66" charset="0"/>
              </a:rPr>
              <a:t>употребляется по отношению к людям</a:t>
            </a:r>
            <a:r>
              <a:rPr lang="ru-RU" dirty="0" smtClean="0">
                <a:latin typeface="Comic Sans MS" pitchFamily="66" charset="0"/>
              </a:rPr>
              <a:t>: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539552" y="1988840"/>
            <a:ext cx="8132440" cy="4644008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/>
          <a:p>
            <a:r>
              <a:rPr lang="ru-RU" dirty="0" smtClean="0">
                <a:latin typeface="Comic Sans MS" pitchFamily="66" charset="0"/>
              </a:rPr>
              <a:t>Прилагательное </a:t>
            </a:r>
            <a:r>
              <a:rPr lang="en-US" b="1" dirty="0">
                <a:solidFill>
                  <a:schemeClr val="tx2">
                    <a:lumMod val="60000"/>
                    <a:lumOff val="40000"/>
                  </a:schemeClr>
                </a:solidFill>
                <a:latin typeface="Comic Sans MS" pitchFamily="66" charset="0"/>
              </a:rPr>
              <a:t>large</a:t>
            </a:r>
            <a:r>
              <a:rPr lang="en-US" dirty="0">
                <a:latin typeface="Comic Sans MS" pitchFamily="66" charset="0"/>
              </a:rPr>
              <a:t> </a:t>
            </a:r>
            <a:r>
              <a:rPr lang="ru-RU" dirty="0">
                <a:latin typeface="Comic Sans MS" pitchFamily="66" charset="0"/>
              </a:rPr>
              <a:t>может иметь смысловой оттенок, указывающий также на большое количество чего-либо, многочисленность:</a:t>
            </a:r>
            <a:br>
              <a:rPr lang="ru-RU" dirty="0">
                <a:latin typeface="Comic Sans MS" pitchFamily="66" charset="0"/>
              </a:rPr>
            </a:br>
            <a:r>
              <a:rPr lang="ru-RU" dirty="0">
                <a:latin typeface="Comic Sans MS" pitchFamily="66" charset="0"/>
              </a:rPr>
              <a:t/>
            </a:r>
            <a:br>
              <a:rPr lang="ru-RU" dirty="0">
                <a:latin typeface="Comic Sans MS" pitchFamily="66" charset="0"/>
              </a:rPr>
            </a:br>
            <a:r>
              <a:rPr lang="en-US" dirty="0">
                <a:latin typeface="Comic Sans MS" pitchFamily="66" charset="0"/>
              </a:rPr>
              <a:t>A </a:t>
            </a:r>
            <a:r>
              <a:rPr lang="en-US" b="1" dirty="0">
                <a:solidFill>
                  <a:schemeClr val="tx2">
                    <a:lumMod val="60000"/>
                    <a:lumOff val="40000"/>
                  </a:schemeClr>
                </a:solidFill>
                <a:latin typeface="Comic Sans MS" pitchFamily="66" charset="0"/>
              </a:rPr>
              <a:t>large</a:t>
            </a:r>
            <a:r>
              <a:rPr lang="en-US" dirty="0">
                <a:latin typeface="Comic Sans MS" pitchFamily="66" charset="0"/>
              </a:rPr>
              <a:t> family - </a:t>
            </a:r>
            <a:r>
              <a:rPr lang="ru-RU" dirty="0">
                <a:latin typeface="Comic Sans MS" pitchFamily="66" charset="0"/>
              </a:rPr>
              <a:t>большая семья</a:t>
            </a:r>
            <a:br>
              <a:rPr lang="ru-RU" dirty="0">
                <a:latin typeface="Comic Sans MS" pitchFamily="66" charset="0"/>
              </a:rPr>
            </a:br>
            <a:r>
              <a:rPr lang="en-US" dirty="0">
                <a:latin typeface="Comic Sans MS" pitchFamily="66" charset="0"/>
              </a:rPr>
              <a:t>A </a:t>
            </a:r>
            <a:r>
              <a:rPr lang="en-US" b="1" dirty="0">
                <a:solidFill>
                  <a:schemeClr val="tx2">
                    <a:lumMod val="60000"/>
                    <a:lumOff val="40000"/>
                  </a:schemeClr>
                </a:solidFill>
                <a:latin typeface="Comic Sans MS" pitchFamily="66" charset="0"/>
              </a:rPr>
              <a:t>large</a:t>
            </a:r>
            <a:r>
              <a:rPr lang="en-US" dirty="0">
                <a:latin typeface="Comic Sans MS" pitchFamily="66" charset="0"/>
              </a:rPr>
              <a:t> number of people - </a:t>
            </a:r>
            <a:r>
              <a:rPr lang="ru-RU" dirty="0">
                <a:latin typeface="Comic Sans MS" pitchFamily="66" charset="0"/>
              </a:rPr>
              <a:t>большое количество народу</a:t>
            </a:r>
            <a:br>
              <a:rPr lang="ru-RU" dirty="0">
                <a:latin typeface="Comic Sans MS" pitchFamily="66" charset="0"/>
              </a:rPr>
            </a:br>
            <a:r>
              <a:rPr lang="en-US" dirty="0">
                <a:latin typeface="Comic Sans MS" pitchFamily="66" charset="0"/>
              </a:rPr>
              <a:t>A </a:t>
            </a:r>
            <a:r>
              <a:rPr lang="en-US" b="1" dirty="0">
                <a:solidFill>
                  <a:schemeClr val="tx2">
                    <a:lumMod val="60000"/>
                    <a:lumOff val="40000"/>
                  </a:schemeClr>
                </a:solidFill>
                <a:latin typeface="Comic Sans MS" pitchFamily="66" charset="0"/>
              </a:rPr>
              <a:t>large</a:t>
            </a:r>
            <a:r>
              <a:rPr lang="en-US" dirty="0">
                <a:latin typeface="Comic Sans MS" pitchFamily="66" charset="0"/>
              </a:rPr>
              <a:t> crowd of spectators - </a:t>
            </a:r>
            <a:r>
              <a:rPr lang="ru-RU" dirty="0">
                <a:latin typeface="Comic Sans MS" pitchFamily="66" charset="0"/>
              </a:rPr>
              <a:t>большая толпа зрителей</a:t>
            </a:r>
            <a:br>
              <a:rPr lang="ru-RU" dirty="0">
                <a:latin typeface="Comic Sans MS" pitchFamily="66" charset="0"/>
              </a:rPr>
            </a:br>
            <a:r>
              <a:rPr lang="ru-RU" dirty="0">
                <a:latin typeface="Comic Sans MS" pitchFamily="66" charset="0"/>
              </a:rPr>
              <a:t/>
            </a:r>
            <a:br>
              <a:rPr lang="ru-RU" dirty="0">
                <a:latin typeface="Comic Sans MS" pitchFamily="66" charset="0"/>
              </a:rPr>
            </a:br>
            <a:r>
              <a:rPr lang="en-US" dirty="0">
                <a:latin typeface="Comic Sans MS" pitchFamily="66" charset="0"/>
              </a:rPr>
              <a:t>A </a:t>
            </a:r>
            <a:r>
              <a:rPr lang="en-US" b="1" dirty="0">
                <a:solidFill>
                  <a:schemeClr val="tx2">
                    <a:lumMod val="60000"/>
                    <a:lumOff val="40000"/>
                  </a:schemeClr>
                </a:solidFill>
                <a:latin typeface="Comic Sans MS" pitchFamily="66" charset="0"/>
              </a:rPr>
              <a:t>large</a:t>
            </a:r>
            <a:r>
              <a:rPr lang="en-US" dirty="0">
                <a:latin typeface="Comic Sans MS" pitchFamily="66" charset="0"/>
              </a:rPr>
              <a:t> crowd gathered to gaze at the unusual show.</a:t>
            </a:r>
            <a:br>
              <a:rPr lang="en-US" dirty="0">
                <a:latin typeface="Comic Sans MS" pitchFamily="66" charset="0"/>
              </a:rPr>
            </a:br>
            <a:r>
              <a:rPr lang="ru-RU" dirty="0">
                <a:latin typeface="Comic Sans MS" pitchFamily="66" charset="0"/>
              </a:rPr>
              <a:t>Собралась большая толпа, чтобы поглазеть на необычное шоу.</a:t>
            </a:r>
          </a:p>
        </p:txBody>
      </p:sp>
    </p:spTree>
    <p:extLst>
      <p:ext uri="{BB962C8B-B14F-4D97-AF65-F5344CB8AC3E}">
        <p14:creationId xmlns:p14="http://schemas.microsoft.com/office/powerpoint/2010/main" val="29953843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340768"/>
            <a:ext cx="8208912" cy="4536504"/>
          </a:xfrm>
          <a:ln w="76200">
            <a:solidFill>
              <a:schemeClr val="accent5">
                <a:lumMod val="75000"/>
              </a:schemeClr>
            </a:solidFill>
          </a:ln>
        </p:spPr>
        <p:style>
          <a:lnRef idx="0">
            <a:scrgbClr r="0" g="0" b="0"/>
          </a:lnRef>
          <a:fillRef idx="1003">
            <a:schemeClr val="lt1"/>
          </a:fillRef>
          <a:effectRef idx="0">
            <a:scrgbClr r="0" g="0" b="0"/>
          </a:effectRef>
          <a:fontRef idx="major"/>
        </p:style>
        <p:txBody>
          <a:bodyPr>
            <a:normAutofit/>
          </a:bodyPr>
          <a:lstStyle/>
          <a:p>
            <a:pPr algn="ctr"/>
            <a:r>
              <a:rPr lang="ru-RU" dirty="0">
                <a:solidFill>
                  <a:schemeClr val="tx1"/>
                </a:solidFill>
                <a:latin typeface="Comic Sans MS" pitchFamily="66" charset="0"/>
              </a:rPr>
              <a:t>Прилагательное </a:t>
            </a:r>
            <a:r>
              <a:rPr lang="ru-RU" b="1" dirty="0" err="1">
                <a:solidFill>
                  <a:schemeClr val="accent5">
                    <a:lumMod val="75000"/>
                  </a:schemeClr>
                </a:solidFill>
                <a:latin typeface="Comic Sans MS" pitchFamily="66" charset="0"/>
              </a:rPr>
              <a:t>great</a:t>
            </a:r>
            <a:r>
              <a:rPr lang="ru-RU" dirty="0">
                <a:solidFill>
                  <a:schemeClr val="tx1"/>
                </a:solidFill>
                <a:latin typeface="Comic Sans MS" pitchFamily="66" charset="0"/>
              </a:rPr>
              <a:t> в сочетании с существительными, обозначающими названия лиц и явления общественного порядка, имеют значение 'великий', 'крупный', 'выдающийся</a:t>
            </a:r>
            <a:r>
              <a:rPr lang="ru-RU" dirty="0" smtClean="0">
                <a:solidFill>
                  <a:schemeClr val="tx1"/>
                </a:solidFill>
                <a:latin typeface="Comic Sans MS" pitchFamily="66" charset="0"/>
              </a:rPr>
              <a:t>':</a:t>
            </a:r>
            <a:endParaRPr lang="ru-RU" dirty="0">
              <a:solidFill>
                <a:schemeClr val="tx1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448255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праведливость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праведливость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Справедливость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48</TotalTime>
  <Words>447</Words>
  <Application>Microsoft Office PowerPoint</Application>
  <PresentationFormat>Экран (4:3)</PresentationFormat>
  <Paragraphs>89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Справедливость</vt:lpstr>
      <vt:lpstr>Особенности употребления лексики (big, large, great) </vt:lpstr>
      <vt:lpstr>Презентация PowerPoint</vt:lpstr>
      <vt:lpstr>Прилагательное big имеет смысловой оттенок, указывающий на большой размер, объём, вес, на большую массу:</vt:lpstr>
      <vt:lpstr>Презентация PowerPoint</vt:lpstr>
      <vt:lpstr>Прилагательное big употребляется и фигурально:</vt:lpstr>
      <vt:lpstr>Прилагательное large имеет смысловой оттенок, указывающий на просторность, вместимость, обширность чего-либо:</vt:lpstr>
      <vt:lpstr>Презентация PowerPoint</vt:lpstr>
      <vt:lpstr>Прилагательное large употребляется по отношению к людям:</vt:lpstr>
      <vt:lpstr>Прилагательное great в сочетании с существительными, обозначающими названия лиц и явления общественного порядка, имеют значение 'великий', 'крупный', 'выдающийся':</vt:lpstr>
      <vt:lpstr>Презентация PowerPoint</vt:lpstr>
      <vt:lpstr>Прилагательное great в сочетании с существительными, обозначающими названия лиц и явления общественного порядка, имеют значение 'великий', 'крупный', 'выдающийся':</vt:lpstr>
      <vt:lpstr>Презентация PowerPoint</vt:lpstr>
      <vt:lpstr>Презентация PowerPoint</vt:lpstr>
      <vt:lpstr>Примечание:</vt:lpstr>
      <vt:lpstr>ТЕСТ</vt:lpstr>
      <vt:lpstr>Презентация PowerPoint</vt:lpstr>
      <vt:lpstr>ОТВЕТ</vt:lpstr>
      <vt:lpstr>Презентация PowerPoint</vt:lpstr>
      <vt:lpstr>ИСТОЧНИК</vt:lpstr>
      <vt:lpstr>Презентация PowerPoint</vt:lpstr>
    </vt:vector>
  </TitlesOfParts>
  <Company>Krokoz™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Особенности употребления лексики (big, large, great) </dc:title>
  <dc:creator>Аня</dc:creator>
  <cp:lastModifiedBy>Аня</cp:lastModifiedBy>
  <cp:revision>5</cp:revision>
  <dcterms:created xsi:type="dcterms:W3CDTF">2012-01-27T04:45:56Z</dcterms:created>
  <dcterms:modified xsi:type="dcterms:W3CDTF">2012-01-27T05:34:13Z</dcterms:modified>
</cp:coreProperties>
</file>