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9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6" Type="http://schemas.openxmlformats.org/officeDocument/2006/relationships/slide" Target="../slides/slide8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FA93E4-1C0F-4671-B76E-31444A3186E5}" type="doc">
      <dgm:prSet loTypeId="urn:microsoft.com/office/officeart/2005/8/layout/pyramid2" loCatId="list" qsTypeId="urn:microsoft.com/office/officeart/2005/8/quickstyle/simple1" qsCatId="simple" csTypeId="urn:microsoft.com/office/officeart/2005/8/colors/colorful1" csCatId="colorful" phldr="1"/>
      <dgm:spPr/>
    </dgm:pt>
    <dgm:pt modelId="{AD5AF445-5C88-4759-BE48-D11752AE0895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1" action="ppaction://hlinksldjump"/>
            </a:rPr>
            <a:t>Подготовительный</a:t>
          </a:r>
          <a:endParaRPr lang="ru-RU" sz="2400" b="1" dirty="0"/>
        </a:p>
      </dgm:t>
    </dgm:pt>
    <dgm:pt modelId="{49A40334-4618-4499-8C60-82AA46267C37}" type="parTrans" cxnId="{CA9B68BF-E404-4179-ACE8-7E5967E00D03}">
      <dgm:prSet/>
      <dgm:spPr/>
      <dgm:t>
        <a:bodyPr/>
        <a:lstStyle/>
        <a:p>
          <a:endParaRPr lang="ru-RU"/>
        </a:p>
      </dgm:t>
    </dgm:pt>
    <dgm:pt modelId="{986167D0-73BE-4C08-A42B-CE61DA072119}" type="sibTrans" cxnId="{CA9B68BF-E404-4179-ACE8-7E5967E00D03}">
      <dgm:prSet/>
      <dgm:spPr/>
      <dgm:t>
        <a:bodyPr/>
        <a:lstStyle/>
        <a:p>
          <a:endParaRPr lang="ru-RU"/>
        </a:p>
      </dgm:t>
    </dgm:pt>
    <dgm:pt modelId="{B3BEB9E3-7B90-47BA-8C43-708A17DCE72A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2" action="ppaction://hlinksldjump"/>
            </a:rPr>
            <a:t>Планирование</a:t>
          </a:r>
          <a:endParaRPr lang="ru-RU" sz="2400" b="1" dirty="0"/>
        </a:p>
      </dgm:t>
    </dgm:pt>
    <dgm:pt modelId="{3309F70D-4DDF-413F-AE09-06833CE80DF6}" type="parTrans" cxnId="{1B92C9E3-48DD-4716-A1F7-5EAA932B97B9}">
      <dgm:prSet/>
      <dgm:spPr/>
      <dgm:t>
        <a:bodyPr/>
        <a:lstStyle/>
        <a:p>
          <a:endParaRPr lang="ru-RU"/>
        </a:p>
      </dgm:t>
    </dgm:pt>
    <dgm:pt modelId="{C5C074FD-D681-4B8A-A4AB-6D51C86403AE}" type="sibTrans" cxnId="{1B92C9E3-48DD-4716-A1F7-5EAA932B97B9}">
      <dgm:prSet/>
      <dgm:spPr/>
      <dgm:t>
        <a:bodyPr/>
        <a:lstStyle/>
        <a:p>
          <a:endParaRPr lang="ru-RU"/>
        </a:p>
      </dgm:t>
    </dgm:pt>
    <dgm:pt modelId="{BEE0BEEA-6CA7-45A0-B7AC-B54079BC50E8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3" action="ppaction://hlinksldjump"/>
            </a:rPr>
            <a:t>Исследование</a:t>
          </a:r>
          <a:endParaRPr lang="ru-RU" sz="2400" b="1" dirty="0"/>
        </a:p>
      </dgm:t>
    </dgm:pt>
    <dgm:pt modelId="{A937D01A-9404-453B-A5AE-78DEB65ECF05}" type="parTrans" cxnId="{2CCFC5F4-8B2C-4536-99F7-5982C84F0A26}">
      <dgm:prSet/>
      <dgm:spPr/>
      <dgm:t>
        <a:bodyPr/>
        <a:lstStyle/>
        <a:p>
          <a:endParaRPr lang="ru-RU"/>
        </a:p>
      </dgm:t>
    </dgm:pt>
    <dgm:pt modelId="{8E230136-AC97-4D7F-945E-39A9D27B834F}" type="sibTrans" cxnId="{2CCFC5F4-8B2C-4536-99F7-5982C84F0A26}">
      <dgm:prSet/>
      <dgm:spPr/>
      <dgm:t>
        <a:bodyPr/>
        <a:lstStyle/>
        <a:p>
          <a:endParaRPr lang="ru-RU"/>
        </a:p>
      </dgm:t>
    </dgm:pt>
    <dgm:pt modelId="{F8F04D13-338E-44E0-B1BB-7CB7ACC6D6C5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4" action="ppaction://hlinksldjump"/>
            </a:rPr>
            <a:t>Результаты</a:t>
          </a:r>
          <a:endParaRPr lang="ru-RU" sz="2400" b="1" dirty="0"/>
        </a:p>
      </dgm:t>
    </dgm:pt>
    <dgm:pt modelId="{44ED6FED-B7F4-421E-8631-404A79F4E86C}" type="parTrans" cxnId="{11967A75-F1AD-4FD1-BA3F-F0A187B8FABB}">
      <dgm:prSet/>
      <dgm:spPr/>
      <dgm:t>
        <a:bodyPr/>
        <a:lstStyle/>
        <a:p>
          <a:endParaRPr lang="ru-RU"/>
        </a:p>
      </dgm:t>
    </dgm:pt>
    <dgm:pt modelId="{63E4F307-3E5D-4F86-B797-F6516C1C0921}" type="sibTrans" cxnId="{11967A75-F1AD-4FD1-BA3F-F0A187B8FABB}">
      <dgm:prSet/>
      <dgm:spPr/>
      <dgm:t>
        <a:bodyPr/>
        <a:lstStyle/>
        <a:p>
          <a:endParaRPr lang="ru-RU"/>
        </a:p>
      </dgm:t>
    </dgm:pt>
    <dgm:pt modelId="{6E4D6A30-B32B-4587-A2AB-E1F96282BD88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5" action="ppaction://hlinksldjump"/>
            </a:rPr>
            <a:t>Подготовка к защите проекта</a:t>
          </a:r>
          <a:endParaRPr lang="ru-RU" sz="2400" b="1" dirty="0"/>
        </a:p>
      </dgm:t>
    </dgm:pt>
    <dgm:pt modelId="{E884AC22-AFF0-485D-BB08-811B743DD768}" type="parTrans" cxnId="{BBC479C6-F4EB-4333-A9B6-4188D17545B2}">
      <dgm:prSet/>
      <dgm:spPr/>
      <dgm:t>
        <a:bodyPr/>
        <a:lstStyle/>
        <a:p>
          <a:endParaRPr lang="ru-RU"/>
        </a:p>
      </dgm:t>
    </dgm:pt>
    <dgm:pt modelId="{DD63C5C3-95D4-44F3-8DD1-D0B18ECD6352}" type="sibTrans" cxnId="{BBC479C6-F4EB-4333-A9B6-4188D17545B2}">
      <dgm:prSet/>
      <dgm:spPr/>
      <dgm:t>
        <a:bodyPr/>
        <a:lstStyle/>
        <a:p>
          <a:endParaRPr lang="ru-RU"/>
        </a:p>
      </dgm:t>
    </dgm:pt>
    <dgm:pt modelId="{B9449D14-96BF-4BC9-B30C-68269C2D96A5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6" action="ppaction://hlinksldjump"/>
            </a:rPr>
            <a:t>Презентация (отчёт</a:t>
          </a:r>
          <a:r>
            <a:rPr lang="ru-RU" sz="2400" b="1" dirty="0" smtClean="0"/>
            <a:t>)</a:t>
          </a:r>
          <a:endParaRPr lang="ru-RU" sz="2400" b="1" dirty="0"/>
        </a:p>
      </dgm:t>
    </dgm:pt>
    <dgm:pt modelId="{679A1EE8-2380-456F-BC8F-4AD064D0DEF5}" type="parTrans" cxnId="{FB7821DB-F729-4CD8-B7B0-03F4D71ACA08}">
      <dgm:prSet/>
      <dgm:spPr/>
      <dgm:t>
        <a:bodyPr/>
        <a:lstStyle/>
        <a:p>
          <a:endParaRPr lang="ru-RU"/>
        </a:p>
      </dgm:t>
    </dgm:pt>
    <dgm:pt modelId="{8482EC4F-9FCC-4AA7-A91E-B0832EDAF3AB}" type="sibTrans" cxnId="{FB7821DB-F729-4CD8-B7B0-03F4D71ACA08}">
      <dgm:prSet/>
      <dgm:spPr/>
      <dgm:t>
        <a:bodyPr/>
        <a:lstStyle/>
        <a:p>
          <a:endParaRPr lang="ru-RU"/>
        </a:p>
      </dgm:t>
    </dgm:pt>
    <dgm:pt modelId="{57BB5321-B268-4F35-844B-5D68FBC58ABA}">
      <dgm:prSet phldrT="[Текст]" custT="1"/>
      <dgm:spPr/>
      <dgm:t>
        <a:bodyPr/>
        <a:lstStyle/>
        <a:p>
          <a:r>
            <a:rPr lang="ru-RU" sz="2400" b="1" dirty="0" smtClean="0">
              <a:hlinkClick xmlns:r="http://schemas.openxmlformats.org/officeDocument/2006/relationships" r:id="rId7" action="ppaction://hlinksldjump"/>
            </a:rPr>
            <a:t>Рефлексия</a:t>
          </a:r>
          <a:endParaRPr lang="ru-RU" sz="2400" b="1" dirty="0"/>
        </a:p>
      </dgm:t>
    </dgm:pt>
    <dgm:pt modelId="{ECF56D0C-D90B-47A6-A515-9ACC1E051F11}" type="parTrans" cxnId="{A563C006-33BA-468C-880F-E57E46995C25}">
      <dgm:prSet/>
      <dgm:spPr/>
      <dgm:t>
        <a:bodyPr/>
        <a:lstStyle/>
        <a:p>
          <a:endParaRPr lang="ru-RU"/>
        </a:p>
      </dgm:t>
    </dgm:pt>
    <dgm:pt modelId="{97BE1C48-5E2A-43E4-B509-EA016ADBC1D7}" type="sibTrans" cxnId="{A563C006-33BA-468C-880F-E57E46995C25}">
      <dgm:prSet/>
      <dgm:spPr/>
      <dgm:t>
        <a:bodyPr/>
        <a:lstStyle/>
        <a:p>
          <a:endParaRPr lang="ru-RU"/>
        </a:p>
      </dgm:t>
    </dgm:pt>
    <dgm:pt modelId="{C79A1567-138D-4821-9461-692244999432}" type="pres">
      <dgm:prSet presAssocID="{4AFA93E4-1C0F-4671-B76E-31444A3186E5}" presName="compositeShape" presStyleCnt="0">
        <dgm:presLayoutVars>
          <dgm:dir/>
          <dgm:resizeHandles/>
        </dgm:presLayoutVars>
      </dgm:prSet>
      <dgm:spPr/>
    </dgm:pt>
    <dgm:pt modelId="{02978C34-F31C-42C4-A425-A77743AABFF4}" type="pres">
      <dgm:prSet presAssocID="{4AFA93E4-1C0F-4671-B76E-31444A3186E5}" presName="pyramid" presStyleLbl="node1" presStyleIdx="0" presStyleCnt="1"/>
      <dgm:spPr/>
    </dgm:pt>
    <dgm:pt modelId="{85F6F7E4-3EA6-4CDD-B844-48E144210A4F}" type="pres">
      <dgm:prSet presAssocID="{4AFA93E4-1C0F-4671-B76E-31444A3186E5}" presName="theList" presStyleCnt="0"/>
      <dgm:spPr/>
    </dgm:pt>
    <dgm:pt modelId="{FCB29D89-932A-4141-943F-F204F949E211}" type="pres">
      <dgm:prSet presAssocID="{AD5AF445-5C88-4759-BE48-D11752AE0895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3C5C2-B3CE-4C34-816A-1A72F6E75B86}" type="pres">
      <dgm:prSet presAssocID="{AD5AF445-5C88-4759-BE48-D11752AE0895}" presName="aSpace" presStyleCnt="0"/>
      <dgm:spPr/>
    </dgm:pt>
    <dgm:pt modelId="{38E6E30A-5ABF-49A5-ADD1-72189175ED69}" type="pres">
      <dgm:prSet presAssocID="{B3BEB9E3-7B90-47BA-8C43-708A17DCE72A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02772-D18C-4274-929A-7C755481DD7C}" type="pres">
      <dgm:prSet presAssocID="{B3BEB9E3-7B90-47BA-8C43-708A17DCE72A}" presName="aSpace" presStyleCnt="0"/>
      <dgm:spPr/>
    </dgm:pt>
    <dgm:pt modelId="{A3C5B8FC-AC93-4BB6-9E10-76C710D4E268}" type="pres">
      <dgm:prSet presAssocID="{BEE0BEEA-6CA7-45A0-B7AC-B54079BC50E8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4B7F2-DB95-4B7A-8D70-D5B0D8D0E58C}" type="pres">
      <dgm:prSet presAssocID="{BEE0BEEA-6CA7-45A0-B7AC-B54079BC50E8}" presName="aSpace" presStyleCnt="0"/>
      <dgm:spPr/>
    </dgm:pt>
    <dgm:pt modelId="{95598DAF-61E5-47BD-BB62-4188A420BA85}" type="pres">
      <dgm:prSet presAssocID="{F8F04D13-338E-44E0-B1BB-7CB7ACC6D6C5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65E335-E200-45D1-B0A0-DD1D976E1D43}" type="pres">
      <dgm:prSet presAssocID="{F8F04D13-338E-44E0-B1BB-7CB7ACC6D6C5}" presName="aSpace" presStyleCnt="0"/>
      <dgm:spPr/>
    </dgm:pt>
    <dgm:pt modelId="{5AE4CDF8-3CD0-413D-95E0-FAD3F08AAD66}" type="pres">
      <dgm:prSet presAssocID="{6E4D6A30-B32B-4587-A2AB-E1F96282BD88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7B22A3-7293-4AEA-8D93-77E84A7AD0ED}" type="pres">
      <dgm:prSet presAssocID="{6E4D6A30-B32B-4587-A2AB-E1F96282BD88}" presName="aSpace" presStyleCnt="0"/>
      <dgm:spPr/>
    </dgm:pt>
    <dgm:pt modelId="{4B24AF5F-A40F-419F-A4CA-803C715A3854}" type="pres">
      <dgm:prSet presAssocID="{B9449D14-96BF-4BC9-B30C-68269C2D96A5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AFFC5-1BB9-4645-AC28-C47F5119CEE1}" type="pres">
      <dgm:prSet presAssocID="{B9449D14-96BF-4BC9-B30C-68269C2D96A5}" presName="aSpace" presStyleCnt="0"/>
      <dgm:spPr/>
    </dgm:pt>
    <dgm:pt modelId="{5D52AA33-E2BD-451A-BF89-B54C80368514}" type="pres">
      <dgm:prSet presAssocID="{57BB5321-B268-4F35-844B-5D68FBC58ABA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DE958-A2B0-40C6-94F7-7FFC3D56F708}" type="pres">
      <dgm:prSet presAssocID="{57BB5321-B268-4F35-844B-5D68FBC58ABA}" presName="aSpace" presStyleCnt="0"/>
      <dgm:spPr/>
    </dgm:pt>
  </dgm:ptLst>
  <dgm:cxnLst>
    <dgm:cxn modelId="{C4ECF5AA-CB13-475F-A961-34183D40D056}" type="presOf" srcId="{B9449D14-96BF-4BC9-B30C-68269C2D96A5}" destId="{4B24AF5F-A40F-419F-A4CA-803C715A3854}" srcOrd="0" destOrd="0" presId="urn:microsoft.com/office/officeart/2005/8/layout/pyramid2"/>
    <dgm:cxn modelId="{FB7821DB-F729-4CD8-B7B0-03F4D71ACA08}" srcId="{4AFA93E4-1C0F-4671-B76E-31444A3186E5}" destId="{B9449D14-96BF-4BC9-B30C-68269C2D96A5}" srcOrd="5" destOrd="0" parTransId="{679A1EE8-2380-456F-BC8F-4AD064D0DEF5}" sibTransId="{8482EC4F-9FCC-4AA7-A91E-B0832EDAF3AB}"/>
    <dgm:cxn modelId="{2CCFC5F4-8B2C-4536-99F7-5982C84F0A26}" srcId="{4AFA93E4-1C0F-4671-B76E-31444A3186E5}" destId="{BEE0BEEA-6CA7-45A0-B7AC-B54079BC50E8}" srcOrd="2" destOrd="0" parTransId="{A937D01A-9404-453B-A5AE-78DEB65ECF05}" sibTransId="{8E230136-AC97-4D7F-945E-39A9D27B834F}"/>
    <dgm:cxn modelId="{11967A75-F1AD-4FD1-BA3F-F0A187B8FABB}" srcId="{4AFA93E4-1C0F-4671-B76E-31444A3186E5}" destId="{F8F04D13-338E-44E0-B1BB-7CB7ACC6D6C5}" srcOrd="3" destOrd="0" parTransId="{44ED6FED-B7F4-421E-8631-404A79F4E86C}" sibTransId="{63E4F307-3E5D-4F86-B797-F6516C1C0921}"/>
    <dgm:cxn modelId="{1B92C9E3-48DD-4716-A1F7-5EAA932B97B9}" srcId="{4AFA93E4-1C0F-4671-B76E-31444A3186E5}" destId="{B3BEB9E3-7B90-47BA-8C43-708A17DCE72A}" srcOrd="1" destOrd="0" parTransId="{3309F70D-4DDF-413F-AE09-06833CE80DF6}" sibTransId="{C5C074FD-D681-4B8A-A4AB-6D51C86403AE}"/>
    <dgm:cxn modelId="{1755C2C0-AF8B-444C-BF92-9C71331CA637}" type="presOf" srcId="{6E4D6A30-B32B-4587-A2AB-E1F96282BD88}" destId="{5AE4CDF8-3CD0-413D-95E0-FAD3F08AAD66}" srcOrd="0" destOrd="0" presId="urn:microsoft.com/office/officeart/2005/8/layout/pyramid2"/>
    <dgm:cxn modelId="{A801F540-22F0-45E0-88BA-A7EFF54D7031}" type="presOf" srcId="{57BB5321-B268-4F35-844B-5D68FBC58ABA}" destId="{5D52AA33-E2BD-451A-BF89-B54C80368514}" srcOrd="0" destOrd="0" presId="urn:microsoft.com/office/officeart/2005/8/layout/pyramid2"/>
    <dgm:cxn modelId="{BBC479C6-F4EB-4333-A9B6-4188D17545B2}" srcId="{4AFA93E4-1C0F-4671-B76E-31444A3186E5}" destId="{6E4D6A30-B32B-4587-A2AB-E1F96282BD88}" srcOrd="4" destOrd="0" parTransId="{E884AC22-AFF0-485D-BB08-811B743DD768}" sibTransId="{DD63C5C3-95D4-44F3-8DD1-D0B18ECD6352}"/>
    <dgm:cxn modelId="{15F03881-FA7C-4316-B0D3-9AED277FF7E4}" type="presOf" srcId="{B3BEB9E3-7B90-47BA-8C43-708A17DCE72A}" destId="{38E6E30A-5ABF-49A5-ADD1-72189175ED69}" srcOrd="0" destOrd="0" presId="urn:microsoft.com/office/officeart/2005/8/layout/pyramid2"/>
    <dgm:cxn modelId="{C2D1AABC-8B2D-4146-9ECD-534C97D2F849}" type="presOf" srcId="{AD5AF445-5C88-4759-BE48-D11752AE0895}" destId="{FCB29D89-932A-4141-943F-F204F949E211}" srcOrd="0" destOrd="0" presId="urn:microsoft.com/office/officeart/2005/8/layout/pyramid2"/>
    <dgm:cxn modelId="{30277745-5D78-44CC-90FF-E15D5336CA50}" type="presOf" srcId="{4AFA93E4-1C0F-4671-B76E-31444A3186E5}" destId="{C79A1567-138D-4821-9461-692244999432}" srcOrd="0" destOrd="0" presId="urn:microsoft.com/office/officeart/2005/8/layout/pyramid2"/>
    <dgm:cxn modelId="{A563C006-33BA-468C-880F-E57E46995C25}" srcId="{4AFA93E4-1C0F-4671-B76E-31444A3186E5}" destId="{57BB5321-B268-4F35-844B-5D68FBC58ABA}" srcOrd="6" destOrd="0" parTransId="{ECF56D0C-D90B-47A6-A515-9ACC1E051F11}" sibTransId="{97BE1C48-5E2A-43E4-B509-EA016ADBC1D7}"/>
    <dgm:cxn modelId="{AAE1C4CB-A859-435E-8FAF-E8DD965286B7}" type="presOf" srcId="{F8F04D13-338E-44E0-B1BB-7CB7ACC6D6C5}" destId="{95598DAF-61E5-47BD-BB62-4188A420BA85}" srcOrd="0" destOrd="0" presId="urn:microsoft.com/office/officeart/2005/8/layout/pyramid2"/>
    <dgm:cxn modelId="{CA9B68BF-E404-4179-ACE8-7E5967E00D03}" srcId="{4AFA93E4-1C0F-4671-B76E-31444A3186E5}" destId="{AD5AF445-5C88-4759-BE48-D11752AE0895}" srcOrd="0" destOrd="0" parTransId="{49A40334-4618-4499-8C60-82AA46267C37}" sibTransId="{986167D0-73BE-4C08-A42B-CE61DA072119}"/>
    <dgm:cxn modelId="{3D8735F3-EF6B-484F-B385-339FE546B292}" type="presOf" srcId="{BEE0BEEA-6CA7-45A0-B7AC-B54079BC50E8}" destId="{A3C5B8FC-AC93-4BB6-9E10-76C710D4E268}" srcOrd="0" destOrd="0" presId="urn:microsoft.com/office/officeart/2005/8/layout/pyramid2"/>
    <dgm:cxn modelId="{E8A4921B-C2A8-472F-A846-8B4E8173CA80}" type="presParOf" srcId="{C79A1567-138D-4821-9461-692244999432}" destId="{02978C34-F31C-42C4-A425-A77743AABFF4}" srcOrd="0" destOrd="0" presId="urn:microsoft.com/office/officeart/2005/8/layout/pyramid2"/>
    <dgm:cxn modelId="{F841C333-6BFA-4F1E-97F5-C7662E0BF3C4}" type="presParOf" srcId="{C79A1567-138D-4821-9461-692244999432}" destId="{85F6F7E4-3EA6-4CDD-B844-48E144210A4F}" srcOrd="1" destOrd="0" presId="urn:microsoft.com/office/officeart/2005/8/layout/pyramid2"/>
    <dgm:cxn modelId="{963E3035-DD4F-4765-8807-D96979FC058D}" type="presParOf" srcId="{85F6F7E4-3EA6-4CDD-B844-48E144210A4F}" destId="{FCB29D89-932A-4141-943F-F204F949E211}" srcOrd="0" destOrd="0" presId="urn:microsoft.com/office/officeart/2005/8/layout/pyramid2"/>
    <dgm:cxn modelId="{B864B392-0FEB-4F8E-B981-915E9447354E}" type="presParOf" srcId="{85F6F7E4-3EA6-4CDD-B844-48E144210A4F}" destId="{7193C5C2-B3CE-4C34-816A-1A72F6E75B86}" srcOrd="1" destOrd="0" presId="urn:microsoft.com/office/officeart/2005/8/layout/pyramid2"/>
    <dgm:cxn modelId="{AA317835-AE0D-4190-87CA-FE472D68472E}" type="presParOf" srcId="{85F6F7E4-3EA6-4CDD-B844-48E144210A4F}" destId="{38E6E30A-5ABF-49A5-ADD1-72189175ED69}" srcOrd="2" destOrd="0" presId="urn:microsoft.com/office/officeart/2005/8/layout/pyramid2"/>
    <dgm:cxn modelId="{4DD81E70-A0FA-4DCC-9958-D7F082D0511B}" type="presParOf" srcId="{85F6F7E4-3EA6-4CDD-B844-48E144210A4F}" destId="{39102772-D18C-4274-929A-7C755481DD7C}" srcOrd="3" destOrd="0" presId="urn:microsoft.com/office/officeart/2005/8/layout/pyramid2"/>
    <dgm:cxn modelId="{72A4ECCD-711E-43CB-AC00-92FF0F398BD7}" type="presParOf" srcId="{85F6F7E4-3EA6-4CDD-B844-48E144210A4F}" destId="{A3C5B8FC-AC93-4BB6-9E10-76C710D4E268}" srcOrd="4" destOrd="0" presId="urn:microsoft.com/office/officeart/2005/8/layout/pyramid2"/>
    <dgm:cxn modelId="{8E369DD3-83BA-45A5-9EF2-5437A0E22220}" type="presParOf" srcId="{85F6F7E4-3EA6-4CDD-B844-48E144210A4F}" destId="{ABD4B7F2-DB95-4B7A-8D70-D5B0D8D0E58C}" srcOrd="5" destOrd="0" presId="urn:microsoft.com/office/officeart/2005/8/layout/pyramid2"/>
    <dgm:cxn modelId="{CB5E1DEE-1011-446F-BE11-62877D1E13C8}" type="presParOf" srcId="{85F6F7E4-3EA6-4CDD-B844-48E144210A4F}" destId="{95598DAF-61E5-47BD-BB62-4188A420BA85}" srcOrd="6" destOrd="0" presId="urn:microsoft.com/office/officeart/2005/8/layout/pyramid2"/>
    <dgm:cxn modelId="{F25430BF-92DC-4AB4-A0AB-29077402156C}" type="presParOf" srcId="{85F6F7E4-3EA6-4CDD-B844-48E144210A4F}" destId="{8C65E335-E200-45D1-B0A0-DD1D976E1D43}" srcOrd="7" destOrd="0" presId="urn:microsoft.com/office/officeart/2005/8/layout/pyramid2"/>
    <dgm:cxn modelId="{3EAFB471-67AC-488E-83CE-7D7176367F75}" type="presParOf" srcId="{85F6F7E4-3EA6-4CDD-B844-48E144210A4F}" destId="{5AE4CDF8-3CD0-413D-95E0-FAD3F08AAD66}" srcOrd="8" destOrd="0" presId="urn:microsoft.com/office/officeart/2005/8/layout/pyramid2"/>
    <dgm:cxn modelId="{E5562779-0031-4D52-B8C8-195BEB359687}" type="presParOf" srcId="{85F6F7E4-3EA6-4CDD-B844-48E144210A4F}" destId="{557B22A3-7293-4AEA-8D93-77E84A7AD0ED}" srcOrd="9" destOrd="0" presId="urn:microsoft.com/office/officeart/2005/8/layout/pyramid2"/>
    <dgm:cxn modelId="{2B1F273E-0421-4F6B-AC0E-0BA210A09BA9}" type="presParOf" srcId="{85F6F7E4-3EA6-4CDD-B844-48E144210A4F}" destId="{4B24AF5F-A40F-419F-A4CA-803C715A3854}" srcOrd="10" destOrd="0" presId="urn:microsoft.com/office/officeart/2005/8/layout/pyramid2"/>
    <dgm:cxn modelId="{934A4609-78DA-4EB2-8467-10F78594566A}" type="presParOf" srcId="{85F6F7E4-3EA6-4CDD-B844-48E144210A4F}" destId="{3B7AFFC5-1BB9-4645-AC28-C47F5119CEE1}" srcOrd="11" destOrd="0" presId="urn:microsoft.com/office/officeart/2005/8/layout/pyramid2"/>
    <dgm:cxn modelId="{8E5C72CA-E815-401C-A7C6-C8693F7DF635}" type="presParOf" srcId="{85F6F7E4-3EA6-4CDD-B844-48E144210A4F}" destId="{5D52AA33-E2BD-451A-BF89-B54C80368514}" srcOrd="12" destOrd="0" presId="urn:microsoft.com/office/officeart/2005/8/layout/pyramid2"/>
    <dgm:cxn modelId="{A0C7C66F-D15F-4D21-AED6-E601B65755C7}" type="presParOf" srcId="{85F6F7E4-3EA6-4CDD-B844-48E144210A4F}" destId="{4F7DE958-A2B0-40C6-94F7-7FFC3D56F708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78C34-F31C-42C4-A425-A77743AABFF4}">
      <dsp:nvSpPr>
        <dsp:cNvPr id="0" name=""/>
        <dsp:cNvSpPr/>
      </dsp:nvSpPr>
      <dsp:spPr>
        <a:xfrm>
          <a:off x="1251950" y="0"/>
          <a:ext cx="5214973" cy="5214973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29D89-932A-4141-943F-F204F949E211}">
      <dsp:nvSpPr>
        <dsp:cNvPr id="0" name=""/>
        <dsp:cNvSpPr/>
      </dsp:nvSpPr>
      <dsp:spPr>
        <a:xfrm>
          <a:off x="3859437" y="522006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Подготовительный</a:t>
          </a:r>
          <a:endParaRPr lang="ru-RU" sz="2400" b="1" kern="1200" dirty="0"/>
        </a:p>
      </dsp:txBody>
      <dsp:txXfrm>
        <a:off x="3859437" y="522006"/>
        <a:ext cx="3389733" cy="529645"/>
      </dsp:txXfrm>
    </dsp:sp>
    <dsp:sp modelId="{38E6E30A-5ABF-49A5-ADD1-72189175ED69}">
      <dsp:nvSpPr>
        <dsp:cNvPr id="0" name=""/>
        <dsp:cNvSpPr/>
      </dsp:nvSpPr>
      <dsp:spPr>
        <a:xfrm>
          <a:off x="3859437" y="1117858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Планирование</a:t>
          </a:r>
          <a:endParaRPr lang="ru-RU" sz="2400" b="1" kern="1200" dirty="0"/>
        </a:p>
      </dsp:txBody>
      <dsp:txXfrm>
        <a:off x="3859437" y="1117858"/>
        <a:ext cx="3389733" cy="529645"/>
      </dsp:txXfrm>
    </dsp:sp>
    <dsp:sp modelId="{A3C5B8FC-AC93-4BB6-9E10-76C710D4E268}">
      <dsp:nvSpPr>
        <dsp:cNvPr id="0" name=""/>
        <dsp:cNvSpPr/>
      </dsp:nvSpPr>
      <dsp:spPr>
        <a:xfrm>
          <a:off x="3859437" y="1713709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Исследование</a:t>
          </a:r>
          <a:endParaRPr lang="ru-RU" sz="2400" b="1" kern="1200" dirty="0"/>
        </a:p>
      </dsp:txBody>
      <dsp:txXfrm>
        <a:off x="3859437" y="1713709"/>
        <a:ext cx="3389733" cy="529645"/>
      </dsp:txXfrm>
    </dsp:sp>
    <dsp:sp modelId="{95598DAF-61E5-47BD-BB62-4188A420BA85}">
      <dsp:nvSpPr>
        <dsp:cNvPr id="0" name=""/>
        <dsp:cNvSpPr/>
      </dsp:nvSpPr>
      <dsp:spPr>
        <a:xfrm>
          <a:off x="3859437" y="2309561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Результаты</a:t>
          </a:r>
          <a:endParaRPr lang="ru-RU" sz="2400" b="1" kern="1200" dirty="0"/>
        </a:p>
      </dsp:txBody>
      <dsp:txXfrm>
        <a:off x="3859437" y="2309561"/>
        <a:ext cx="3389733" cy="529645"/>
      </dsp:txXfrm>
    </dsp:sp>
    <dsp:sp modelId="{5AE4CDF8-3CD0-413D-95E0-FAD3F08AAD66}">
      <dsp:nvSpPr>
        <dsp:cNvPr id="0" name=""/>
        <dsp:cNvSpPr/>
      </dsp:nvSpPr>
      <dsp:spPr>
        <a:xfrm>
          <a:off x="3859437" y="2905412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Подготовка к защите проекта</a:t>
          </a:r>
          <a:endParaRPr lang="ru-RU" sz="2400" b="1" kern="1200" dirty="0"/>
        </a:p>
      </dsp:txBody>
      <dsp:txXfrm>
        <a:off x="3859437" y="2905412"/>
        <a:ext cx="3389733" cy="529645"/>
      </dsp:txXfrm>
    </dsp:sp>
    <dsp:sp modelId="{4B24AF5F-A40F-419F-A4CA-803C715A3854}">
      <dsp:nvSpPr>
        <dsp:cNvPr id="0" name=""/>
        <dsp:cNvSpPr/>
      </dsp:nvSpPr>
      <dsp:spPr>
        <a:xfrm>
          <a:off x="3859437" y="3501264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Презентация (отчёт</a:t>
          </a:r>
          <a:r>
            <a:rPr lang="ru-RU" sz="2400" b="1" kern="1200" dirty="0" smtClean="0"/>
            <a:t>)</a:t>
          </a:r>
          <a:endParaRPr lang="ru-RU" sz="2400" b="1" kern="1200" dirty="0"/>
        </a:p>
      </dsp:txBody>
      <dsp:txXfrm>
        <a:off x="3859437" y="3501264"/>
        <a:ext cx="3389733" cy="529645"/>
      </dsp:txXfrm>
    </dsp:sp>
    <dsp:sp modelId="{5D52AA33-E2BD-451A-BF89-B54C80368514}">
      <dsp:nvSpPr>
        <dsp:cNvPr id="0" name=""/>
        <dsp:cNvSpPr/>
      </dsp:nvSpPr>
      <dsp:spPr>
        <a:xfrm>
          <a:off x="3859437" y="4097115"/>
          <a:ext cx="3389733" cy="5296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hlinkClick xmlns:r="http://schemas.openxmlformats.org/officeDocument/2006/relationships" r:id="" action="ppaction://hlinksldjump"/>
            </a:rPr>
            <a:t>Рефлексия</a:t>
          </a:r>
          <a:endParaRPr lang="ru-RU" sz="2400" b="1" kern="1200" dirty="0"/>
        </a:p>
      </dsp:txBody>
      <dsp:txXfrm>
        <a:off x="3859437" y="4097115"/>
        <a:ext cx="3389733" cy="529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428868"/>
            <a:ext cx="7772400" cy="1470025"/>
          </a:xfrm>
        </p:spPr>
        <p:txBody>
          <a:bodyPr/>
          <a:lstStyle/>
          <a:p>
            <a:pPr lvl="0"/>
            <a:r>
              <a:rPr lang="ru-RU" b="1" dirty="0" smtClean="0"/>
              <a:t>Этапы реализации проекта.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Дегтярева Елена </a:t>
            </a:r>
            <a:r>
              <a:rPr lang="ru-RU" dirty="0" smtClean="0"/>
              <a:t>Александровна</a:t>
            </a:r>
          </a:p>
          <a:p>
            <a:r>
              <a:rPr lang="ru-RU" dirty="0" smtClean="0"/>
              <a:t>у</a:t>
            </a:r>
            <a:r>
              <a:rPr lang="ru-RU" dirty="0" smtClean="0"/>
              <a:t>читель английского языка</a:t>
            </a:r>
          </a:p>
          <a:p>
            <a:r>
              <a:rPr lang="ru-RU" dirty="0" smtClean="0"/>
              <a:t>ГБОУ СО Верхотурская гимназия</a:t>
            </a:r>
            <a:endParaRPr lang="ru-RU" dirty="0"/>
          </a:p>
        </p:txBody>
      </p:sp>
      <p:pic>
        <p:nvPicPr>
          <p:cNvPr id="7" name="Рисунок 6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214290"/>
            <a:ext cx="3291847" cy="23957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Используемый источник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Мастер-класс «Проектная деятельность для начинающих и не только»</a:t>
            </a:r>
          </a:p>
          <a:p>
            <a:pPr>
              <a:buNone/>
            </a:pPr>
            <a:r>
              <a:rPr lang="ru-RU" dirty="0" err="1" smtClean="0"/>
              <a:t>Кугут</a:t>
            </a:r>
            <a:r>
              <a:rPr lang="ru-RU" dirty="0" smtClean="0"/>
              <a:t> Ирина Анатольевна, Меркушева Наталья Юрьевна    г. Волжский, 2008</a:t>
            </a:r>
          </a:p>
          <a:p>
            <a:endParaRPr lang="ru-RU" dirty="0"/>
          </a:p>
        </p:txBody>
      </p:sp>
      <p:pic>
        <p:nvPicPr>
          <p:cNvPr id="4" name="Рисунок 3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Этапы реализации проекта.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357158" y="1142984"/>
          <a:ext cx="850112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Подготовительный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u="sng" dirty="0" smtClean="0"/>
              <a:t>Учащимся необходимо:</a:t>
            </a:r>
          </a:p>
          <a:p>
            <a:pPr lvl="0"/>
            <a:r>
              <a:rPr lang="ru-RU" dirty="0" smtClean="0"/>
              <a:t>Рассмотреть темы предоставленные учителями – предметниками. Выбрать.</a:t>
            </a:r>
          </a:p>
          <a:p>
            <a:pPr lvl="0"/>
            <a:r>
              <a:rPr lang="ru-RU" dirty="0" smtClean="0"/>
              <a:t>Сформулировать проблему.</a:t>
            </a:r>
          </a:p>
          <a:p>
            <a:pPr lvl="0"/>
            <a:r>
              <a:rPr lang="ru-RU" dirty="0" smtClean="0"/>
              <a:t>Осуществить выдвижение гипотез – путей решения проблемы.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Сформировать сюжетную ситуацию.</a:t>
            </a:r>
          </a:p>
          <a:p>
            <a:r>
              <a:rPr lang="ru-RU" dirty="0" smtClean="0"/>
              <a:t>Определить </a:t>
            </a:r>
            <a:r>
              <a:rPr lang="ru-RU" dirty="0" smtClean="0"/>
              <a:t>цель и задачи проекта.</a:t>
            </a:r>
          </a:p>
          <a:p>
            <a:r>
              <a:rPr lang="ru-RU" dirty="0" smtClean="0"/>
              <a:t>Определить </a:t>
            </a:r>
            <a:r>
              <a:rPr lang="ru-RU" dirty="0" smtClean="0"/>
              <a:t>формы будущего продукта.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285728"/>
            <a:ext cx="8786874" cy="607220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785794"/>
            <a:ext cx="842965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выявления уже имеющихся знаний:</a:t>
            </a: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Что вы можете сказать по этой теме (проблеме)?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Что вы читали (слышали, изучали на уроках, самостоятельно) по этой теме, проблеме? Как вы относитесь к этой теме (проблеме)?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Какие способы решения этой проблемы вы знаете? Что, по- вашему, необходимо для этого сделать?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Что еще вы бы хотели изучить (понять), чтобы найти способ решения этой проблемы?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выявления склонности  и интересов учащихся: </a:t>
            </a: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Что еще интересно вам было бы узнать в этой области?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 чем вы хотели бы лучше разобраться?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Ваше любимое занятие вне школы?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Чему вы больше всего хотели бы научиться?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Кем бы вы хотели стать? В чем вы хотели бы разбираться профессионально?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Что бы вы хотели предпринять для осуществления вашего замысла? При каких условиях это было бы возможно?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выявления затруднений у учащихся:</a:t>
            </a: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О чем (или о ком) вы бы хотели получить более подробную информацию? Что нового вам было бы интересно узнать?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 каких вопросах вы бы хотели стать более компетентными?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определения темы проекта:</a:t>
            </a: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Какие из предложенных тем больше всего отвечают вашим склонностям, интересам?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вы предпочли именно эту тему?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 образом вы могли бы помочь классу (группе) раскрыть эту тему?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Какие, по-вашему, существуют критерии итоговой оценки работы над проектом? Как  можно определить «программу-максимум» и «программу-минимум»?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1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1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6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16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16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16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Планирование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</a:t>
            </a:r>
            <a:r>
              <a:rPr lang="ru-RU" u="sng" dirty="0" smtClean="0"/>
              <a:t>необходимо:</a:t>
            </a:r>
          </a:p>
          <a:p>
            <a:pPr>
              <a:buNone/>
            </a:pPr>
            <a:r>
              <a:rPr lang="ru-RU" sz="2800" dirty="0" smtClean="0"/>
              <a:t>Доказать  </a:t>
            </a:r>
            <a:r>
              <a:rPr lang="ru-RU" sz="2800" dirty="0" smtClean="0"/>
              <a:t>актуальность данной  </a:t>
            </a:r>
            <a:r>
              <a:rPr lang="ru-RU" sz="2800" dirty="0" smtClean="0"/>
              <a:t>проблемы.</a:t>
            </a:r>
          </a:p>
          <a:p>
            <a:pPr>
              <a:buNone/>
            </a:pPr>
            <a:r>
              <a:rPr lang="ru-RU" sz="2800" dirty="0" smtClean="0"/>
              <a:t>Проанализировать </a:t>
            </a:r>
            <a:r>
              <a:rPr lang="ru-RU" sz="2800" dirty="0" smtClean="0"/>
              <a:t>различную информацию</a:t>
            </a:r>
          </a:p>
          <a:p>
            <a:pPr marL="514350" indent="-514350">
              <a:buNone/>
            </a:pPr>
            <a:r>
              <a:rPr lang="ru-RU" sz="2800" dirty="0" smtClean="0"/>
              <a:t>Создать </a:t>
            </a:r>
            <a:r>
              <a:rPr lang="ru-RU" sz="2800" dirty="0" smtClean="0"/>
              <a:t>планирование деятельности по реализации проекта ( выработать программу действий,   разработать варианты реализации своей программы.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72560" cy="63579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64" y="642918"/>
            <a:ext cx="871543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 smtClean="0"/>
              <a:t>Определение задач:</a:t>
            </a:r>
          </a:p>
          <a:p>
            <a:r>
              <a:rPr lang="ru-RU" sz="1400" b="1" dirty="0" smtClean="0"/>
              <a:t>- Что вам уже известно о теме?</a:t>
            </a:r>
          </a:p>
          <a:p>
            <a:r>
              <a:rPr lang="ru-RU" sz="1400" b="1" dirty="0" smtClean="0"/>
              <a:t>- Чем конкретно вам будет интересно заниматься в работе над этим проектом?</a:t>
            </a:r>
          </a:p>
          <a:p>
            <a:r>
              <a:rPr lang="ru-RU" sz="1400" b="1" dirty="0" smtClean="0"/>
              <a:t>- По каким вопросам вы могли бы проконсультировать свою группу (другую группу, весь класс)?</a:t>
            </a:r>
          </a:p>
          <a:p>
            <a:r>
              <a:rPr lang="ru-RU" sz="1400" b="1" dirty="0" smtClean="0"/>
              <a:t>- Что вам еще необходимо изучить по данной проблеме?</a:t>
            </a:r>
          </a:p>
          <a:p>
            <a:r>
              <a:rPr lang="ru-RU" sz="1400" b="1" dirty="0" smtClean="0"/>
              <a:t>- Какую помощь вы можете оказать в процессе работы над проектом?</a:t>
            </a:r>
          </a:p>
          <a:p>
            <a:r>
              <a:rPr lang="ru-RU" sz="1400" b="1" dirty="0" smtClean="0"/>
              <a:t>-</a:t>
            </a:r>
            <a:r>
              <a:rPr lang="en-US" sz="1400" b="1" dirty="0" smtClean="0"/>
              <a:t> </a:t>
            </a:r>
            <a:r>
              <a:rPr lang="ru-RU" sz="1400" b="1" dirty="0" smtClean="0"/>
              <a:t>Попытайтесь сформулировать задачу так, чтобы все члены вашей группы поняли, какие исследования необходимы для успешной реализации проекта.</a:t>
            </a:r>
          </a:p>
          <a:p>
            <a:pPr algn="ctr"/>
            <a:r>
              <a:rPr lang="ru-RU" sz="1400" b="1" u="sng" dirty="0" smtClean="0"/>
              <a:t>Поиск и сбор информации:</a:t>
            </a:r>
          </a:p>
          <a:p>
            <a:r>
              <a:rPr lang="ru-RU" sz="1400" b="1" dirty="0" smtClean="0"/>
              <a:t>- Какие способы поиска и сбора информации вы знаете?</a:t>
            </a:r>
          </a:p>
          <a:p>
            <a:r>
              <a:rPr lang="ru-RU" sz="1400" b="1" dirty="0" smtClean="0"/>
              <a:t>- Где можно найти необходимую информацию? Кто может в этом помочь? Кого можно пригласить для консультации?  </a:t>
            </a:r>
          </a:p>
          <a:p>
            <a:r>
              <a:rPr lang="ru-RU" sz="1400" b="1" dirty="0" smtClean="0"/>
              <a:t>- В какие организации можно обратиться за консультацией? Какие конкретно сведения вы там запросите?</a:t>
            </a:r>
          </a:p>
          <a:p>
            <a:r>
              <a:rPr lang="ru-RU" sz="1400" b="1" dirty="0" smtClean="0"/>
              <a:t>- Какие документы могут содержать нужную вам информацию? Где их можно найти? Подумайте, чем будет заниматься каждый член группы?</a:t>
            </a:r>
          </a:p>
          <a:p>
            <a:r>
              <a:rPr lang="ru-RU" sz="1400" b="1" dirty="0" smtClean="0"/>
              <a:t>- Какие работы могут выполняться параллельно?</a:t>
            </a:r>
          </a:p>
          <a:p>
            <a:r>
              <a:rPr lang="ru-RU" sz="1400" b="1" dirty="0" smtClean="0"/>
              <a:t>- Какие исследования требуют больше (меньше) времени? </a:t>
            </a:r>
          </a:p>
          <a:p>
            <a:r>
              <a:rPr lang="ru-RU" sz="1400" b="1" dirty="0" smtClean="0"/>
              <a:t>- Чем необходимо заняться в первую очередь? В каком порядке будет выполняться работа? Как распределить работу между членами группы? Кто и за что будет отвечать? Где будет проводиться работа? В какие сроки?</a:t>
            </a:r>
          </a:p>
          <a:p>
            <a:pPr algn="ctr"/>
            <a:r>
              <a:rPr lang="ru-RU" sz="1400" b="1" u="sng" dirty="0" smtClean="0"/>
              <a:t>Интерпретация полученных данных:</a:t>
            </a:r>
          </a:p>
          <a:p>
            <a:r>
              <a:rPr lang="ru-RU" sz="1400" b="1" dirty="0" smtClean="0"/>
              <a:t>-</a:t>
            </a:r>
            <a:r>
              <a:rPr lang="en-US" sz="1400" b="1" dirty="0" smtClean="0"/>
              <a:t> </a:t>
            </a:r>
            <a:r>
              <a:rPr lang="ru-RU" sz="1400" b="1" dirty="0" smtClean="0"/>
              <a:t>Какая информация необходима для решения поставленной задачи? Без какой информации можно обойтись? Обоснуйте ваше мнение.</a:t>
            </a:r>
          </a:p>
          <a:p>
            <a:r>
              <a:rPr lang="ru-RU" sz="1400" b="1" dirty="0" smtClean="0"/>
              <a:t>-</a:t>
            </a:r>
            <a:r>
              <a:rPr lang="en-US" sz="1400" b="1" dirty="0" smtClean="0"/>
              <a:t> </a:t>
            </a:r>
            <a:r>
              <a:rPr lang="ru-RU" sz="1400" b="1" dirty="0" smtClean="0"/>
              <a:t>Каковы критерии оценки полученной информации? </a:t>
            </a:r>
          </a:p>
          <a:p>
            <a:r>
              <a:rPr lang="ru-RU" sz="1400" b="1" dirty="0" smtClean="0"/>
              <a:t>- Установите связь (если она есть) между собранными данными.</a:t>
            </a:r>
          </a:p>
          <a:p>
            <a:endParaRPr lang="ru-RU" dirty="0"/>
          </a:p>
        </p:txBody>
      </p:sp>
      <p:pic>
        <p:nvPicPr>
          <p:cNvPr id="6" name="Рисунок 5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Исследование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необходимо:</a:t>
            </a:r>
          </a:p>
          <a:p>
            <a:pPr lvl="0"/>
            <a:r>
              <a:rPr lang="ru-RU" dirty="0" smtClean="0"/>
              <a:t>Осуществить сбор информации. </a:t>
            </a:r>
          </a:p>
          <a:p>
            <a:pPr lvl="0"/>
            <a:r>
              <a:rPr lang="ru-RU" dirty="0" smtClean="0"/>
              <a:t>Выработать структурирование информации.</a:t>
            </a:r>
          </a:p>
          <a:p>
            <a:pPr lvl="0"/>
            <a:r>
              <a:rPr lang="ru-RU" dirty="0" smtClean="0"/>
              <a:t>Определить виды и формы исследования: анкетирование, социологический опрос, наблюдение с последующих оформлением, интервью и т.д.</a:t>
            </a:r>
          </a:p>
          <a:p>
            <a:endParaRPr lang="ru-RU" dirty="0"/>
          </a:p>
        </p:txBody>
      </p:sp>
      <p:pic>
        <p:nvPicPr>
          <p:cNvPr id="4" name="Рисунок 3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Результаты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необходимо:</a:t>
            </a:r>
          </a:p>
          <a:p>
            <a:pPr lvl="0"/>
            <a:r>
              <a:rPr lang="ru-RU" dirty="0" smtClean="0"/>
              <a:t>Систематизировать полученные данные</a:t>
            </a:r>
          </a:p>
          <a:p>
            <a:pPr lvl="0"/>
            <a:r>
              <a:rPr lang="ru-RU" dirty="0" smtClean="0"/>
              <a:t>Объединить в единое целое полученную каждой группой информацию</a:t>
            </a:r>
          </a:p>
          <a:p>
            <a:pPr lvl="0"/>
            <a:r>
              <a:rPr lang="ru-RU" dirty="0" smtClean="0"/>
              <a:t>Подвести итог работы </a:t>
            </a:r>
          </a:p>
          <a:p>
            <a:pPr lvl="0"/>
            <a:r>
              <a:rPr lang="ru-RU" dirty="0" smtClean="0"/>
              <a:t>Оформить результаты исследования, выстраивав общую логическую схему</a:t>
            </a:r>
          </a:p>
          <a:p>
            <a:pPr lvl="0"/>
            <a:r>
              <a:rPr lang="ru-RU" dirty="0" smtClean="0"/>
              <a:t>Сделать выводы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928670"/>
            <a:ext cx="8358246" cy="52149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1530103"/>
            <a:ext cx="764383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Какие данные и выводы целесообразно обобщить и вынести на презентацию?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Кому, по – вашему, будет интересна проблема над которой вы работали?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 какой форме вы хотели бы представить итоги вашей работы? Составьте план.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 чем вы могли бы помочь (исходя из личных склонностей, интересов, способностей) при подготовке презентации итогов проекта?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В чем будет состоять «изюминка» вашей презентации?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Какие формы презентации вы считаете наиболее приемлемыми, и учитывая содержание, цель проекта, возраст и уровень знаний предполагаемой аудитории, а также ваши способности и интересы?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Какие затраты предполагает выбранная форма презентации?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времени потребуется на подготовку выбранной вами формы презентации?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необходимо заняться в первую очередь? В каком порядке будет выполняться работа? Как она будет распределяться между участниками мероприятия? Кто и за что будет отвечать?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Подготовка к защите проекта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необходимо :</a:t>
            </a:r>
          </a:p>
          <a:p>
            <a:pPr lvl="0"/>
            <a:r>
              <a:rPr lang="ru-RU" dirty="0" smtClean="0"/>
              <a:t>Изготовить продукт.</a:t>
            </a:r>
          </a:p>
          <a:p>
            <a:pPr lvl="0"/>
            <a:r>
              <a:rPr lang="ru-RU" dirty="0" smtClean="0"/>
              <a:t>Оформить продукт</a:t>
            </a:r>
          </a:p>
          <a:p>
            <a:pPr lvl="0"/>
            <a:r>
              <a:rPr lang="ru-RU" dirty="0" smtClean="0"/>
              <a:t>Выбрать формы презентации.</a:t>
            </a:r>
          </a:p>
          <a:p>
            <a:pPr lvl="0"/>
            <a:r>
              <a:rPr lang="ru-RU" dirty="0" smtClean="0"/>
              <a:t>Подготовить презентацию.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Презентация (отчёт)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необходимо:</a:t>
            </a:r>
          </a:p>
          <a:p>
            <a:pPr lvl="0"/>
            <a:r>
              <a:rPr lang="ru-RU" dirty="0" smtClean="0"/>
              <a:t>Осуществить защиту проекта</a:t>
            </a:r>
          </a:p>
          <a:p>
            <a:pPr lvl="0"/>
            <a:r>
              <a:rPr lang="ru-RU" dirty="0" smtClean="0"/>
              <a:t>Ответить на вопросы слушателей</a:t>
            </a:r>
          </a:p>
          <a:p>
            <a:endParaRPr lang="ru-RU" dirty="0"/>
          </a:p>
        </p:txBody>
      </p:sp>
      <p:pic>
        <p:nvPicPr>
          <p:cNvPr id="4" name="Рисунок 3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Оценка результатов и процесса (рефлексия)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Учащимся необходимо:</a:t>
            </a:r>
          </a:p>
          <a:p>
            <a:pPr lvl="0"/>
            <a:r>
              <a:rPr lang="ru-RU" dirty="0" smtClean="0"/>
              <a:t>Сделать самоанализ своей работы</a:t>
            </a:r>
          </a:p>
          <a:p>
            <a:r>
              <a:rPr lang="ru-RU" dirty="0" smtClean="0"/>
              <a:t>Оценить работу участников своей группы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501122" cy="65008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857232"/>
            <a:ext cx="778674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Для обсуждения эффективности проведенной презентации:</a:t>
            </a:r>
          </a:p>
          <a:p>
            <a:r>
              <a:rPr lang="ru-RU" sz="1600" b="1" dirty="0" smtClean="0"/>
              <a:t>- Что нового вы узнали в ходе предъявления результатов над проектом?</a:t>
            </a:r>
          </a:p>
          <a:p>
            <a:r>
              <a:rPr lang="ru-RU" sz="1600" b="1" dirty="0" smtClean="0"/>
              <a:t>- Какие вопросы к участникам проекта у вас возникли? </a:t>
            </a:r>
          </a:p>
          <a:p>
            <a:pPr algn="ctr"/>
            <a:r>
              <a:rPr lang="ru-RU" sz="1600" b="1" u="sng" dirty="0" smtClean="0"/>
              <a:t>Для обсуждения эффективности работы над проектом и проведенных исследований:</a:t>
            </a:r>
          </a:p>
          <a:p>
            <a:r>
              <a:rPr lang="ru-RU" sz="1600" b="1" dirty="0" smtClean="0"/>
              <a:t>- Каким образом вы получили результаты? Пришли к таким выводам?</a:t>
            </a:r>
          </a:p>
          <a:p>
            <a:r>
              <a:rPr lang="ru-RU" sz="1600" b="1" dirty="0" smtClean="0"/>
              <a:t>- Кому и для какой цели могут быть интересны полученные вами результаты (выводы)?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Если продолжить работу над этой темой, что ещё вам было бы интересно узнать, какие исследования провести?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Что, по – вашему, особенно удалось? Что не совсем получилось? Почему?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Как вы считаете, что в проведенной работе можно было бы улучшить, усовершенствовать? Каким образом?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Что из проделанной работы принесло вам наибольший успех и наибольшее удовлетворение? Почему? 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Как вы относитесь  к проективным методам работы? </a:t>
            </a:r>
          </a:p>
          <a:p>
            <a:r>
              <a:rPr lang="ru-RU" sz="1600" b="1" dirty="0" smtClean="0"/>
              <a:t>-</a:t>
            </a:r>
            <a:r>
              <a:rPr lang="en-US" sz="1600" b="1" dirty="0" smtClean="0"/>
              <a:t> </a:t>
            </a:r>
            <a:r>
              <a:rPr lang="ru-RU" sz="1600" b="1" dirty="0" smtClean="0"/>
              <a:t>Какая проблема интересует вас сейчас? </a:t>
            </a:r>
          </a:p>
          <a:p>
            <a:endParaRPr lang="ru-RU" dirty="0"/>
          </a:p>
        </p:txBody>
      </p:sp>
      <p:pic>
        <p:nvPicPr>
          <p:cNvPr id="6" name="Рисунок 5" descr="Grad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43008" cy="831856"/>
          </a:xfrm>
          <a:prstGeom prst="rect">
            <a:avLst/>
          </a:prstGeo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500034" y="6215082"/>
            <a:ext cx="714380" cy="28575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307</Words>
  <Application>Microsoft Office PowerPoint</Application>
  <PresentationFormat>Экран (4:3)</PresentationFormat>
  <Paragraphs>114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Этапы реализации проекта. </vt:lpstr>
      <vt:lpstr>Этапы реализации проекта. </vt:lpstr>
      <vt:lpstr>Подготовительный </vt:lpstr>
      <vt:lpstr>Планирование </vt:lpstr>
      <vt:lpstr>Исследование </vt:lpstr>
      <vt:lpstr>Результаты </vt:lpstr>
      <vt:lpstr>Подготовка к защите проекта </vt:lpstr>
      <vt:lpstr>Презентация (отчёт) </vt:lpstr>
      <vt:lpstr> Оценка результатов и процесса (рефлексия) </vt:lpstr>
      <vt:lpstr>Используемый источник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реализации проекта. </dc:title>
  <cp:lastModifiedBy>Admin</cp:lastModifiedBy>
  <cp:revision>13</cp:revision>
  <dcterms:modified xsi:type="dcterms:W3CDTF">2011-11-14T10:18:35Z</dcterms:modified>
</cp:coreProperties>
</file>