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5" r:id="rId5"/>
    <p:sldId id="261" r:id="rId6"/>
    <p:sldId id="268" r:id="rId7"/>
    <p:sldId id="263" r:id="rId8"/>
    <p:sldId id="271" r:id="rId9"/>
    <p:sldId id="266" r:id="rId10"/>
    <p:sldId id="264" r:id="rId11"/>
    <p:sldId id="269"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33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advClick="0" advTm="20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09.01.2012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2000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hyperlink" Target="http://en.wikipedia.org/wiki/Alexei_Nikolaevich,_Tsarevich_of_Russia" TargetMode="External"/><Relationship Id="rId3" Type="http://schemas.openxmlformats.org/officeDocument/2006/relationships/hyperlink" Target="http://en.wikipedia.org/wiki/Alix_of_Hesse" TargetMode="External"/><Relationship Id="rId7" Type="http://schemas.openxmlformats.org/officeDocument/2006/relationships/hyperlink" Target="http://en.wikipedia.org/wiki/Grand_Duchess_Anastasia_Nikolaevna_of_Russia" TargetMode="External"/><Relationship Id="rId12" Type="http://schemas.openxmlformats.org/officeDocument/2006/relationships/image" Target="../media/image22.jpeg"/><Relationship Id="rId2" Type="http://schemas.openxmlformats.org/officeDocument/2006/relationships/hyperlink" Target="http://en.wikipedia.org/wiki/Nicholas_II_of_Russia" TargetMode="External"/><Relationship Id="rId1" Type="http://schemas.openxmlformats.org/officeDocument/2006/relationships/slideLayout" Target="../slideLayouts/slideLayout6.xml"/><Relationship Id="rId6" Type="http://schemas.openxmlformats.org/officeDocument/2006/relationships/hyperlink" Target="http://en.wikipedia.org/wiki/Grand_Duchess_Maria_Nikolaevna_of_Russia_(1899&#8211;1918)" TargetMode="External"/><Relationship Id="rId11" Type="http://schemas.openxmlformats.org/officeDocument/2006/relationships/hyperlink" Target="http://www.90.60.90.rodim.ru/conference/lofiversion/index.php/t112927-0.html" TargetMode="External"/><Relationship Id="rId5" Type="http://schemas.openxmlformats.org/officeDocument/2006/relationships/hyperlink" Target="http://en.wikipedia.org/wiki/Grand_Duchess_Tatiana_Nikolaevna_of_Russia" TargetMode="External"/><Relationship Id="rId10" Type="http://schemas.openxmlformats.org/officeDocument/2006/relationships/hyperlink" Target="http://tgspa.ru/museum/excursion/romanovi/otezd.php" TargetMode="External"/><Relationship Id="rId4" Type="http://schemas.openxmlformats.org/officeDocument/2006/relationships/hyperlink" Target="http://en.wikipedia.org/wiki/Grand_Duchess_Olga_Nikolaevna_of_Russia" TargetMode="External"/><Relationship Id="rId9" Type="http://schemas.openxmlformats.org/officeDocument/2006/relationships/hyperlink" Target="http://www.alexanderpalace.org/2006alix/"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3071810"/>
            <a:ext cx="7772400" cy="1470025"/>
          </a:xfrm>
        </p:spPr>
        <p:txBody>
          <a:bodyPr>
            <a:normAutofit fontScale="90000"/>
          </a:bodyPr>
          <a:lstStyle/>
          <a:p>
            <a:r>
              <a:rPr lang="en-US" b="1" dirty="0" smtClean="0">
                <a:latin typeface="Times New Roman" pitchFamily="18" charset="0"/>
                <a:cs typeface="Times New Roman" pitchFamily="18" charset="0"/>
              </a:rPr>
              <a:t>A Person of Historical Significance</a:t>
            </a:r>
            <a:r>
              <a:rPr lang="ru-RU"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The family of Romanovs</a:t>
            </a:r>
            <a:r>
              <a:rPr lang="ru-RU"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57290" y="4643446"/>
            <a:ext cx="6400800" cy="1752600"/>
          </a:xfrm>
        </p:spPr>
        <p:txBody>
          <a:bodyPr>
            <a:normAutofit/>
          </a:bodyPr>
          <a:lstStyle/>
          <a:p>
            <a:r>
              <a:rPr lang="ru-RU" dirty="0" smtClean="0">
                <a:solidFill>
                  <a:srgbClr val="002060"/>
                </a:solidFill>
              </a:rPr>
              <a:t>Дегтярева Елена Александровна</a:t>
            </a:r>
          </a:p>
          <a:p>
            <a:r>
              <a:rPr lang="ru-RU" dirty="0" smtClean="0">
                <a:solidFill>
                  <a:srgbClr val="002060"/>
                </a:solidFill>
              </a:rPr>
              <a:t>учитель английского языка</a:t>
            </a:r>
          </a:p>
          <a:p>
            <a:r>
              <a:rPr lang="ru-RU" dirty="0" smtClean="0">
                <a:solidFill>
                  <a:srgbClr val="002060"/>
                </a:solidFill>
              </a:rPr>
              <a:t>ГБОУ СО Верхотурская гимназия</a:t>
            </a:r>
            <a:endParaRPr lang="ru-RU" dirty="0">
              <a:solidFill>
                <a:srgbClr val="002060"/>
              </a:solidFill>
            </a:endParaRPr>
          </a:p>
        </p:txBody>
      </p:sp>
      <p:pic>
        <p:nvPicPr>
          <p:cNvPr id="1026" name="Picture 2"/>
          <p:cNvPicPr>
            <a:picLocks noChangeAspect="1" noChangeArrowheads="1"/>
          </p:cNvPicPr>
          <p:nvPr/>
        </p:nvPicPr>
        <p:blipFill>
          <a:blip r:embed="rId2" cstate="print"/>
          <a:srcRect/>
          <a:stretch>
            <a:fillRect/>
          </a:stretch>
        </p:blipFill>
        <p:spPr bwMode="auto">
          <a:xfrm>
            <a:off x="3000364" y="357166"/>
            <a:ext cx="3143250" cy="2705100"/>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2"/>
          <p:cNvPicPr>
            <a:picLocks noChangeAspect="1" noChangeArrowheads="1"/>
          </p:cNvPicPr>
          <p:nvPr/>
        </p:nvPicPr>
        <p:blipFill>
          <a:blip r:embed="rId3" cstate="print"/>
          <a:srcRect/>
          <a:stretch>
            <a:fillRect/>
          </a:stretch>
        </p:blipFill>
        <p:spPr bwMode="auto">
          <a:xfrm>
            <a:off x="6643702" y="214290"/>
            <a:ext cx="2047878" cy="3011585"/>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7" name="Picture 3"/>
          <p:cNvPicPr>
            <a:picLocks noChangeAspect="1" noChangeArrowheads="1"/>
          </p:cNvPicPr>
          <p:nvPr/>
        </p:nvPicPr>
        <p:blipFill>
          <a:blip r:embed="rId4" cstate="print"/>
          <a:srcRect/>
          <a:stretch>
            <a:fillRect/>
          </a:stretch>
        </p:blipFill>
        <p:spPr bwMode="auto">
          <a:xfrm>
            <a:off x="500034" y="428604"/>
            <a:ext cx="2097051" cy="2786082"/>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2000" fill="hold"/>
                                        <p:tgtEl>
                                          <p:spTgt spid="1026"/>
                                        </p:tgtEl>
                                        <p:attrNameLst>
                                          <p:attrName>ppt_w</p:attrName>
                                        </p:attrNameLst>
                                      </p:cBhvr>
                                      <p:tavLst>
                                        <p:tav tm="0">
                                          <p:val>
                                            <p:strVal val="#ppt_w*0.70"/>
                                          </p:val>
                                        </p:tav>
                                        <p:tav tm="100000">
                                          <p:val>
                                            <p:strVal val="#ppt_w"/>
                                          </p:val>
                                        </p:tav>
                                      </p:tavLst>
                                    </p:anim>
                                    <p:anim calcmode="lin" valueType="num">
                                      <p:cBhvr>
                                        <p:cTn id="8" dur="2000" fill="hold"/>
                                        <p:tgtEl>
                                          <p:spTgt spid="1026"/>
                                        </p:tgtEl>
                                        <p:attrNameLst>
                                          <p:attrName>ppt_h</p:attrName>
                                        </p:attrNameLst>
                                      </p:cBhvr>
                                      <p:tavLst>
                                        <p:tav tm="0">
                                          <p:val>
                                            <p:strVal val="#ppt_h"/>
                                          </p:val>
                                        </p:tav>
                                        <p:tav tm="100000">
                                          <p:val>
                                            <p:strVal val="#ppt_h"/>
                                          </p:val>
                                        </p:tav>
                                      </p:tavLst>
                                    </p:anim>
                                    <p:animEffect transition="in" filter="fade">
                                      <p:cBhvr>
                                        <p:cTn id="9" dur="2000"/>
                                        <p:tgtEl>
                                          <p:spTgt spid="1026"/>
                                        </p:tgtEl>
                                      </p:cBhvr>
                                    </p:animEffect>
                                  </p:childTnLst>
                                </p:cTn>
                              </p:par>
                            </p:childTnLst>
                          </p:cTn>
                        </p:par>
                        <p:par>
                          <p:cTn id="10" fill="hold">
                            <p:stCondLst>
                              <p:cond delay="2000"/>
                            </p:stCondLst>
                            <p:childTnLst>
                              <p:par>
                                <p:cTn id="11" presetID="55"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strVal val="#ppt_w*0.70"/>
                                          </p:val>
                                        </p:tav>
                                        <p:tav tm="100000">
                                          <p:val>
                                            <p:strVal val="#ppt_w"/>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animEffect transition="in" filter="fade">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mph" presetSubtype="0" fill="hold" nodeType="clickEffect">
                                  <p:stCondLst>
                                    <p:cond delay="0"/>
                                  </p:stCondLst>
                                  <p:childTnLst>
                                    <p:animScale>
                                      <p:cBhvr>
                                        <p:cTn id="19" dur="2000" fill="hold"/>
                                        <p:tgtEl>
                                          <p:spTgt spid="1027"/>
                                        </p:tgtEl>
                                      </p:cBhvr>
                                      <p:by x="150000" y="150000"/>
                                    </p:animScale>
                                  </p:childTnLst>
                                </p:cTn>
                              </p:par>
                              <p:par>
                                <p:cTn id="20" presetID="6" presetClass="emph" presetSubtype="0" fill="hold" nodeType="withEffect">
                                  <p:stCondLst>
                                    <p:cond delay="0"/>
                                  </p:stCondLst>
                                  <p:childTnLst>
                                    <p:animScale>
                                      <p:cBhvr>
                                        <p:cTn id="21" dur="2000" fill="hold"/>
                                        <p:tgtEl>
                                          <p:spTgt spid="4"/>
                                        </p:tgtEl>
                                      </p:cBhvr>
                                      <p:by x="150000" y="150000"/>
                                    </p:animScale>
                                  </p:childTnLst>
                                </p:cTn>
                              </p:par>
                            </p:childTnLst>
                          </p:cTn>
                        </p:par>
                        <p:par>
                          <p:cTn id="22" fill="hold">
                            <p:stCondLst>
                              <p:cond delay="2000"/>
                            </p:stCondLst>
                            <p:childTnLst>
                              <p:par>
                                <p:cTn id="23" presetID="3" presetClass="emph" presetSubtype="2" fill="hold" grpId="0" nodeType="afterEffect">
                                  <p:stCondLst>
                                    <p:cond delay="0"/>
                                  </p:stCondLst>
                                  <p:childTnLst>
                                    <p:animClr clrSpc="rgb">
                                      <p:cBhvr override="childStyle">
                                        <p:cTn id="24" dur="2000" fill="hold"/>
                                        <p:tgtEl>
                                          <p:spTgt spid="3">
                                            <p:txEl>
                                              <p:pRg st="0" end="0"/>
                                            </p:txEl>
                                          </p:spTgt>
                                        </p:tgtEl>
                                        <p:attrNameLst>
                                          <p:attrName>style.color</p:attrName>
                                        </p:attrNameLst>
                                      </p:cBhvr>
                                      <p:to>
                                        <a:schemeClr val="hlink"/>
                                      </p:to>
                                    </p:animClr>
                                  </p:childTnLst>
                                </p:cTn>
                              </p:par>
                            </p:childTnLst>
                          </p:cTn>
                        </p:par>
                        <p:par>
                          <p:cTn id="25" fill="hold">
                            <p:stCondLst>
                              <p:cond delay="4000"/>
                            </p:stCondLst>
                            <p:childTnLst>
                              <p:par>
                                <p:cTn id="26" presetID="3" presetClass="emph" presetSubtype="2" fill="hold" grpId="0" nodeType="afterEffect">
                                  <p:stCondLst>
                                    <p:cond delay="0"/>
                                  </p:stCondLst>
                                  <p:childTnLst>
                                    <p:animClr clrSpc="rgb">
                                      <p:cBhvr override="childStyle">
                                        <p:cTn id="27" dur="2000" fill="hold"/>
                                        <p:tgtEl>
                                          <p:spTgt spid="3">
                                            <p:txEl>
                                              <p:pRg st="1" end="1"/>
                                            </p:txEl>
                                          </p:spTgt>
                                        </p:tgtEl>
                                        <p:attrNameLst>
                                          <p:attrName>style.color</p:attrName>
                                        </p:attrNameLst>
                                      </p:cBhvr>
                                      <p:to>
                                        <a:schemeClr val="hlink"/>
                                      </p:to>
                                    </p:animClr>
                                  </p:childTnLst>
                                </p:cTn>
                              </p:par>
                            </p:childTnLst>
                          </p:cTn>
                        </p:par>
                        <p:par>
                          <p:cTn id="28" fill="hold">
                            <p:stCondLst>
                              <p:cond delay="6000"/>
                            </p:stCondLst>
                            <p:childTnLst>
                              <p:par>
                                <p:cTn id="29" presetID="3" presetClass="emph" presetSubtype="2" fill="hold" grpId="0" nodeType="afterEffect">
                                  <p:stCondLst>
                                    <p:cond delay="0"/>
                                  </p:stCondLst>
                                  <p:childTnLst>
                                    <p:animClr clrSpc="rgb">
                                      <p:cBhvr override="childStyle">
                                        <p:cTn id="30" dur="2000" fill="hold"/>
                                        <p:tgtEl>
                                          <p:spTgt spid="3">
                                            <p:txEl>
                                              <p:pRg st="2" end="2"/>
                                            </p:txEl>
                                          </p:spTgt>
                                        </p:tgtEl>
                                        <p:attrNameLst>
                                          <p:attrName>style.color</p:attrName>
                                        </p:attrNameLst>
                                      </p:cBhvr>
                                      <p:to>
                                        <a:schemeClr val="hlink"/>
                                      </p:to>
                                    </p:animClr>
                                  </p:childTnLst>
                                </p:cTn>
                              </p:par>
                            </p:childTnLst>
                          </p:cTn>
                        </p:par>
                        <p:par>
                          <p:cTn id="31" fill="hold">
                            <p:stCondLst>
                              <p:cond delay="8000"/>
                            </p:stCondLst>
                            <p:childTnLst>
                              <p:par>
                                <p:cTn id="32" presetID="6" presetClass="emph" presetSubtype="0" fill="hold" nodeType="afterEffect">
                                  <p:stCondLst>
                                    <p:cond delay="0"/>
                                  </p:stCondLst>
                                  <p:childTnLst>
                                    <p:animScale>
                                      <p:cBhvr>
                                        <p:cTn id="33" dur="2000" fill="hold"/>
                                        <p:tgtEl>
                                          <p:spTgt spid="10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115328" cy="1225536"/>
          </a:xfrm>
        </p:spPr>
        <p:txBody>
          <a:bodyPr/>
          <a:lstStyle/>
          <a:p>
            <a:r>
              <a:rPr lang="en-US" sz="3600" b="1" dirty="0" smtClean="0">
                <a:latin typeface="Times New Roman" pitchFamily="18" charset="0"/>
                <a:cs typeface="Times New Roman" pitchFamily="18" charset="0"/>
              </a:rPr>
              <a:t>The united family</a:t>
            </a:r>
            <a:endParaRPr lang="ru-RU" b="1" dirty="0">
              <a:latin typeface="Times New Roman" pitchFamily="18" charset="0"/>
              <a:cs typeface="Times New Roman" pitchFamily="18" charset="0"/>
            </a:endParaRPr>
          </a:p>
        </p:txBody>
      </p:sp>
      <p:sp>
        <p:nvSpPr>
          <p:cNvPr id="5" name="Скругленный прямоугольник 4"/>
          <p:cNvSpPr/>
          <p:nvPr/>
        </p:nvSpPr>
        <p:spPr>
          <a:xfrm>
            <a:off x="4786314" y="1714488"/>
            <a:ext cx="4143404" cy="4617006"/>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The Emperor and Empress did not want their daughters to make marriages de conveyance. </a:t>
            </a:r>
          </a:p>
          <a:p>
            <a:r>
              <a:rPr lang="en-US" dirty="0" smtClean="0"/>
              <a:t>They wanted them to marry for love, as they themselves had done. </a:t>
            </a:r>
          </a:p>
          <a:p>
            <a:r>
              <a:rPr lang="en-US" dirty="0" smtClean="0"/>
              <a:t>On the other hand, the Empress disliked the idea of marriage with commoners. She thought that it tended to weaken the prestige of the Imperial Family, and that the Emperor's daughters had a duty towards their father's position.</a:t>
            </a:r>
          </a:p>
          <a:p>
            <a:r>
              <a:rPr lang="en-US" dirty="0" smtClean="0"/>
              <a:t> She did not scheme for her daughters, nor would she have forced their inclinations. </a:t>
            </a:r>
          </a:p>
        </p:txBody>
      </p:sp>
      <p:pic>
        <p:nvPicPr>
          <p:cNvPr id="1026" name="Picture 2"/>
          <p:cNvPicPr>
            <a:picLocks noGrp="1" noChangeAspect="1" noChangeArrowheads="1"/>
          </p:cNvPicPr>
          <p:nvPr>
            <p:ph idx="4294967295"/>
          </p:nvPr>
        </p:nvPicPr>
        <p:blipFill>
          <a:blip r:embed="rId2" cstate="print"/>
          <a:srcRect/>
          <a:stretch>
            <a:fillRect/>
          </a:stretch>
        </p:blipFill>
        <p:spPr bwMode="auto">
          <a:xfrm>
            <a:off x="214282" y="1785926"/>
            <a:ext cx="4375578" cy="3643338"/>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2"/>
          <p:cNvPicPr>
            <a:picLocks noChangeAspect="1" noChangeArrowheads="1"/>
          </p:cNvPicPr>
          <p:nvPr/>
        </p:nvPicPr>
        <p:blipFill>
          <a:blip r:embed="rId3" cstate="print"/>
          <a:srcRect/>
          <a:stretch>
            <a:fillRect/>
          </a:stretch>
        </p:blipFill>
        <p:spPr bwMode="auto">
          <a:xfrm>
            <a:off x="6643702" y="142852"/>
            <a:ext cx="2024887" cy="1785950"/>
          </a:xfrm>
          <a:prstGeom prst="ellipse">
            <a:avLst/>
          </a:prstGeom>
          <a:ln>
            <a:noFill/>
          </a:ln>
          <a:effectLst>
            <a:softEdge rad="112500"/>
          </a:effectLst>
        </p:spPr>
      </p:pic>
      <p:sp>
        <p:nvSpPr>
          <p:cNvPr id="10" name="Управляющая кнопка: далее 9">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70"/>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latin typeface="Times New Roman" pitchFamily="18" charset="0"/>
                <a:cs typeface="Times New Roman" pitchFamily="18" charset="0"/>
              </a:rPr>
              <a:t>Используемые сайты:</a:t>
            </a:r>
            <a:endParaRPr lang="ru-RU" sz="3600" b="1" dirty="0">
              <a:latin typeface="Times New Roman" pitchFamily="18" charset="0"/>
              <a:cs typeface="Times New Roman" pitchFamily="18" charset="0"/>
            </a:endParaRPr>
          </a:p>
        </p:txBody>
      </p:sp>
      <p:sp>
        <p:nvSpPr>
          <p:cNvPr id="1025" name="Rectangle 1"/>
          <p:cNvSpPr>
            <a:spLocks noChangeArrowheads="1"/>
          </p:cNvSpPr>
          <p:nvPr/>
        </p:nvSpPr>
        <p:spPr bwMode="auto">
          <a:xfrm>
            <a:off x="2071670" y="1357298"/>
            <a:ext cx="6786610" cy="4460796"/>
          </a:xfrm>
          <a:prstGeom prst="round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50850" defTabSz="914400" rtl="0" eaLnBrk="1" fontAlgn="base" latinLnBrk="0" hangingPunct="1">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http://en.wikipedia.org/wiki/Nicholas_II_of_Russia</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http://en.wikipedia.org/wiki/Alix_of_Hesse</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4"/>
              </a:rPr>
              <a:t>http://en.wikipedia.org/wiki/Grand_Duchess_Olga_Nikolaevna_</a:t>
            </a:r>
            <a:r>
              <a:rPr kumimoji="0" lang="en-US"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4"/>
              </a:rPr>
              <a:t>     </a:t>
            </a:r>
            <a:r>
              <a:rPr kumimoji="0" lang="ru-RU" sz="16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hlinkClick r:id="rId4"/>
              </a:rPr>
              <a:t>of_Russia</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5"/>
              </a:rPr>
              <a:t>http://en.wikipedia.org/wiki/Grand_Duchess_Tatiana_Nikolaevna_of_Russia</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6"/>
              </a:rPr>
              <a:t>http://en.wikipedia.org/wiki/Grand_Duchess_Maria_Nikolaevna_of_Russia_(1899–1918)</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7"/>
              </a:rPr>
              <a:t>http://en.wikipedia.org/wiki/Grand_Duchess_Anastasia_Nikolaevna_of_Russia</a:t>
            </a:r>
            <a:endParaRPr kumimoji="0" lang="ru-RU" sz="1600" b="0" i="0"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50850" defTabSz="914400" rtl="0" eaLnBrk="0" fontAlgn="base" latinLnBrk="0" hangingPunct="0">
              <a:lnSpc>
                <a:spcPct val="100000"/>
              </a:lnSpc>
              <a:spcBef>
                <a:spcPct val="0"/>
              </a:spcBef>
              <a:spcAft>
                <a:spcPct val="0"/>
              </a:spcAft>
              <a:buClrTx/>
              <a:buSzTx/>
              <a:buFont typeface="Arial" pitchFamily="34" charset="0"/>
              <a:buChar char="•"/>
              <a:tabLst/>
            </a:pPr>
            <a:r>
              <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8"/>
              </a:rPr>
              <a:t>http://en.wikipedia.org/wiki/Alexei_Nikolaevich,_Tsarevich_of_Russia</a:t>
            </a:r>
            <a:endParaRPr kumimoji="0" lang="ru-RU" sz="16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indent="450850" eaLnBrk="0" fontAlgn="base" hangingPunct="0">
              <a:spcBef>
                <a:spcPct val="0"/>
              </a:spcBef>
              <a:spcAft>
                <a:spcPct val="0"/>
              </a:spcAft>
              <a:buFont typeface="Arial" pitchFamily="34" charset="0"/>
              <a:buChar char="•"/>
            </a:pPr>
            <a:r>
              <a:rPr lang="en-US" sz="1600" b="1" dirty="0" smtClean="0">
                <a:latin typeface="Times New Roman" pitchFamily="18" charset="0"/>
                <a:cs typeface="Times New Roman" pitchFamily="18" charset="0"/>
                <a:hlinkClick r:id="rId9"/>
              </a:rPr>
              <a:t>http</a:t>
            </a:r>
            <a:r>
              <a:rPr lang="ru-RU" sz="1600" b="1" dirty="0" smtClean="0">
                <a:latin typeface="Times New Roman" pitchFamily="18" charset="0"/>
                <a:cs typeface="Times New Roman" pitchFamily="18" charset="0"/>
                <a:hlinkClick r:id="rId9"/>
              </a:rPr>
              <a:t>://</a:t>
            </a:r>
            <a:r>
              <a:rPr lang="en-US" sz="1600" b="1" dirty="0" smtClean="0">
                <a:latin typeface="Times New Roman" pitchFamily="18" charset="0"/>
                <a:cs typeface="Times New Roman" pitchFamily="18" charset="0"/>
                <a:hlinkClick r:id="rId9"/>
              </a:rPr>
              <a:t>www</a:t>
            </a:r>
            <a:r>
              <a:rPr lang="ru-RU" sz="1600" b="1" dirty="0" smtClean="0">
                <a:latin typeface="Times New Roman" pitchFamily="18" charset="0"/>
                <a:cs typeface="Times New Roman" pitchFamily="18" charset="0"/>
                <a:hlinkClick r:id="rId9"/>
              </a:rPr>
              <a:t>.</a:t>
            </a:r>
            <a:r>
              <a:rPr lang="en-US" sz="1600" b="1" dirty="0" err="1" smtClean="0">
                <a:latin typeface="Times New Roman" pitchFamily="18" charset="0"/>
                <a:cs typeface="Times New Roman" pitchFamily="18" charset="0"/>
                <a:hlinkClick r:id="rId9"/>
              </a:rPr>
              <a:t>alexanderpalace</a:t>
            </a:r>
            <a:r>
              <a:rPr lang="ru-RU" sz="1600" b="1" dirty="0" smtClean="0">
                <a:latin typeface="Times New Roman" pitchFamily="18" charset="0"/>
                <a:cs typeface="Times New Roman" pitchFamily="18" charset="0"/>
                <a:hlinkClick r:id="rId9"/>
              </a:rPr>
              <a:t>.</a:t>
            </a:r>
            <a:r>
              <a:rPr lang="en-US" sz="1600" b="1" dirty="0" smtClean="0">
                <a:latin typeface="Times New Roman" pitchFamily="18" charset="0"/>
                <a:cs typeface="Times New Roman" pitchFamily="18" charset="0"/>
                <a:hlinkClick r:id="rId9"/>
              </a:rPr>
              <a:t>org</a:t>
            </a:r>
            <a:r>
              <a:rPr lang="ru-RU" sz="1600" b="1" dirty="0" smtClean="0">
                <a:latin typeface="Times New Roman" pitchFamily="18" charset="0"/>
                <a:cs typeface="Times New Roman" pitchFamily="18" charset="0"/>
                <a:hlinkClick r:id="rId9"/>
              </a:rPr>
              <a:t>/2006</a:t>
            </a:r>
            <a:r>
              <a:rPr lang="en-US" sz="1600" b="1" dirty="0" err="1" smtClean="0">
                <a:latin typeface="Times New Roman" pitchFamily="18" charset="0"/>
                <a:cs typeface="Times New Roman" pitchFamily="18" charset="0"/>
                <a:hlinkClick r:id="rId9"/>
              </a:rPr>
              <a:t>alix</a:t>
            </a:r>
            <a:r>
              <a:rPr lang="ru-RU" sz="1600" b="1" dirty="0" smtClean="0">
                <a:latin typeface="Times New Roman" pitchFamily="18" charset="0"/>
                <a:cs typeface="Times New Roman" pitchFamily="18" charset="0"/>
                <a:hlinkClick r:id="rId9"/>
              </a:rPr>
              <a:t>/</a:t>
            </a:r>
            <a:endParaRPr lang="ru-RU" sz="1600" b="1" dirty="0" smtClean="0">
              <a:latin typeface="Times New Roman" pitchFamily="18" charset="0"/>
              <a:cs typeface="Times New Roman" pitchFamily="18" charset="0"/>
            </a:endParaRPr>
          </a:p>
          <a:p>
            <a:pPr indent="450850" eaLnBrk="0" fontAlgn="base" hangingPunct="0">
              <a:spcBef>
                <a:spcPct val="0"/>
              </a:spcBef>
              <a:spcAft>
                <a:spcPct val="0"/>
              </a:spcAft>
              <a:buFont typeface="Arial" pitchFamily="34" charset="0"/>
              <a:buChar char="•"/>
            </a:pPr>
            <a:r>
              <a:rPr lang="en-US" sz="1600" b="1" dirty="0" smtClean="0">
                <a:latin typeface="Times New Roman" pitchFamily="18" charset="0"/>
                <a:cs typeface="Times New Roman" pitchFamily="18" charset="0"/>
                <a:hlinkClick r:id="rId10"/>
              </a:rPr>
              <a:t>http://tgspa.ru/museum/excursion/romanovi/otezd.php</a:t>
            </a:r>
            <a:r>
              <a:rPr lang="en-US" sz="1600" b="1"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hlinkClick r:id="rId11"/>
              </a:rPr>
              <a:t>http://www.90.60.90.rodim.ru/conference/lofiversion/index.php/t112927-0.html</a:t>
            </a:r>
            <a:endParaRPr kumimoji="0" lang="ru-RU" sz="1800" b="0" i="0" u="none" strike="noStrike" cap="none" normalizeH="0" baseline="0" dirty="0" smtClean="0">
              <a:ln>
                <a:noFill/>
              </a:ln>
              <a:solidFill>
                <a:schemeClr val="tx1"/>
              </a:solidFill>
              <a:effectLst/>
              <a:latin typeface="Arial" pitchFamily="34" charset="0"/>
            </a:endParaRPr>
          </a:p>
        </p:txBody>
      </p:sp>
      <p:pic>
        <p:nvPicPr>
          <p:cNvPr id="4" name="Picture 2" descr="D:\лена\ENGLISH_for_Children\нравственность и англ\alix.jpg"/>
          <p:cNvPicPr>
            <a:picLocks noChangeAspect="1" noChangeArrowheads="1"/>
          </p:cNvPicPr>
          <p:nvPr/>
        </p:nvPicPr>
        <p:blipFill>
          <a:blip r:embed="rId12" cstate="print"/>
          <a:srcRect/>
          <a:stretch>
            <a:fillRect/>
          </a:stretch>
        </p:blipFill>
        <p:spPr bwMode="auto">
          <a:xfrm>
            <a:off x="214282" y="714356"/>
            <a:ext cx="1785950" cy="5357850"/>
          </a:xfrm>
          <a:prstGeom prst="rect">
            <a:avLst/>
          </a:prstGeom>
          <a:noFill/>
        </p:spPr>
      </p:pic>
    </p:spTree>
  </p:cSld>
  <p:clrMapOvr>
    <a:masterClrMapping/>
  </p:clrMapOvr>
  <p:transition spd="med" advClick="0" advTm="20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pt-BR" sz="3600" b="1" dirty="0" smtClean="0">
                <a:latin typeface="Times New Roman" pitchFamily="18" charset="0"/>
                <a:cs typeface="Times New Roman" pitchFamily="18" charset="0"/>
              </a:rPr>
              <a:t>Alexandra Feodorovna </a:t>
            </a:r>
            <a:endParaRPr lang="ru-RU" sz="3600" b="1" dirty="0">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a:off x="571472" y="1571612"/>
            <a:ext cx="3214710" cy="4270972"/>
          </a:xfrm>
          <a:prstGeom prst="rect">
            <a:avLst/>
          </a:prstGeom>
          <a:solidFill>
            <a:srgbClr val="FFFFFF">
              <a:shade val="85000"/>
            </a:srgbClr>
          </a:solidFill>
          <a:ln w="88900" cap="sq">
            <a:solidFill>
              <a:srgbClr val="00FFFF"/>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Скругленный прямоугольник 4"/>
          <p:cNvSpPr/>
          <p:nvPr/>
        </p:nvSpPr>
        <p:spPr>
          <a:xfrm>
            <a:off x="4716016" y="1844824"/>
            <a:ext cx="3857652" cy="4315897"/>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err="1" smtClean="0"/>
              <a:t>Alix</a:t>
            </a:r>
            <a:r>
              <a:rPr lang="en-US" dirty="0" smtClean="0"/>
              <a:t> of </a:t>
            </a:r>
            <a:r>
              <a:rPr lang="en-US" dirty="0" err="1" smtClean="0"/>
              <a:t>Hesse</a:t>
            </a:r>
            <a:r>
              <a:rPr lang="en-US" dirty="0" smtClean="0"/>
              <a:t> and by Rhine later Alexandra </a:t>
            </a:r>
            <a:r>
              <a:rPr lang="en-US" dirty="0" err="1" smtClean="0"/>
              <a:t>Feodorovna</a:t>
            </a:r>
            <a:r>
              <a:rPr lang="en-US" dirty="0" smtClean="0"/>
              <a:t> </a:t>
            </a:r>
            <a:r>
              <a:rPr lang="en-US" dirty="0" err="1" smtClean="0"/>
              <a:t>Romanova</a:t>
            </a:r>
            <a:r>
              <a:rPr lang="en-US" dirty="0" smtClean="0"/>
              <a:t>  (6 June 1872 – 17 July 1918), was Empress consort of Russia as spouse of Nicholas II, the last Emperor of the Russian Empire. Born a granddaughter of Queen Victoria of the United Kingdom, she was given the name Alexandra </a:t>
            </a:r>
            <a:r>
              <a:rPr lang="en-US" dirty="0" err="1" smtClean="0"/>
              <a:t>Feodorovna</a:t>
            </a:r>
            <a:r>
              <a:rPr lang="en-US" dirty="0" smtClean="0"/>
              <a:t> upon being received into the Russian Orthodox Church, which canonized her as Saint Alexandra the Passion Bearer in 2000.</a:t>
            </a:r>
            <a:endParaRPr lang="ru-RU" dirty="0"/>
          </a:p>
        </p:txBody>
      </p:sp>
      <p:pic>
        <p:nvPicPr>
          <p:cNvPr id="1026" name="Picture 2" descr="E:\нравственность и англ\250px-Alexandra_Fyodorovna_(Bondarevsky,_1907).jpg"/>
          <p:cNvPicPr>
            <a:picLocks noChangeAspect="1" noChangeArrowheads="1"/>
          </p:cNvPicPr>
          <p:nvPr/>
        </p:nvPicPr>
        <p:blipFill>
          <a:blip r:embed="rId3" cstate="print"/>
          <a:srcRect/>
          <a:stretch>
            <a:fillRect/>
          </a:stretch>
        </p:blipFill>
        <p:spPr bwMode="auto">
          <a:xfrm>
            <a:off x="571472" y="1571612"/>
            <a:ext cx="3175000" cy="4267200"/>
          </a:xfrm>
          <a:prstGeom prst="rect">
            <a:avLst/>
          </a:prstGeom>
          <a:noFill/>
        </p:spPr>
      </p:pic>
      <p:sp>
        <p:nvSpPr>
          <p:cNvPr id="8" name="Заголовок 1"/>
          <p:cNvSpPr txBox="1">
            <a:spLocks/>
          </p:cNvSpPr>
          <p:nvPr/>
        </p:nvSpPr>
        <p:spPr>
          <a:xfrm>
            <a:off x="500034" y="28572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Nicholas II of Russia</a:t>
            </a:r>
            <a:endParaRPr kumimoji="0" lang="ru-RU" sz="3600" b="1"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9" name="Picture 2"/>
          <p:cNvPicPr>
            <a:picLocks noChangeAspect="1" noChangeArrowheads="1"/>
          </p:cNvPicPr>
          <p:nvPr/>
        </p:nvPicPr>
        <p:blipFill>
          <a:blip r:embed="rId4" cstate="print"/>
          <a:srcRect/>
          <a:stretch>
            <a:fillRect/>
          </a:stretch>
        </p:blipFill>
        <p:spPr bwMode="auto">
          <a:xfrm>
            <a:off x="785786" y="1500174"/>
            <a:ext cx="2881333" cy="4322000"/>
          </a:xfrm>
          <a:prstGeom prst="rect">
            <a:avLst/>
          </a:prstGeom>
          <a:solidFill>
            <a:srgbClr val="FFFFFF">
              <a:shade val="85000"/>
            </a:srgbClr>
          </a:solidFill>
          <a:ln w="88900" cap="sq">
            <a:solidFill>
              <a:srgbClr val="0070C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Скругленный прямоугольник 9"/>
          <p:cNvSpPr/>
          <p:nvPr/>
        </p:nvSpPr>
        <p:spPr>
          <a:xfrm>
            <a:off x="4355976" y="2276872"/>
            <a:ext cx="4286280" cy="3166824"/>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000" dirty="0" smtClean="0"/>
              <a:t>Nicholas II (18 May  1868 – 17 July 1918) was the last Emperor of Russia, Grand Prince of Finland, and titular King of Poland. His official title was Nicholas II, Emperor and Autocrat of All the </a:t>
            </a:r>
            <a:r>
              <a:rPr lang="en-US" sz="2000" dirty="0" err="1" smtClean="0"/>
              <a:t>Russias</a:t>
            </a:r>
            <a:r>
              <a:rPr lang="en-US" sz="2000" dirty="0" smtClean="0"/>
              <a:t> and he is known as Saint Nicholas the Passion-Bearer by the Russian Orthodox Church.</a:t>
            </a:r>
            <a:endParaRPr lang="ru-RU" sz="2000" dirty="0"/>
          </a:p>
        </p:txBody>
      </p:sp>
      <p:sp>
        <p:nvSpPr>
          <p:cNvPr id="11" name="Заголовок 1"/>
          <p:cNvSpPr txBox="1">
            <a:spLocks/>
          </p:cNvSpPr>
          <p:nvPr/>
        </p:nvSpPr>
        <p:spPr>
          <a:xfrm>
            <a:off x="500034" y="21429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Engagement</a:t>
            </a:r>
            <a:endParaRPr kumimoji="0" lang="ru-RU" sz="3600" b="1"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12" name="Скругленный прямоугольник 11"/>
          <p:cNvSpPr/>
          <p:nvPr/>
        </p:nvSpPr>
        <p:spPr>
          <a:xfrm>
            <a:off x="4427984" y="1916832"/>
            <a:ext cx="4143404" cy="3929090"/>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Nicholas and </a:t>
            </a:r>
            <a:r>
              <a:rPr lang="en-US" dirty="0" err="1" smtClean="0"/>
              <a:t>Alix</a:t>
            </a:r>
            <a:r>
              <a:rPr lang="en-US" dirty="0" smtClean="0"/>
              <a:t> had first met in 1884 and when </a:t>
            </a:r>
            <a:r>
              <a:rPr lang="en-US" dirty="0" err="1" smtClean="0"/>
              <a:t>Alix</a:t>
            </a:r>
            <a:r>
              <a:rPr lang="en-US" dirty="0" smtClean="0"/>
              <a:t> returned to Russia in 1889 they fell in love. </a:t>
            </a:r>
            <a:endParaRPr lang="ru-RU" dirty="0" smtClean="0"/>
          </a:p>
          <a:p>
            <a:r>
              <a:rPr lang="ru-RU" dirty="0" smtClean="0"/>
              <a:t>    </a:t>
            </a:r>
            <a:r>
              <a:rPr lang="en-US" b="1" dirty="0" smtClean="0"/>
              <a:t>"It is my dream to one day marry </a:t>
            </a:r>
            <a:r>
              <a:rPr lang="en-US" b="1" dirty="0" err="1" smtClean="0"/>
              <a:t>Alix</a:t>
            </a:r>
            <a:r>
              <a:rPr lang="en-US" b="1" dirty="0" smtClean="0"/>
              <a:t> H. I have loved her for a long time, but more deeply and strongly since 1889 when she spent six weeks in Petersburg. For a long time, I have resisted my feeling that my dearest dream will come true." </a:t>
            </a:r>
            <a:r>
              <a:rPr lang="en-US" dirty="0" smtClean="0"/>
              <a:t>Nicholas wrote in his diary; and </a:t>
            </a:r>
            <a:r>
              <a:rPr lang="en-US" dirty="0" err="1" smtClean="0"/>
              <a:t>Alix</a:t>
            </a:r>
            <a:r>
              <a:rPr lang="en-US" dirty="0" smtClean="0"/>
              <a:t> reciprocated his feelings. </a:t>
            </a:r>
            <a:endParaRPr lang="ru-RU" dirty="0"/>
          </a:p>
        </p:txBody>
      </p:sp>
      <p:pic>
        <p:nvPicPr>
          <p:cNvPr id="13" name="Picture 2"/>
          <p:cNvPicPr>
            <a:picLocks noChangeAspect="1" noChangeArrowheads="1"/>
          </p:cNvPicPr>
          <p:nvPr/>
        </p:nvPicPr>
        <p:blipFill>
          <a:blip r:embed="rId5" cstate="print"/>
          <a:srcRect/>
          <a:stretch>
            <a:fillRect/>
          </a:stretch>
        </p:blipFill>
        <p:spPr bwMode="auto">
          <a:xfrm>
            <a:off x="714348" y="1643050"/>
            <a:ext cx="2897051" cy="4071966"/>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Рамка 6"/>
          <p:cNvSpPr/>
          <p:nvPr/>
        </p:nvSpPr>
        <p:spPr>
          <a:xfrm>
            <a:off x="357158" y="1285860"/>
            <a:ext cx="3643338" cy="4572032"/>
          </a:xfrm>
          <a:prstGeom prst="fram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Управляющая кнопка: далее 13">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2" presetClass="entr" presetSubtype="8"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left)">
                                      <p:cBhvr>
                                        <p:cTn id="12" dur="2000"/>
                                        <p:tgtEl>
                                          <p:spTgt spid="2050"/>
                                        </p:tgtEl>
                                      </p:cBhvr>
                                    </p:animEffect>
                                  </p:childTnLst>
                                </p:cTn>
                              </p:par>
                            </p:childTnLst>
                          </p:cTn>
                        </p:par>
                        <p:par>
                          <p:cTn id="13" fill="hold">
                            <p:stCondLst>
                              <p:cond delay="4000"/>
                            </p:stCondLst>
                            <p:childTnLst>
                              <p:par>
                                <p:cTn id="14" presetID="47"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000"/>
                                        <p:tgtEl>
                                          <p:spTgt spid="5"/>
                                        </p:tgtEl>
                                      </p:cBhvr>
                                    </p:animEffect>
                                    <p:anim calcmode="lin" valueType="num">
                                      <p:cBhvr>
                                        <p:cTn id="17" dur="2000" fill="hold"/>
                                        <p:tgtEl>
                                          <p:spTgt spid="5"/>
                                        </p:tgtEl>
                                        <p:attrNameLst>
                                          <p:attrName>ppt_x</p:attrName>
                                        </p:attrNameLst>
                                      </p:cBhvr>
                                      <p:tavLst>
                                        <p:tav tm="0">
                                          <p:val>
                                            <p:strVal val="#ppt_x"/>
                                          </p:val>
                                        </p:tav>
                                        <p:tav tm="100000">
                                          <p:val>
                                            <p:strVal val="#ppt_x"/>
                                          </p:val>
                                        </p:tav>
                                      </p:tavLst>
                                    </p:anim>
                                    <p:anim calcmode="lin" valueType="num">
                                      <p:cBhvr>
                                        <p:cTn id="18" dur="2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6000"/>
                            </p:stCondLst>
                            <p:childTnLst>
                              <p:par>
                                <p:cTn id="20" presetID="22" presetClass="entr" presetSubtype="8" fill="hold" nodeType="after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wipe(left)">
                                      <p:cBhvr>
                                        <p:cTn id="22" dur="2000"/>
                                        <p:tgtEl>
                                          <p:spTgt spid="1026"/>
                                        </p:tgtEl>
                                      </p:cBhvr>
                                    </p:animEffect>
                                  </p:childTnLst>
                                </p:cTn>
                              </p:par>
                            </p:childTnLst>
                          </p:cTn>
                        </p:par>
                        <p:par>
                          <p:cTn id="23" fill="hold">
                            <p:stCondLst>
                              <p:cond delay="8000"/>
                            </p:stCondLst>
                            <p:childTnLst>
                              <p:par>
                                <p:cTn id="24" presetID="7" presetClass="exit" presetSubtype="4" fill="hold" grpId="2" nodeType="afterEffect">
                                  <p:stCondLst>
                                    <p:cond delay="0"/>
                                  </p:stCondLst>
                                  <p:childTnLst>
                                    <p:anim calcmode="lin" valueType="num">
                                      <p:cBhvr additive="base">
                                        <p:cTn id="25" dur="2000"/>
                                        <p:tgtEl>
                                          <p:spTgt spid="2"/>
                                        </p:tgtEl>
                                        <p:attrNameLst>
                                          <p:attrName>ppt_x</p:attrName>
                                        </p:attrNameLst>
                                      </p:cBhvr>
                                      <p:tavLst>
                                        <p:tav tm="0">
                                          <p:val>
                                            <p:strVal val="ppt_x"/>
                                          </p:val>
                                        </p:tav>
                                        <p:tav tm="100000">
                                          <p:val>
                                            <p:strVal val="ppt_x"/>
                                          </p:val>
                                        </p:tav>
                                      </p:tavLst>
                                    </p:anim>
                                    <p:anim calcmode="lin" valueType="num">
                                      <p:cBhvr additive="base">
                                        <p:cTn id="26" dur="2000"/>
                                        <p:tgtEl>
                                          <p:spTgt spid="2"/>
                                        </p:tgtEl>
                                        <p:attrNameLst>
                                          <p:attrName>ppt_y</p:attrName>
                                        </p:attrNameLst>
                                      </p:cBhvr>
                                      <p:tavLst>
                                        <p:tav tm="0">
                                          <p:val>
                                            <p:strVal val="ppt_y"/>
                                          </p:val>
                                        </p:tav>
                                        <p:tav tm="100000">
                                          <p:val>
                                            <p:strVal val="1+ppt_h/2"/>
                                          </p:val>
                                        </p:tav>
                                      </p:tavLst>
                                    </p:anim>
                                    <p:set>
                                      <p:cBhvr>
                                        <p:cTn id="27" dur="1" fill="hold">
                                          <p:stCondLst>
                                            <p:cond delay="1999"/>
                                          </p:stCondLst>
                                        </p:cTn>
                                        <p:tgtEl>
                                          <p:spTgt spid="2"/>
                                        </p:tgtEl>
                                        <p:attrNameLst>
                                          <p:attrName>style.visibility</p:attrName>
                                        </p:attrNameLst>
                                      </p:cBhvr>
                                      <p:to>
                                        <p:strVal val="hidden"/>
                                      </p:to>
                                    </p:set>
                                  </p:childTnLst>
                                </p:cTn>
                              </p:par>
                            </p:childTnLst>
                          </p:cTn>
                        </p:par>
                        <p:par>
                          <p:cTn id="28" fill="hold">
                            <p:stCondLst>
                              <p:cond delay="10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1050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2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xit" presetSubtype="8" fill="hold" grpId="1" nodeType="clickEffect">
                                  <p:stCondLst>
                                    <p:cond delay="0"/>
                                  </p:stCondLst>
                                  <p:childTnLst>
                                    <p:animEffect transition="out" filter="wipe(left)">
                                      <p:cBhvr>
                                        <p:cTn id="39" dur="2000"/>
                                        <p:tgtEl>
                                          <p:spTgt spid="5"/>
                                        </p:tgtEl>
                                      </p:cBhvr>
                                    </p:animEffect>
                                    <p:set>
                                      <p:cBhvr>
                                        <p:cTn id="40" dur="1" fill="hold">
                                          <p:stCondLst>
                                            <p:cond delay="1999"/>
                                          </p:stCondLst>
                                        </p:cTn>
                                        <p:tgtEl>
                                          <p:spTgt spid="5"/>
                                        </p:tgtEl>
                                        <p:attrNameLst>
                                          <p:attrName>style.visibility</p:attrName>
                                        </p:attrNameLst>
                                      </p:cBhvr>
                                      <p:to>
                                        <p:strVal val="hidden"/>
                                      </p:to>
                                    </p:se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2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xit" presetSubtype="8" fill="hold" grpId="1" nodeType="clickEffect">
                                  <p:stCondLst>
                                    <p:cond delay="0"/>
                                  </p:stCondLst>
                                  <p:childTnLst>
                                    <p:animEffect transition="out" filter="wipe(left)">
                                      <p:cBhvr>
                                        <p:cTn id="48" dur="2000"/>
                                        <p:tgtEl>
                                          <p:spTgt spid="10"/>
                                        </p:tgtEl>
                                      </p:cBhvr>
                                    </p:animEffect>
                                    <p:set>
                                      <p:cBhvr>
                                        <p:cTn id="49" dur="1" fill="hold">
                                          <p:stCondLst>
                                            <p:cond delay="1999"/>
                                          </p:stCondLst>
                                        </p:cTn>
                                        <p:tgtEl>
                                          <p:spTgt spid="10"/>
                                        </p:tgtEl>
                                        <p:attrNameLst>
                                          <p:attrName>style.visibility</p:attrName>
                                        </p:attrNameLst>
                                      </p:cBhvr>
                                      <p:to>
                                        <p:strVal val="hidden"/>
                                      </p:to>
                                    </p:set>
                                  </p:childTnLst>
                                </p:cTn>
                              </p:par>
                            </p:childTnLst>
                          </p:cTn>
                        </p:par>
                        <p:par>
                          <p:cTn id="50" fill="hold">
                            <p:stCondLst>
                              <p:cond delay="2000"/>
                            </p:stCondLst>
                            <p:childTnLst>
                              <p:par>
                                <p:cTn id="51" presetID="22" presetClass="exit" presetSubtype="8" fill="hold" grpId="1" nodeType="afterEffect">
                                  <p:stCondLst>
                                    <p:cond delay="0"/>
                                  </p:stCondLst>
                                  <p:childTnLst>
                                    <p:animEffect transition="out" filter="wipe(left)">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2000"/>
                                        <p:tgtEl>
                                          <p:spTgt spid="11"/>
                                        </p:tgtEl>
                                      </p:cBhvr>
                                    </p:animEffect>
                                  </p:childTnLst>
                                </p:cTn>
                              </p:par>
                            </p:childTnLst>
                          </p:cTn>
                        </p:par>
                        <p:par>
                          <p:cTn id="58" fill="hold">
                            <p:stCondLst>
                              <p:cond delay="4500"/>
                            </p:stCondLst>
                            <p:childTnLst>
                              <p:par>
                                <p:cTn id="59" presetID="22" presetClass="entr" presetSubtype="8"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2000"/>
                                        <p:tgtEl>
                                          <p:spTgt spid="13"/>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2" grpId="2"/>
      <p:bldP spid="5" grpId="0" animBg="1"/>
      <p:bldP spid="5" grpId="1" animBg="1"/>
      <p:bldP spid="8" grpId="0"/>
      <p:bldP spid="8" grpId="1"/>
      <p:bldP spid="10" grpId="0" animBg="1"/>
      <p:bldP spid="10" grpId="1" animBg="1"/>
      <p:bldP spid="11"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prstGeom prst="roundRect">
            <a:avLst/>
          </a:prstGeom>
        </p:spPr>
        <p:txBody>
          <a:bodyPr>
            <a:normAutofit/>
          </a:bodyPr>
          <a:lstStyle/>
          <a:p>
            <a:r>
              <a:rPr lang="en-US" sz="3600" b="1" dirty="0" smtClean="0">
                <a:latin typeface="Times New Roman" pitchFamily="18" charset="0"/>
                <a:cs typeface="Times New Roman" pitchFamily="18" charset="0"/>
              </a:rPr>
              <a:t>Olga</a:t>
            </a:r>
            <a:endParaRPr lang="ru-RU" sz="3600" b="1" dirty="0">
              <a:latin typeface="Times New Roman" pitchFamily="18" charset="0"/>
              <a:cs typeface="Times New Roman" pitchFamily="18" charset="0"/>
            </a:endParaRPr>
          </a:p>
        </p:txBody>
      </p:sp>
      <p:sp>
        <p:nvSpPr>
          <p:cNvPr id="6" name="Скругленный прямоугольник 5"/>
          <p:cNvSpPr/>
          <p:nvPr/>
        </p:nvSpPr>
        <p:spPr>
          <a:xfrm>
            <a:off x="4071934" y="1643050"/>
            <a:ext cx="4500594" cy="3779758"/>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 The couple's first child: a girl, named Olga, was born on 15 November 1895. </a:t>
            </a:r>
            <a:endParaRPr lang="ru-RU" dirty="0" smtClean="0"/>
          </a:p>
          <a:p>
            <a:r>
              <a:rPr lang="ru-RU" dirty="0" smtClean="0"/>
              <a:t>      </a:t>
            </a:r>
            <a:r>
              <a:rPr lang="en-US" dirty="0" smtClean="0"/>
              <a:t>Grand Duchess Olga was reportedly shy and subdued.  </a:t>
            </a:r>
            <a:r>
              <a:rPr lang="ru-RU" dirty="0" smtClean="0"/>
              <a:t> </a:t>
            </a:r>
            <a:r>
              <a:rPr lang="en-US" dirty="0" smtClean="0"/>
              <a:t>Olga </a:t>
            </a:r>
            <a:r>
              <a:rPr lang="en-US" dirty="0" err="1" smtClean="0"/>
              <a:t>Nicolaevna</a:t>
            </a:r>
            <a:r>
              <a:rPr lang="en-US" dirty="0" smtClean="0"/>
              <a:t> was very straightforward, sometimes too outspoken, but always sincere. She had great charm, and could be the merriest of the merry. She was generous, and an appeal to her met with immediate response. "Oh, one must help poor so-and-so. I must do it somehow," she would say. </a:t>
            </a:r>
            <a:endParaRPr lang="ru-RU" dirty="0"/>
          </a:p>
        </p:txBody>
      </p:sp>
      <p:pic>
        <p:nvPicPr>
          <p:cNvPr id="5" name="Picture 2"/>
          <p:cNvPicPr>
            <a:picLocks noChangeAspect="1" noChangeArrowheads="1"/>
          </p:cNvPicPr>
          <p:nvPr/>
        </p:nvPicPr>
        <p:blipFill>
          <a:blip r:embed="rId2" cstate="print"/>
          <a:srcRect/>
          <a:stretch>
            <a:fillRect/>
          </a:stretch>
        </p:blipFill>
        <p:spPr bwMode="auto">
          <a:xfrm>
            <a:off x="357158" y="1643050"/>
            <a:ext cx="2969780" cy="3929090"/>
          </a:xfrm>
          <a:prstGeom prst="rect">
            <a:avLst/>
          </a:prstGeom>
          <a:noFill/>
          <a:ln w="9525">
            <a:noFill/>
            <a:miter lim="800000"/>
            <a:headEnd/>
            <a:tailEnd/>
          </a:ln>
          <a:effectLst/>
        </p:spPr>
      </p:pic>
      <p:pic>
        <p:nvPicPr>
          <p:cNvPr id="10" name="Picture 4"/>
          <p:cNvPicPr>
            <a:picLocks noGrp="1" noChangeAspect="1" noChangeArrowheads="1"/>
          </p:cNvPicPr>
          <p:nvPr>
            <p:ph idx="1"/>
          </p:nvPr>
        </p:nvPicPr>
        <p:blipFill>
          <a:blip r:embed="rId3" cstate="print"/>
          <a:srcRect/>
          <a:stretch>
            <a:fillRect/>
          </a:stretch>
        </p:blipFill>
        <p:spPr bwMode="auto">
          <a:xfrm>
            <a:off x="428596" y="1571611"/>
            <a:ext cx="2976706" cy="4071967"/>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Управляющая кнопка: далее 6">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fltVal val="0"/>
                                          </p:val>
                                        </p:tav>
                                        <p:tav tm="100000">
                                          <p:val>
                                            <p:strVal val="#ppt_w"/>
                                          </p:val>
                                        </p:tav>
                                      </p:tavLst>
                                    </p:anim>
                                    <p:anim calcmode="lin" valueType="num">
                                      <p:cBhvr>
                                        <p:cTn id="14" dur="2000" fill="hold"/>
                                        <p:tgtEl>
                                          <p:spTgt spid="5"/>
                                        </p:tgtEl>
                                        <p:attrNameLst>
                                          <p:attrName>ppt_h</p:attrName>
                                        </p:attrNameLst>
                                      </p:cBhvr>
                                      <p:tavLst>
                                        <p:tav tm="0">
                                          <p:val>
                                            <p:fltVal val="0"/>
                                          </p:val>
                                        </p:tav>
                                        <p:tav tm="100000">
                                          <p:val>
                                            <p:strVal val="#ppt_h"/>
                                          </p:val>
                                        </p:tav>
                                      </p:tavLst>
                                    </p:anim>
                                    <p:animEffect transition="in" filter="fade">
                                      <p:cBhvr>
                                        <p:cTn id="15" dur="2000"/>
                                        <p:tgtEl>
                                          <p:spTgt spid="5"/>
                                        </p:tgtEl>
                                      </p:cBhvr>
                                    </p:animEffect>
                                  </p:childTnLst>
                                </p:cTn>
                              </p:par>
                            </p:childTnLst>
                          </p:cTn>
                        </p:par>
                        <p:par>
                          <p:cTn id="16" fill="hold">
                            <p:stCondLst>
                              <p:cond delay="4000"/>
                            </p:stCondLst>
                            <p:childTnLst>
                              <p:par>
                                <p:cTn id="17" presetID="55"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2000" fill="hold"/>
                                        <p:tgtEl>
                                          <p:spTgt spid="10"/>
                                        </p:tgtEl>
                                        <p:attrNameLst>
                                          <p:attrName>ppt_w</p:attrName>
                                        </p:attrNameLst>
                                      </p:cBhvr>
                                      <p:tavLst>
                                        <p:tav tm="0">
                                          <p:val>
                                            <p:strVal val="#ppt_w*0.70"/>
                                          </p:val>
                                        </p:tav>
                                        <p:tav tm="100000">
                                          <p:val>
                                            <p:strVal val="#ppt_w"/>
                                          </p:val>
                                        </p:tav>
                                      </p:tavLst>
                                    </p:anim>
                                    <p:anim calcmode="lin" valueType="num">
                                      <p:cBhvr>
                                        <p:cTn id="20" dur="2000" fill="hold"/>
                                        <p:tgtEl>
                                          <p:spTgt spid="10"/>
                                        </p:tgtEl>
                                        <p:attrNameLst>
                                          <p:attrName>ppt_h</p:attrName>
                                        </p:attrNameLst>
                                      </p:cBhvr>
                                      <p:tavLst>
                                        <p:tav tm="0">
                                          <p:val>
                                            <p:strVal val="#ppt_h"/>
                                          </p:val>
                                        </p:tav>
                                        <p:tav tm="100000">
                                          <p:val>
                                            <p:strVal val="#ppt_h"/>
                                          </p:val>
                                        </p:tav>
                                      </p:tavLst>
                                    </p:anim>
                                    <p:animEffect transition="in" filter="fade">
                                      <p:cBhvr>
                                        <p:cTn id="21" dur="2000"/>
                                        <p:tgtEl>
                                          <p:spTgt spid="10"/>
                                        </p:tgtEl>
                                      </p:cBhvr>
                                    </p:animEffect>
                                  </p:childTnLst>
                                </p:cTn>
                              </p:par>
                            </p:childTnLst>
                          </p:cTn>
                        </p:par>
                        <p:par>
                          <p:cTn id="22" fill="hold">
                            <p:stCondLst>
                              <p:cond delay="6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Tatiana</a:t>
            </a:r>
            <a:endParaRPr lang="ru-RU" sz="3600" b="1" dirty="0">
              <a:latin typeface="Times New Roman" pitchFamily="18" charset="0"/>
              <a:cs typeface="Times New Roman" pitchFamily="18" charset="0"/>
            </a:endParaRPr>
          </a:p>
        </p:txBody>
      </p:sp>
      <p:pic>
        <p:nvPicPr>
          <p:cNvPr id="6146" name="Picture 2"/>
          <p:cNvPicPr>
            <a:picLocks noGrp="1" noChangeAspect="1" noChangeArrowheads="1"/>
          </p:cNvPicPr>
          <p:nvPr>
            <p:ph idx="4294967295"/>
          </p:nvPr>
        </p:nvPicPr>
        <p:blipFill>
          <a:blip r:embed="rId2" cstate="print"/>
          <a:srcRect/>
          <a:stretch>
            <a:fillRect/>
          </a:stretch>
        </p:blipFill>
        <p:spPr bwMode="auto">
          <a:xfrm>
            <a:off x="571472" y="1285860"/>
            <a:ext cx="3357586" cy="4956716"/>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Скругленный прямоугольник 7"/>
          <p:cNvSpPr/>
          <p:nvPr/>
        </p:nvSpPr>
        <p:spPr>
          <a:xfrm>
            <a:off x="4214810" y="1500174"/>
            <a:ext cx="4357686" cy="3166824"/>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Tatiana was born on 10 June 1897.</a:t>
            </a:r>
          </a:p>
          <a:p>
            <a:r>
              <a:rPr lang="en-US" dirty="0" smtClean="0"/>
              <a:t>Alexandra was close to her second daughter, Tatiana, who surrounded her mother with unvarying attention. If a favor was needed, all the Imperial children agreed that "Tatiana must ask Papa to grant it."  During the family's final months, Tatiana helped her mother move from place to place, pushing her about the house in a wheelchair. </a:t>
            </a:r>
            <a:endParaRPr lang="ru-RU" dirty="0"/>
          </a:p>
        </p:txBody>
      </p:sp>
      <p:sp>
        <p:nvSpPr>
          <p:cNvPr id="6" name="Управляющая кнопка: далее 5">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wipe(left)">
                                      <p:cBhvr>
                                        <p:cTn id="13" dur="2000"/>
                                        <p:tgtEl>
                                          <p:spTgt spid="614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Maria</a:t>
            </a:r>
            <a:endParaRPr lang="ru-RU" sz="3600" b="1" dirty="0">
              <a:latin typeface="Times New Roman" pitchFamily="18" charset="0"/>
              <a:cs typeface="Times New Roman" pitchFamily="18" charset="0"/>
            </a:endParaRPr>
          </a:p>
        </p:txBody>
      </p:sp>
      <p:pic>
        <p:nvPicPr>
          <p:cNvPr id="4" name="Picture 3"/>
          <p:cNvPicPr>
            <a:picLocks noChangeAspect="1" noChangeArrowheads="1"/>
          </p:cNvPicPr>
          <p:nvPr/>
        </p:nvPicPr>
        <p:blipFill>
          <a:blip r:embed="rId2" cstate="print"/>
          <a:srcRect/>
          <a:stretch>
            <a:fillRect/>
          </a:stretch>
        </p:blipFill>
        <p:spPr bwMode="auto">
          <a:xfrm>
            <a:off x="357158" y="1214422"/>
            <a:ext cx="3429024" cy="4572033"/>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Скругленный прямоугольник 5"/>
          <p:cNvSpPr/>
          <p:nvPr/>
        </p:nvSpPr>
        <p:spPr>
          <a:xfrm>
            <a:off x="4143372" y="1214422"/>
            <a:ext cx="4572000" cy="4961870"/>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buNone/>
            </a:pPr>
            <a:r>
              <a:rPr lang="en-US" dirty="0" smtClean="0"/>
              <a:t>      Maria was born on 26 June 1899.</a:t>
            </a:r>
          </a:p>
          <a:p>
            <a:pPr>
              <a:buNone/>
            </a:pPr>
            <a:r>
              <a:rPr lang="en-US" dirty="0" smtClean="0"/>
              <a:t>    The tsar thought she would make some man an excellent wife. Maria was the angel of the family. </a:t>
            </a:r>
            <a:endParaRPr lang="ru-RU" dirty="0" smtClean="0"/>
          </a:p>
          <a:p>
            <a:r>
              <a:rPr lang="en-US" dirty="0" smtClean="0"/>
              <a:t>      Marie </a:t>
            </a:r>
            <a:r>
              <a:rPr lang="en-US" dirty="0" err="1" smtClean="0"/>
              <a:t>Nicolaevna</a:t>
            </a:r>
            <a:r>
              <a:rPr lang="en-US" dirty="0" smtClean="0"/>
              <a:t> was like Olga </a:t>
            </a:r>
            <a:r>
              <a:rPr lang="en-US" dirty="0" err="1" smtClean="0"/>
              <a:t>Nicolaevna</a:t>
            </a:r>
            <a:r>
              <a:rPr lang="en-US" dirty="0" smtClean="0"/>
              <a:t> in </a:t>
            </a:r>
            <a:r>
              <a:rPr lang="en-US" dirty="0" err="1" smtClean="0"/>
              <a:t>colouring</a:t>
            </a:r>
            <a:r>
              <a:rPr lang="en-US" dirty="0" smtClean="0"/>
              <a:t> and features, but all on a more vivid scale. She had the same charming smile, the same shape of face, but her eyes, "Marie's saucers," as they were called by her cousins, were magnificent, and of a deep dark blue. Her hair had golden lights in it.</a:t>
            </a:r>
          </a:p>
          <a:p>
            <a:r>
              <a:rPr lang="en-US" dirty="0" smtClean="0"/>
              <a:t> Marie </a:t>
            </a:r>
            <a:r>
              <a:rPr lang="en-US" dirty="0" err="1" smtClean="0"/>
              <a:t>Nicolaevna</a:t>
            </a:r>
            <a:r>
              <a:rPr lang="en-US" dirty="0" smtClean="0"/>
              <a:t>, alone of the sisters, had a decided talent for drawing, and sketched quite -well, always with her left hand. </a:t>
            </a:r>
            <a:endParaRPr lang="ru-RU" dirty="0"/>
          </a:p>
        </p:txBody>
      </p:sp>
      <p:sp>
        <p:nvSpPr>
          <p:cNvPr id="7" name="Управляющая кнопка: далее 6">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strVal val="#ppt_w*0.70"/>
                                          </p:val>
                                        </p:tav>
                                        <p:tav tm="100000">
                                          <p:val>
                                            <p:strVal val="#ppt_w"/>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animEffect transition="in" filter="fade">
                                      <p:cBhvr>
                                        <p:cTn id="15" dur="2000"/>
                                        <p:tgtEl>
                                          <p:spTgt spid="4"/>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Anastasia</a:t>
            </a:r>
            <a:endParaRPr lang="ru-RU" sz="3600" b="1" dirty="0">
              <a:latin typeface="Times New Roman" pitchFamily="18" charset="0"/>
              <a:cs typeface="Times New Roman" pitchFamily="18" charset="0"/>
            </a:endParaRPr>
          </a:p>
        </p:txBody>
      </p:sp>
      <p:pic>
        <p:nvPicPr>
          <p:cNvPr id="4" name="Picture 4"/>
          <p:cNvPicPr>
            <a:picLocks noGrp="1" noChangeAspect="1" noChangeArrowheads="1"/>
          </p:cNvPicPr>
          <p:nvPr>
            <p:ph idx="1"/>
          </p:nvPr>
        </p:nvPicPr>
        <p:blipFill>
          <a:blip r:embed="rId2" cstate="print"/>
          <a:srcRect/>
          <a:stretch>
            <a:fillRect/>
          </a:stretch>
        </p:blipFill>
        <p:spPr bwMode="auto">
          <a:xfrm>
            <a:off x="428596" y="1214422"/>
            <a:ext cx="3357586" cy="4636666"/>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Скругленный прямоугольник 5"/>
          <p:cNvSpPr/>
          <p:nvPr/>
        </p:nvSpPr>
        <p:spPr>
          <a:xfrm>
            <a:off x="4000496" y="1214422"/>
            <a:ext cx="4929238" cy="4392692"/>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buNone/>
            </a:pPr>
            <a:r>
              <a:rPr lang="en-US" dirty="0" smtClean="0"/>
              <a:t>Anastasia was born on 18 June 1901.</a:t>
            </a:r>
          </a:p>
          <a:p>
            <a:pPr>
              <a:buNone/>
            </a:pPr>
            <a:r>
              <a:rPr lang="en-US" dirty="0" smtClean="0"/>
              <a:t>Anastasia, the youngest and most famous daughter, was the "</a:t>
            </a:r>
            <a:r>
              <a:rPr lang="en-US" dirty="0" err="1" smtClean="0"/>
              <a:t>shvibzik</a:t>
            </a:r>
            <a:r>
              <a:rPr lang="en-US" dirty="0" smtClean="0"/>
              <a:t>." </a:t>
            </a:r>
          </a:p>
          <a:p>
            <a:pPr>
              <a:buNone/>
            </a:pPr>
            <a:r>
              <a:rPr lang="en-US" dirty="0" smtClean="0"/>
              <a:t> She climbed trees and refused to come down unless specifically commanded to come down by her father. </a:t>
            </a:r>
            <a:endParaRPr lang="ru-RU" dirty="0" smtClean="0"/>
          </a:p>
          <a:p>
            <a:r>
              <a:rPr lang="en-US" dirty="0" smtClean="0"/>
              <a:t>She had fair hair, fine eyes, with impish laughter in their depths, and dark eyebrows that nearly met. </a:t>
            </a:r>
          </a:p>
          <a:p>
            <a:r>
              <a:rPr lang="en-US" dirty="0" smtClean="0"/>
              <a:t> Anastasia </a:t>
            </a:r>
            <a:r>
              <a:rPr lang="en-US" dirty="0" err="1" smtClean="0"/>
              <a:t>Nicolaevna</a:t>
            </a:r>
            <a:r>
              <a:rPr lang="en-US" dirty="0" smtClean="0"/>
              <a:t> was the originator of all mischief, and was as witty and amusing as she was lazy at her lessons. </a:t>
            </a:r>
          </a:p>
          <a:p>
            <a:r>
              <a:rPr lang="en-US" dirty="0" smtClean="0"/>
              <a:t>She was quick and observant, with a keen sense of </a:t>
            </a:r>
            <a:r>
              <a:rPr lang="en-US" dirty="0" err="1" smtClean="0"/>
              <a:t>humour</a:t>
            </a:r>
            <a:r>
              <a:rPr lang="en-US" dirty="0" smtClean="0"/>
              <a:t>. </a:t>
            </a:r>
            <a:endParaRPr lang="ru-RU" dirty="0"/>
          </a:p>
        </p:txBody>
      </p:sp>
      <p:sp>
        <p:nvSpPr>
          <p:cNvPr id="7" name="Управляющая кнопка: далее 6">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strVal val="#ppt_w*0.70"/>
                                          </p:val>
                                        </p:tav>
                                        <p:tav tm="100000">
                                          <p:val>
                                            <p:strVal val="#ppt_w"/>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animEffect transition="in" filter="fade">
                                      <p:cBhvr>
                                        <p:cTn id="15" dur="20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 </a:t>
            </a:r>
            <a:r>
              <a:rPr lang="en-US" sz="3600" b="1" dirty="0" smtClean="0">
                <a:latin typeface="Times New Roman" pitchFamily="18" charset="0"/>
                <a:cs typeface="Times New Roman" pitchFamily="18" charset="0"/>
              </a:rPr>
              <a:t>Alexei </a:t>
            </a:r>
            <a:endParaRPr lang="ru-RU" sz="3600" b="1" dirty="0">
              <a:latin typeface="Times New Roman" pitchFamily="18" charset="0"/>
              <a:cs typeface="Times New Roman" pitchFamily="18" charset="0"/>
            </a:endParaRPr>
          </a:p>
        </p:txBody>
      </p:sp>
      <p:sp>
        <p:nvSpPr>
          <p:cNvPr id="3" name="Содержимое 2"/>
          <p:cNvSpPr>
            <a:spLocks noGrp="1"/>
          </p:cNvSpPr>
          <p:nvPr>
            <p:ph idx="4294967295"/>
          </p:nvPr>
        </p:nvSpPr>
        <p:spPr>
          <a:xfrm>
            <a:off x="4357686" y="1285860"/>
            <a:ext cx="4429156" cy="4500594"/>
          </a:xfrm>
          <a:prstGeom prst="roundRect">
            <a:avLst/>
          </a:prstGeom>
        </p:spPr>
        <p:style>
          <a:lnRef idx="1">
            <a:schemeClr val="accent1"/>
          </a:lnRef>
          <a:fillRef idx="2">
            <a:schemeClr val="accent1"/>
          </a:fillRef>
          <a:effectRef idx="1">
            <a:schemeClr val="accent1"/>
          </a:effectRef>
          <a:fontRef idx="minor">
            <a:schemeClr val="dk1"/>
          </a:fontRef>
        </p:style>
        <p:txBody>
          <a:bodyPr>
            <a:noAutofit/>
          </a:bodyPr>
          <a:lstStyle/>
          <a:p>
            <a:pPr>
              <a:buNone/>
            </a:pPr>
            <a:r>
              <a:rPr lang="ru-RU" sz="1800" dirty="0" smtClean="0"/>
              <a:t>              </a:t>
            </a:r>
            <a:r>
              <a:rPr lang="en-US" sz="1800" dirty="0" smtClean="0"/>
              <a:t>Alexei </a:t>
            </a:r>
            <a:r>
              <a:rPr lang="en-US" sz="1800" dirty="0" err="1" smtClean="0"/>
              <a:t>Nikolaevich</a:t>
            </a:r>
            <a:r>
              <a:rPr lang="en-US" sz="1800" dirty="0" smtClean="0"/>
              <a:t> was born in </a:t>
            </a:r>
            <a:r>
              <a:rPr lang="en-US" sz="1800" dirty="0" err="1" smtClean="0"/>
              <a:t>Peterhof</a:t>
            </a:r>
            <a:r>
              <a:rPr lang="en-US" sz="1800" dirty="0" smtClean="0"/>
              <a:t> on 12 August 1904. To his parents' dismay, Alexei was born with hemophilia, an incurable bleeding disease.</a:t>
            </a:r>
            <a:endParaRPr lang="ru-RU" sz="1800" dirty="0" smtClean="0"/>
          </a:p>
          <a:p>
            <a:pPr>
              <a:buNone/>
            </a:pPr>
            <a:r>
              <a:rPr lang="ru-RU" sz="1800" dirty="0" smtClean="0"/>
              <a:t>                </a:t>
            </a:r>
            <a:r>
              <a:rPr lang="en-US" sz="1800" dirty="0" smtClean="0"/>
              <a:t>Alexandra doted on Alexei. </a:t>
            </a:r>
          </a:p>
          <a:p>
            <a:pPr>
              <a:buNone/>
            </a:pPr>
            <a:r>
              <a:rPr lang="en-US" sz="1800" dirty="0" smtClean="0"/>
              <a:t>             The children's tutor, Pierre </a:t>
            </a:r>
            <a:r>
              <a:rPr lang="en-US" sz="1800" dirty="0" err="1" smtClean="0"/>
              <a:t>Gilliard</a:t>
            </a:r>
            <a:r>
              <a:rPr lang="en-US" sz="1800" dirty="0" smtClean="0"/>
              <a:t> wrote, </a:t>
            </a:r>
            <a:r>
              <a:rPr lang="en-US" sz="1800" b="1" dirty="0" smtClean="0"/>
              <a:t>"Alexei was the center of a united family, the focus of all its hopes and affections. His sisters worshiped him. He was his parents' pride and joy. When he was well, the palace was transformed. Everyone and everything in it seemed bathed in sunshine." </a:t>
            </a:r>
          </a:p>
          <a:p>
            <a:pPr>
              <a:buNone/>
            </a:pPr>
            <a:endParaRPr lang="en-US" sz="1800" dirty="0" smtClean="0"/>
          </a:p>
        </p:txBody>
      </p:sp>
      <p:pic>
        <p:nvPicPr>
          <p:cNvPr id="7170" name="Picture 2"/>
          <p:cNvPicPr>
            <a:picLocks noChangeAspect="1" noChangeArrowheads="1"/>
          </p:cNvPicPr>
          <p:nvPr/>
        </p:nvPicPr>
        <p:blipFill>
          <a:blip r:embed="rId2" cstate="print"/>
          <a:srcRect/>
          <a:stretch>
            <a:fillRect/>
          </a:stretch>
        </p:blipFill>
        <p:spPr bwMode="auto">
          <a:xfrm>
            <a:off x="571472" y="1285860"/>
            <a:ext cx="3429024" cy="4769460"/>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Управляющая кнопка: далее 4">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70"/>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7170"/>
                                        </p:tgtEl>
                                        <p:attrNameLst>
                                          <p:attrName>style.visibility</p:attrName>
                                        </p:attrNameLst>
                                      </p:cBhvr>
                                      <p:to>
                                        <p:strVal val="visible"/>
                                      </p:to>
                                    </p:set>
                                    <p:anim calcmode="lin" valueType="num">
                                      <p:cBhvr>
                                        <p:cTn id="13" dur="2000" fill="hold"/>
                                        <p:tgtEl>
                                          <p:spTgt spid="7170"/>
                                        </p:tgtEl>
                                        <p:attrNameLst>
                                          <p:attrName>ppt_w</p:attrName>
                                        </p:attrNameLst>
                                      </p:cBhvr>
                                      <p:tavLst>
                                        <p:tav tm="0">
                                          <p:val>
                                            <p:strVal val="#ppt_w*0.70"/>
                                          </p:val>
                                        </p:tav>
                                        <p:tav tm="100000">
                                          <p:val>
                                            <p:strVal val="#ppt_w"/>
                                          </p:val>
                                        </p:tav>
                                      </p:tavLst>
                                    </p:anim>
                                    <p:anim calcmode="lin" valueType="num">
                                      <p:cBhvr>
                                        <p:cTn id="14" dur="2000" fill="hold"/>
                                        <p:tgtEl>
                                          <p:spTgt spid="7170"/>
                                        </p:tgtEl>
                                        <p:attrNameLst>
                                          <p:attrName>ppt_h</p:attrName>
                                        </p:attrNameLst>
                                      </p:cBhvr>
                                      <p:tavLst>
                                        <p:tav tm="0">
                                          <p:val>
                                            <p:strVal val="#ppt_h"/>
                                          </p:val>
                                        </p:tav>
                                        <p:tav tm="100000">
                                          <p:val>
                                            <p:strVal val="#ppt_h"/>
                                          </p:val>
                                        </p:tav>
                                      </p:tavLst>
                                    </p:anim>
                                    <p:animEffect transition="in" filter="fade">
                                      <p:cBhvr>
                                        <p:cTn id="15" dur="2000"/>
                                        <p:tgtEl>
                                          <p:spTgt spid="7170"/>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3">
                                            <p:bg/>
                                          </p:spTgt>
                                        </p:tgtEl>
                                        <p:attrNameLst>
                                          <p:attrName>style.visibility</p:attrName>
                                        </p:attrNameLst>
                                      </p:cBhvr>
                                      <p:to>
                                        <p:strVal val="visible"/>
                                      </p:to>
                                    </p:set>
                                    <p:animEffect transition="in" filter="wipe(left)">
                                      <p:cBhvr>
                                        <p:cTn id="19" dur="2000"/>
                                        <p:tgtEl>
                                          <p:spTgt spid="3">
                                            <p:bg/>
                                          </p:spTgt>
                                        </p:tgtEl>
                                      </p:cBhvr>
                                    </p:animEffect>
                                  </p:childTnLst>
                                </p:cTn>
                              </p:par>
                            </p:childTnLst>
                          </p:cTn>
                        </p:par>
                        <p:par>
                          <p:cTn id="20" fill="hold">
                            <p:stCondLst>
                              <p:cond delay="6000"/>
                            </p:stCondLst>
                            <p:childTnLst>
                              <p:par>
                                <p:cTn id="21" presetID="22" presetClass="entr" presetSubtype="8"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2000"/>
                                        <p:tgtEl>
                                          <p:spTgt spid="3">
                                            <p:txEl>
                                              <p:pRg st="0" end="0"/>
                                            </p:txEl>
                                          </p:spTgt>
                                        </p:tgtEl>
                                      </p:cBhvr>
                                    </p:animEffect>
                                  </p:childTnLst>
                                </p:cTn>
                              </p:par>
                            </p:childTnLst>
                          </p:cTn>
                        </p:par>
                        <p:par>
                          <p:cTn id="24" fill="hold">
                            <p:stCondLst>
                              <p:cond delay="8000"/>
                            </p:stCondLst>
                            <p:childTnLst>
                              <p:par>
                                <p:cTn id="25" presetID="22" presetClass="entr" presetSubtype="8" fill="hold" grpId="0" nodeType="after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wipe(left)">
                                      <p:cBhvr>
                                        <p:cTn id="27" dur="2000"/>
                                        <p:tgtEl>
                                          <p:spTgt spid="3">
                                            <p:txEl>
                                              <p:pRg st="1" end="1"/>
                                            </p:txEl>
                                          </p:spTgt>
                                        </p:tgtEl>
                                      </p:cBhvr>
                                    </p:animEffect>
                                  </p:childTnLst>
                                </p:cTn>
                              </p:par>
                            </p:childTnLst>
                          </p:cTn>
                        </p:par>
                        <p:par>
                          <p:cTn id="28" fill="hold">
                            <p:stCondLst>
                              <p:cond delay="10000"/>
                            </p:stCondLst>
                            <p:childTnLst>
                              <p:par>
                                <p:cTn id="29" presetID="22" presetClass="entr" presetSubtype="8" fill="hold" grpId="0" nodeType="after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wipe(left)">
                                      <p:cBhvr>
                                        <p:cTn id="3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57158" y="214290"/>
            <a:ext cx="2324102" cy="2905127"/>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428596" y="3143248"/>
            <a:ext cx="2092752" cy="369332"/>
          </a:xfrm>
          <a:prstGeom prst="rect">
            <a:avLst/>
          </a:prstGeom>
        </p:spPr>
        <p:txBody>
          <a:bodyPr wrap="none">
            <a:spAutoFit/>
          </a:bodyPr>
          <a:lstStyle/>
          <a:p>
            <a:r>
              <a:rPr lang="en-US" b="1" dirty="0" smtClean="0"/>
              <a:t>Anastasia</a:t>
            </a:r>
            <a:r>
              <a:rPr lang="ru-RU" b="1" dirty="0" smtClean="0"/>
              <a:t> </a:t>
            </a:r>
            <a:r>
              <a:rPr lang="en-US" b="1" dirty="0" smtClean="0"/>
              <a:t>is knitting</a:t>
            </a:r>
            <a:endParaRPr lang="ru-RU" b="1" dirty="0"/>
          </a:p>
        </p:txBody>
      </p:sp>
      <p:pic>
        <p:nvPicPr>
          <p:cNvPr id="1027" name="Picture 3"/>
          <p:cNvPicPr>
            <a:picLocks noChangeAspect="1" noChangeArrowheads="1"/>
          </p:cNvPicPr>
          <p:nvPr/>
        </p:nvPicPr>
        <p:blipFill>
          <a:blip r:embed="rId3" cstate="print"/>
          <a:srcRect/>
          <a:stretch>
            <a:fillRect/>
          </a:stretch>
        </p:blipFill>
        <p:spPr bwMode="auto">
          <a:xfrm>
            <a:off x="1000100" y="3714752"/>
            <a:ext cx="1985787" cy="2586031"/>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Прямоугольник 5"/>
          <p:cNvSpPr/>
          <p:nvPr/>
        </p:nvSpPr>
        <p:spPr>
          <a:xfrm>
            <a:off x="785786" y="6357958"/>
            <a:ext cx="3716082" cy="369332"/>
          </a:xfrm>
          <a:prstGeom prst="rect">
            <a:avLst/>
          </a:prstGeom>
        </p:spPr>
        <p:txBody>
          <a:bodyPr wrap="none">
            <a:spAutoFit/>
          </a:bodyPr>
          <a:lstStyle/>
          <a:p>
            <a:r>
              <a:rPr lang="en-US" b="1" dirty="0" smtClean="0"/>
              <a:t>Maria and Anastasia are in a hospital</a:t>
            </a:r>
            <a:endParaRPr lang="ru-RU" b="1" dirty="0"/>
          </a:p>
        </p:txBody>
      </p:sp>
      <p:pic>
        <p:nvPicPr>
          <p:cNvPr id="1028" name="Picture 4"/>
          <p:cNvPicPr>
            <a:picLocks noChangeAspect="1" noChangeArrowheads="1"/>
          </p:cNvPicPr>
          <p:nvPr/>
        </p:nvPicPr>
        <p:blipFill>
          <a:blip r:embed="rId4" cstate="print"/>
          <a:srcRect b="13738"/>
          <a:stretch>
            <a:fillRect/>
          </a:stretch>
        </p:blipFill>
        <p:spPr bwMode="auto">
          <a:xfrm>
            <a:off x="6500826" y="428604"/>
            <a:ext cx="2095500" cy="2571744"/>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7143768" y="3000372"/>
            <a:ext cx="615105" cy="369332"/>
          </a:xfrm>
          <a:prstGeom prst="rect">
            <a:avLst/>
          </a:prstGeom>
          <a:noFill/>
        </p:spPr>
        <p:txBody>
          <a:bodyPr wrap="none" rtlCol="0">
            <a:spAutoFit/>
          </a:bodyPr>
          <a:lstStyle/>
          <a:p>
            <a:r>
              <a:rPr lang="en-US" b="1" dirty="0" smtClean="0"/>
              <a:t>Olga</a:t>
            </a:r>
            <a:endParaRPr lang="ru-RU" b="1" dirty="0"/>
          </a:p>
        </p:txBody>
      </p:sp>
      <p:pic>
        <p:nvPicPr>
          <p:cNvPr id="1029" name="Picture 5"/>
          <p:cNvPicPr>
            <a:picLocks noChangeAspect="1" noChangeArrowheads="1"/>
          </p:cNvPicPr>
          <p:nvPr/>
        </p:nvPicPr>
        <p:blipFill>
          <a:blip r:embed="rId5" cstate="print"/>
          <a:srcRect b="17553"/>
          <a:stretch>
            <a:fillRect/>
          </a:stretch>
        </p:blipFill>
        <p:spPr bwMode="auto">
          <a:xfrm>
            <a:off x="6572264" y="3857628"/>
            <a:ext cx="2095500" cy="2214578"/>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Прямоугольник 9"/>
          <p:cNvSpPr/>
          <p:nvPr/>
        </p:nvSpPr>
        <p:spPr>
          <a:xfrm>
            <a:off x="6215074" y="6215082"/>
            <a:ext cx="2744149" cy="369332"/>
          </a:xfrm>
          <a:prstGeom prst="rect">
            <a:avLst/>
          </a:prstGeom>
        </p:spPr>
        <p:txBody>
          <a:bodyPr wrap="none">
            <a:spAutoFit/>
          </a:bodyPr>
          <a:lstStyle/>
          <a:p>
            <a:r>
              <a:rPr lang="en-US" b="1" dirty="0" smtClean="0"/>
              <a:t>Olga, Tatiana and a patient</a:t>
            </a:r>
            <a:endParaRPr lang="ru-RU" b="1" dirty="0"/>
          </a:p>
        </p:txBody>
      </p:sp>
      <p:pic>
        <p:nvPicPr>
          <p:cNvPr id="1030" name="Picture 6"/>
          <p:cNvPicPr>
            <a:picLocks noChangeAspect="1" noChangeArrowheads="1"/>
          </p:cNvPicPr>
          <p:nvPr/>
        </p:nvPicPr>
        <p:blipFill>
          <a:blip r:embed="rId6" cstate="print"/>
          <a:srcRect/>
          <a:stretch>
            <a:fillRect/>
          </a:stretch>
        </p:blipFill>
        <p:spPr bwMode="auto">
          <a:xfrm>
            <a:off x="3357554" y="1285860"/>
            <a:ext cx="2672032" cy="2786082"/>
          </a:xfrm>
          <a:prstGeom prst="rect">
            <a:avLst/>
          </a:prstGeom>
          <a:solidFill>
            <a:srgbClr val="FFFFFF">
              <a:shade val="85000"/>
            </a:srgbClr>
          </a:solidFill>
          <a:ln w="88900" cap="sq">
            <a:solidFill>
              <a:schemeClr val="accent1"/>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a:off x="3786182" y="4357694"/>
            <a:ext cx="2210029" cy="369332"/>
          </a:xfrm>
          <a:prstGeom prst="rect">
            <a:avLst/>
          </a:prstGeom>
          <a:noFill/>
        </p:spPr>
        <p:txBody>
          <a:bodyPr wrap="none" rtlCol="0">
            <a:spAutoFit/>
          </a:bodyPr>
          <a:lstStyle/>
          <a:p>
            <a:r>
              <a:rPr lang="en-US" b="1" dirty="0" smtClean="0"/>
              <a:t>The family is working</a:t>
            </a:r>
            <a:endParaRPr lang="ru-RU" b="1" dirty="0"/>
          </a:p>
        </p:txBody>
      </p:sp>
      <p:sp>
        <p:nvSpPr>
          <p:cNvPr id="13" name="Управляющая кнопка: далее 12">
            <a:hlinkClick r:id="" action="ppaction://hlinkshowjump?jump=nextslide" highlightClick="1"/>
          </p:cNvPr>
          <p:cNvSpPr/>
          <p:nvPr/>
        </p:nvSpPr>
        <p:spPr>
          <a:xfrm>
            <a:off x="5214942" y="6357958"/>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2000" fill="hold"/>
                                        <p:tgtEl>
                                          <p:spTgt spid="1030"/>
                                        </p:tgtEl>
                                        <p:attrNameLst>
                                          <p:attrName>ppt_w</p:attrName>
                                        </p:attrNameLst>
                                      </p:cBhvr>
                                      <p:tavLst>
                                        <p:tav tm="0">
                                          <p:val>
                                            <p:strVal val="#ppt_w*0.70"/>
                                          </p:val>
                                        </p:tav>
                                        <p:tav tm="100000">
                                          <p:val>
                                            <p:strVal val="#ppt_w"/>
                                          </p:val>
                                        </p:tav>
                                      </p:tavLst>
                                    </p:anim>
                                    <p:anim calcmode="lin" valueType="num">
                                      <p:cBhvr>
                                        <p:cTn id="8" dur="2000" fill="hold"/>
                                        <p:tgtEl>
                                          <p:spTgt spid="1030"/>
                                        </p:tgtEl>
                                        <p:attrNameLst>
                                          <p:attrName>ppt_h</p:attrName>
                                        </p:attrNameLst>
                                      </p:cBhvr>
                                      <p:tavLst>
                                        <p:tav tm="0">
                                          <p:val>
                                            <p:strVal val="#ppt_h"/>
                                          </p:val>
                                        </p:tav>
                                        <p:tav tm="100000">
                                          <p:val>
                                            <p:strVal val="#ppt_h"/>
                                          </p:val>
                                        </p:tav>
                                      </p:tavLst>
                                    </p:anim>
                                    <p:animEffect transition="in" filter="fade">
                                      <p:cBhvr>
                                        <p:cTn id="9" dur="2000"/>
                                        <p:tgtEl>
                                          <p:spTgt spid="1030"/>
                                        </p:tgtEl>
                                      </p:cBhvr>
                                    </p:animEffect>
                                  </p:childTnLst>
                                </p:cTn>
                              </p:par>
                              <p:par>
                                <p:cTn id="10" presetID="55"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2000" fill="hold"/>
                                        <p:tgtEl>
                                          <p:spTgt spid="1026"/>
                                        </p:tgtEl>
                                        <p:attrNameLst>
                                          <p:attrName>ppt_w</p:attrName>
                                        </p:attrNameLst>
                                      </p:cBhvr>
                                      <p:tavLst>
                                        <p:tav tm="0">
                                          <p:val>
                                            <p:strVal val="#ppt_w*0.70"/>
                                          </p:val>
                                        </p:tav>
                                        <p:tav tm="100000">
                                          <p:val>
                                            <p:strVal val="#ppt_w"/>
                                          </p:val>
                                        </p:tav>
                                      </p:tavLst>
                                    </p:anim>
                                    <p:anim calcmode="lin" valueType="num">
                                      <p:cBhvr>
                                        <p:cTn id="13" dur="2000" fill="hold"/>
                                        <p:tgtEl>
                                          <p:spTgt spid="1026"/>
                                        </p:tgtEl>
                                        <p:attrNameLst>
                                          <p:attrName>ppt_h</p:attrName>
                                        </p:attrNameLst>
                                      </p:cBhvr>
                                      <p:tavLst>
                                        <p:tav tm="0">
                                          <p:val>
                                            <p:strVal val="#ppt_h"/>
                                          </p:val>
                                        </p:tav>
                                        <p:tav tm="100000">
                                          <p:val>
                                            <p:strVal val="#ppt_h"/>
                                          </p:val>
                                        </p:tav>
                                      </p:tavLst>
                                    </p:anim>
                                    <p:animEffect transition="in" filter="fade">
                                      <p:cBhvr>
                                        <p:cTn id="14" dur="2000"/>
                                        <p:tgtEl>
                                          <p:spTgt spid="1026"/>
                                        </p:tgtEl>
                                      </p:cBhvr>
                                    </p:animEffect>
                                  </p:childTnLst>
                                </p:cTn>
                              </p:par>
                              <p:par>
                                <p:cTn id="15" presetID="55" presetClass="entr" presetSubtype="0"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p:cTn id="17" dur="2000" fill="hold"/>
                                        <p:tgtEl>
                                          <p:spTgt spid="1028"/>
                                        </p:tgtEl>
                                        <p:attrNameLst>
                                          <p:attrName>ppt_w</p:attrName>
                                        </p:attrNameLst>
                                      </p:cBhvr>
                                      <p:tavLst>
                                        <p:tav tm="0">
                                          <p:val>
                                            <p:strVal val="#ppt_w*0.70"/>
                                          </p:val>
                                        </p:tav>
                                        <p:tav tm="100000">
                                          <p:val>
                                            <p:strVal val="#ppt_w"/>
                                          </p:val>
                                        </p:tav>
                                      </p:tavLst>
                                    </p:anim>
                                    <p:anim calcmode="lin" valueType="num">
                                      <p:cBhvr>
                                        <p:cTn id="18" dur="2000" fill="hold"/>
                                        <p:tgtEl>
                                          <p:spTgt spid="1028"/>
                                        </p:tgtEl>
                                        <p:attrNameLst>
                                          <p:attrName>ppt_h</p:attrName>
                                        </p:attrNameLst>
                                      </p:cBhvr>
                                      <p:tavLst>
                                        <p:tav tm="0">
                                          <p:val>
                                            <p:strVal val="#ppt_h"/>
                                          </p:val>
                                        </p:tav>
                                        <p:tav tm="100000">
                                          <p:val>
                                            <p:strVal val="#ppt_h"/>
                                          </p:val>
                                        </p:tav>
                                      </p:tavLst>
                                    </p:anim>
                                    <p:animEffect transition="in" filter="fade">
                                      <p:cBhvr>
                                        <p:cTn id="19" dur="2000"/>
                                        <p:tgtEl>
                                          <p:spTgt spid="1028"/>
                                        </p:tgtEl>
                                      </p:cBhvr>
                                    </p:animEffect>
                                  </p:childTnLst>
                                </p:cTn>
                              </p:par>
                              <p:par>
                                <p:cTn id="20" presetID="55" presetClass="entr" presetSubtype="0" fill="hold" nodeType="withEffect">
                                  <p:stCondLst>
                                    <p:cond delay="0"/>
                                  </p:stCondLst>
                                  <p:childTnLst>
                                    <p:set>
                                      <p:cBhvr>
                                        <p:cTn id="21" dur="1" fill="hold">
                                          <p:stCondLst>
                                            <p:cond delay="0"/>
                                          </p:stCondLst>
                                        </p:cTn>
                                        <p:tgtEl>
                                          <p:spTgt spid="1029"/>
                                        </p:tgtEl>
                                        <p:attrNameLst>
                                          <p:attrName>style.visibility</p:attrName>
                                        </p:attrNameLst>
                                      </p:cBhvr>
                                      <p:to>
                                        <p:strVal val="visible"/>
                                      </p:to>
                                    </p:set>
                                    <p:anim calcmode="lin" valueType="num">
                                      <p:cBhvr>
                                        <p:cTn id="22" dur="2000" fill="hold"/>
                                        <p:tgtEl>
                                          <p:spTgt spid="1029"/>
                                        </p:tgtEl>
                                        <p:attrNameLst>
                                          <p:attrName>ppt_w</p:attrName>
                                        </p:attrNameLst>
                                      </p:cBhvr>
                                      <p:tavLst>
                                        <p:tav tm="0">
                                          <p:val>
                                            <p:strVal val="#ppt_w*0.70"/>
                                          </p:val>
                                        </p:tav>
                                        <p:tav tm="100000">
                                          <p:val>
                                            <p:strVal val="#ppt_w"/>
                                          </p:val>
                                        </p:tav>
                                      </p:tavLst>
                                    </p:anim>
                                    <p:anim calcmode="lin" valueType="num">
                                      <p:cBhvr>
                                        <p:cTn id="23" dur="2000" fill="hold"/>
                                        <p:tgtEl>
                                          <p:spTgt spid="1029"/>
                                        </p:tgtEl>
                                        <p:attrNameLst>
                                          <p:attrName>ppt_h</p:attrName>
                                        </p:attrNameLst>
                                      </p:cBhvr>
                                      <p:tavLst>
                                        <p:tav tm="0">
                                          <p:val>
                                            <p:strVal val="#ppt_h"/>
                                          </p:val>
                                        </p:tav>
                                        <p:tav tm="100000">
                                          <p:val>
                                            <p:strVal val="#ppt_h"/>
                                          </p:val>
                                        </p:tav>
                                      </p:tavLst>
                                    </p:anim>
                                    <p:animEffect transition="in" filter="fade">
                                      <p:cBhvr>
                                        <p:cTn id="24" dur="2000"/>
                                        <p:tgtEl>
                                          <p:spTgt spid="1029"/>
                                        </p:tgtEl>
                                      </p:cBhvr>
                                    </p:animEffect>
                                  </p:childTnLst>
                                </p:cTn>
                              </p:par>
                              <p:par>
                                <p:cTn id="25" presetID="55" presetClass="entr" presetSubtype="0" fill="hold" nodeType="withEffect">
                                  <p:stCondLst>
                                    <p:cond delay="0"/>
                                  </p:stCondLst>
                                  <p:childTnLst>
                                    <p:set>
                                      <p:cBhvr>
                                        <p:cTn id="26" dur="1" fill="hold">
                                          <p:stCondLst>
                                            <p:cond delay="0"/>
                                          </p:stCondLst>
                                        </p:cTn>
                                        <p:tgtEl>
                                          <p:spTgt spid="1027"/>
                                        </p:tgtEl>
                                        <p:attrNameLst>
                                          <p:attrName>style.visibility</p:attrName>
                                        </p:attrNameLst>
                                      </p:cBhvr>
                                      <p:to>
                                        <p:strVal val="visible"/>
                                      </p:to>
                                    </p:set>
                                    <p:anim calcmode="lin" valueType="num">
                                      <p:cBhvr>
                                        <p:cTn id="27" dur="2000" fill="hold"/>
                                        <p:tgtEl>
                                          <p:spTgt spid="1027"/>
                                        </p:tgtEl>
                                        <p:attrNameLst>
                                          <p:attrName>ppt_w</p:attrName>
                                        </p:attrNameLst>
                                      </p:cBhvr>
                                      <p:tavLst>
                                        <p:tav tm="0">
                                          <p:val>
                                            <p:strVal val="#ppt_w*0.70"/>
                                          </p:val>
                                        </p:tav>
                                        <p:tav tm="100000">
                                          <p:val>
                                            <p:strVal val="#ppt_w"/>
                                          </p:val>
                                        </p:tav>
                                      </p:tavLst>
                                    </p:anim>
                                    <p:anim calcmode="lin" valueType="num">
                                      <p:cBhvr>
                                        <p:cTn id="28" dur="2000" fill="hold"/>
                                        <p:tgtEl>
                                          <p:spTgt spid="1027"/>
                                        </p:tgtEl>
                                        <p:attrNameLst>
                                          <p:attrName>ppt_h</p:attrName>
                                        </p:attrNameLst>
                                      </p:cBhvr>
                                      <p:tavLst>
                                        <p:tav tm="0">
                                          <p:val>
                                            <p:strVal val="#ppt_h"/>
                                          </p:val>
                                        </p:tav>
                                        <p:tav tm="100000">
                                          <p:val>
                                            <p:strVal val="#ppt_h"/>
                                          </p:val>
                                        </p:tav>
                                      </p:tavLst>
                                    </p:anim>
                                    <p:animEffect transition="in" filter="fade">
                                      <p:cBhvr>
                                        <p:cTn id="29" dur="2000"/>
                                        <p:tgtEl>
                                          <p:spTgt spid="102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2000"/>
                                        <p:tgtEl>
                                          <p:spTgt spid="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20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2000"/>
                                        <p:tgtEl>
                                          <p:spTgt spid="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2000"/>
                                        <p:tgtEl>
                                          <p:spTgt spid="1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The Empress's War Work</a:t>
            </a:r>
            <a:endParaRPr lang="ru-RU" sz="3600" b="1" dirty="0">
              <a:latin typeface="Times New Roman" pitchFamily="18" charset="0"/>
              <a:cs typeface="Times New Roman" pitchFamily="18" charset="0"/>
            </a:endParaRPr>
          </a:p>
        </p:txBody>
      </p:sp>
      <p:pic>
        <p:nvPicPr>
          <p:cNvPr id="9218" name="Picture 2"/>
          <p:cNvPicPr>
            <a:picLocks noGrp="1" noChangeAspect="1" noChangeArrowheads="1"/>
          </p:cNvPicPr>
          <p:nvPr>
            <p:ph idx="1"/>
          </p:nvPr>
        </p:nvPicPr>
        <p:blipFill>
          <a:blip r:embed="rId2" cstate="print"/>
          <a:srcRect/>
          <a:stretch>
            <a:fillRect/>
          </a:stretch>
        </p:blipFill>
        <p:spPr bwMode="auto">
          <a:xfrm>
            <a:off x="357158" y="1714488"/>
            <a:ext cx="2476504" cy="4210057"/>
          </a:xfrm>
          <a:prstGeom prst="rect">
            <a:avLst/>
          </a:prstGeom>
          <a:solidFill>
            <a:srgbClr val="FFFFFF">
              <a:shade val="85000"/>
            </a:srgbClr>
          </a:solidFill>
          <a:ln w="88900" cap="sq">
            <a:solidFill>
              <a:srgbClr val="0070C0"/>
            </a:solidFill>
            <a:miter lim="800000"/>
          </a:ln>
          <a:effectLst>
            <a:glow rad="228600">
              <a:schemeClr val="accent1">
                <a:satMod val="175000"/>
                <a:alpha val="40000"/>
              </a:scheme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Скругленный прямоугольник 3"/>
          <p:cNvSpPr/>
          <p:nvPr/>
        </p:nvSpPr>
        <p:spPr>
          <a:xfrm>
            <a:off x="3214678" y="1071546"/>
            <a:ext cx="5715040" cy="5550456"/>
          </a:xfrm>
          <a:prstGeom prst="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1600" dirty="0" smtClean="0"/>
              <a:t>New ideas were always working themselves out in the Empress's brain. The days were too short for her. </a:t>
            </a:r>
            <a:endParaRPr lang="ru-RU" sz="1600" dirty="0" smtClean="0"/>
          </a:p>
          <a:p>
            <a:r>
              <a:rPr lang="en-US" sz="1600" dirty="0" smtClean="0"/>
              <a:t>The Empress wrote on March 23rd, 1915:</a:t>
            </a:r>
          </a:p>
          <a:p>
            <a:r>
              <a:rPr lang="en-US" sz="1600" dirty="0" smtClean="0"/>
              <a:t> </a:t>
            </a:r>
            <a:r>
              <a:rPr lang="en-US" sz="1600" b="1" dirty="0" smtClean="0"/>
              <a:t>My heart got so bad again, there was lots of work, and it helps me when the heart is heavy and, knowing you bring happiness, how not go to the poor wounded? and forget yourself? My day was like that: at 9:30, a second into the </a:t>
            </a:r>
            <a:r>
              <a:rPr lang="en-US" sz="1600" b="1" dirty="0" err="1" smtClean="0"/>
              <a:t>Znamenya</a:t>
            </a:r>
            <a:r>
              <a:rPr lang="en-US" sz="1600" b="1" dirty="0" smtClean="0"/>
              <a:t> church to get my blessing for the day's work, then with Olga to the Big Palace to see a very seriously wounded officer . At 10 Tatiana fetched us (after her lesson) and they dropped me at </a:t>
            </a:r>
            <a:r>
              <a:rPr lang="en-US" sz="1600" b="1" dirty="0" err="1" smtClean="0"/>
              <a:t>Ania's</a:t>
            </a:r>
            <a:r>
              <a:rPr lang="en-US" sz="1600" b="1" dirty="0" smtClean="0"/>
              <a:t>. At 10.30-1, we worked at our hospital, with officers and men, and operations, rather often appendicitis, etc., too. Then I would go and sit with that poor officer again, for an hour or more, then pass through the other wards. After tea rested, if did not have audiences or officers to bid goodbye, before returning to the war. After dinner, off to </a:t>
            </a:r>
            <a:r>
              <a:rPr lang="en-US" sz="1600" b="1" dirty="0" err="1" smtClean="0"/>
              <a:t>Ania</a:t>
            </a:r>
            <a:r>
              <a:rPr lang="en-US" sz="1600" b="1" dirty="0" smtClean="0"/>
              <a:t> or to the hospital, or to both according to necessity. Now my poor officer died, and that finished me off, besides had to go to town to a hospital, and so on.</a:t>
            </a:r>
          </a:p>
        </p:txBody>
      </p:sp>
      <p:sp>
        <p:nvSpPr>
          <p:cNvPr id="6" name="Управляющая кнопка: далее 5">
            <a:hlinkClick r:id="" action="ppaction://hlinkshowjump?jump=nextslide" highlightClick="1"/>
          </p:cNvPr>
          <p:cNvSpPr/>
          <p:nvPr/>
        </p:nvSpPr>
        <p:spPr>
          <a:xfrm>
            <a:off x="8143900" y="6143644"/>
            <a:ext cx="571504" cy="357166"/>
          </a:xfrm>
          <a:prstGeom prst="actionButtonForwardNex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Tree>
  </p:cSld>
  <p:clrMapOvr>
    <a:masterClrMapping/>
  </p:clrMapOvr>
  <p:transition spd="med" advClick="0" advTm="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202</TotalTime>
  <Words>1146</Words>
  <Application>Microsoft Office PowerPoint</Application>
  <PresentationFormat>Экран (4:3)</PresentationFormat>
  <Paragraphs>57</Paragraphs>
  <Slides>11</Slides>
  <Notes>0</Notes>
  <HiddenSlides>1</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A Person of Historical Significance «The family of Romanovs»</vt:lpstr>
      <vt:lpstr>Alexandra Feodorovna </vt:lpstr>
      <vt:lpstr>Olga</vt:lpstr>
      <vt:lpstr>Tatiana</vt:lpstr>
      <vt:lpstr>Maria</vt:lpstr>
      <vt:lpstr>Anastasia</vt:lpstr>
      <vt:lpstr> Alexei </vt:lpstr>
      <vt:lpstr>Слайд 8</vt:lpstr>
      <vt:lpstr>The Empress's War Work</vt:lpstr>
      <vt:lpstr>The united family</vt:lpstr>
      <vt:lpstr>Используемые сайты: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family of Romanovs</dc:title>
  <cp:lastModifiedBy>Елена</cp:lastModifiedBy>
  <cp:revision>32</cp:revision>
  <dcterms:modified xsi:type="dcterms:W3CDTF">2012-01-09T08:35:34Z</dcterms:modified>
</cp:coreProperties>
</file>