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6.png"/><Relationship Id="rId7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Some more facts about our teachers…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1643050"/>
            <a:ext cx="21812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643050"/>
            <a:ext cx="2292445" cy="199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571612"/>
            <a:ext cx="1952618" cy="1889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429000"/>
            <a:ext cx="214314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8" y="3643314"/>
            <a:ext cx="2214578" cy="3000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9124" y="4929198"/>
            <a:ext cx="2088417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3108" y="4857760"/>
            <a:ext cx="2315769" cy="178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00231" y="1571612"/>
            <a:ext cx="2214579" cy="17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14546" y="3286124"/>
            <a:ext cx="2071702" cy="1619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A good teacher (is)           A good student(is)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44616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good listener,                     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good at explaining things, 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works hard,                             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uses modern methods, 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makes good progress, 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concerned about the welfare of students, 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always marks homework on time, 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gives a lot of homework, 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doesn’t give a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lot of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homework, 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pay attention in class, 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doesn’t  talk much, </a:t>
            </a: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talk a lot.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Look at the groups of words below. Which is the odd one out?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589640" cy="4525963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1. learn                  study                              revise                                     pass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2. college               grade                             school                                   university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3. class                   lesson                            course                                 primary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4. exam                   degree                          diploma                             certificate</a:t>
            </a:r>
          </a:p>
          <a:p>
            <a:r>
              <a:rPr lang="en-US" sz="2000" b="1" dirty="0" smtClean="0">
                <a:solidFill>
                  <a:srgbClr val="002060"/>
                </a:solidFill>
              </a:rPr>
              <a:t>5. advanced               elementary                difficult                           intermediate</a:t>
            </a:r>
          </a:p>
          <a:p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</a:rPr>
              <a:t>6. library                   laboratory                classroom                          equipment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7. pupil                         professor                    student                              learner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8. board                          bell                            desk                                      break</a:t>
            </a:r>
          </a:p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9. text book                  dictionary                  novel                                 translate</a:t>
            </a:r>
          </a:p>
          <a:p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</a:rPr>
              <a:t>10. composition            essay                            homework                     report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LARISA YR’EVNA SEMENOVA</a:t>
            </a:r>
            <a:r>
              <a:rPr lang="en-US" b="1" dirty="0" smtClean="0">
                <a:solidFill>
                  <a:srgbClr val="F58BA4"/>
                </a:solidFill>
              </a:rPr>
              <a:t>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4038600" cy="28575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en-US" sz="4200" b="1" i="1" dirty="0" smtClean="0">
                <a:solidFill>
                  <a:schemeClr val="hlink"/>
                </a:solidFill>
              </a:rPr>
              <a:t>She has been working at SCHOOL since 1994. She is the TEACHER of BIOLOGY. </a:t>
            </a:r>
          </a:p>
          <a:p>
            <a:pPr algn="ctr">
              <a:buNone/>
            </a:pPr>
            <a:r>
              <a:rPr lang="en-US" sz="4200" b="1" i="1" dirty="0" smtClean="0">
                <a:solidFill>
                  <a:schemeClr val="hlink"/>
                </a:solidFill>
              </a:rPr>
              <a:t>Her classroom is  №31. </a:t>
            </a:r>
          </a:p>
          <a:p>
            <a:pPr algn="ctr">
              <a:buNone/>
            </a:pPr>
            <a:r>
              <a:rPr lang="en-US" sz="4200" b="1" i="1" dirty="0" smtClean="0">
                <a:solidFill>
                  <a:srgbClr val="FF0000"/>
                </a:solidFill>
              </a:rPr>
              <a:t>Her favorite flowers are lilies of valley.</a:t>
            </a:r>
          </a:p>
          <a:p>
            <a:pPr algn="ctr">
              <a:buNone/>
            </a:pPr>
            <a:r>
              <a:rPr lang="en-US" sz="4200" b="1" i="1" dirty="0" smtClean="0">
                <a:solidFill>
                  <a:schemeClr val="hlink"/>
                </a:solidFill>
              </a:rPr>
              <a:t> She is fond of  watching TV.  Every year she goes to Turkey and after that all of us admire her perfect sunburn.</a:t>
            </a:r>
          </a:p>
          <a:p>
            <a:endParaRPr lang="ru-RU" dirty="0"/>
          </a:p>
        </p:txBody>
      </p:sp>
      <p:pic>
        <p:nvPicPr>
          <p:cNvPr id="5" name="Picture 7" descr="P104009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11293" y="1600200"/>
            <a:ext cx="3512413" cy="4525963"/>
          </a:xfrm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4214818"/>
            <a:ext cx="190341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42844" y="4786322"/>
            <a:ext cx="147944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lilies of valley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VERA SERGEEVNA LIPATOVA</a:t>
            </a:r>
            <a:r>
              <a:rPr lang="ru-RU" b="1" dirty="0" smtClean="0">
                <a:solidFill>
                  <a:srgbClr val="F58BA4"/>
                </a:solidFill>
              </a:rPr>
              <a:t/>
            </a:r>
            <a:br>
              <a:rPr lang="ru-RU" b="1" dirty="0" smtClean="0">
                <a:solidFill>
                  <a:srgbClr val="F58BA4"/>
                </a:solidFill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142984"/>
            <a:ext cx="4038600" cy="26432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b="1" i="1" dirty="0" smtClean="0">
                <a:solidFill>
                  <a:schemeClr val="hlink"/>
                </a:solidFill>
              </a:rPr>
              <a:t>She has been working at SCHOOL since </a:t>
            </a:r>
            <a:r>
              <a:rPr lang="ru-RU" b="1" i="1" dirty="0" smtClean="0">
                <a:solidFill>
                  <a:schemeClr val="hlink"/>
                </a:solidFill>
              </a:rPr>
              <a:t>2002</a:t>
            </a:r>
            <a:r>
              <a:rPr lang="en-US" b="1" i="1" dirty="0" smtClean="0">
                <a:solidFill>
                  <a:schemeClr val="hlink"/>
                </a:solidFill>
              </a:rPr>
              <a:t>. She is the TEACHER of CHEMISTRY. Her classroom is №31.</a:t>
            </a:r>
          </a:p>
          <a:p>
            <a:pPr algn="ctr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Her favorite flowers are IRISES.</a:t>
            </a:r>
          </a:p>
          <a:p>
            <a:pPr algn="ctr">
              <a:buNone/>
            </a:pPr>
            <a:r>
              <a:rPr lang="en-US" b="1" i="1" dirty="0" smtClean="0">
                <a:solidFill>
                  <a:schemeClr val="hlink"/>
                </a:solidFill>
              </a:rPr>
              <a:t> She is fond of reading and gardening.</a:t>
            </a:r>
            <a:endParaRPr lang="ru-RU" b="1" i="1" dirty="0" smtClean="0">
              <a:solidFill>
                <a:schemeClr val="hlink"/>
              </a:solidFill>
            </a:endParaRPr>
          </a:p>
          <a:p>
            <a:endParaRPr lang="ru-RU" dirty="0"/>
          </a:p>
        </p:txBody>
      </p:sp>
      <p:pic>
        <p:nvPicPr>
          <p:cNvPr id="5" name="Picture 5" descr="P104009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28" y="1428736"/>
            <a:ext cx="3459768" cy="4525963"/>
          </a:xfr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1253869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ru-RU" sz="26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170" name="Picture 2" descr="C:\Documents and Settings\Учитель\Local Settings\Temporary Internet Files\0005d630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4071942"/>
            <a:ext cx="2071702" cy="250033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5286388"/>
            <a:ext cx="76110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IRISES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4000504"/>
            <a:ext cx="187523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ELENA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GENADEVNA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KOZLOVA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214422"/>
            <a:ext cx="4038600" cy="25431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b="1" i="1" dirty="0" smtClean="0">
                <a:solidFill>
                  <a:schemeClr val="hlink"/>
                </a:solidFill>
              </a:rPr>
              <a:t>She has been working at SCHOOL since 1989. She is the TEACHER of GEOGRAPHY. </a:t>
            </a:r>
          </a:p>
          <a:p>
            <a:pPr algn="ctr">
              <a:buNone/>
            </a:pPr>
            <a:r>
              <a:rPr lang="en-US" b="1" i="1" dirty="0" smtClean="0">
                <a:solidFill>
                  <a:schemeClr val="hlink"/>
                </a:solidFill>
              </a:rPr>
              <a:t>Her classroom is  №32. </a:t>
            </a:r>
          </a:p>
          <a:p>
            <a:pPr algn="ctr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Her favorite flowers are CHRYSANTHEMUMS.</a:t>
            </a:r>
          </a:p>
          <a:p>
            <a:pPr algn="ctr">
              <a:buNone/>
            </a:pPr>
            <a:r>
              <a:rPr lang="en-US" b="1" i="1" dirty="0" smtClean="0">
                <a:solidFill>
                  <a:schemeClr val="hlink"/>
                </a:solidFill>
              </a:rPr>
              <a:t>  She is fond of reading, travelling and cycling.</a:t>
            </a:r>
            <a:endParaRPr lang="ru-RU" b="1" i="1" dirty="0" smtClean="0">
              <a:solidFill>
                <a:schemeClr val="hlink"/>
              </a:solidFill>
            </a:endParaRPr>
          </a:p>
          <a:p>
            <a:endParaRPr lang="ru-RU" dirty="0"/>
          </a:p>
        </p:txBody>
      </p:sp>
      <p:pic>
        <p:nvPicPr>
          <p:cNvPr id="5" name="Picture 7" descr="P104009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05674" y="1600200"/>
            <a:ext cx="2923651" cy="4525963"/>
          </a:xfrm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000504"/>
            <a:ext cx="31958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Tatyana </a:t>
            </a:r>
            <a:r>
              <a:rPr lang="en-US" b="1" dirty="0" err="1" smtClean="0"/>
              <a:t>Pavlovna</a:t>
            </a:r>
            <a:r>
              <a:rPr lang="en-US" b="1" dirty="0" smtClean="0"/>
              <a:t> </a:t>
            </a:r>
            <a:r>
              <a:rPr lang="en-US" b="1" dirty="0" err="1" smtClean="0"/>
              <a:t>Agapova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57818" y="1600200"/>
            <a:ext cx="3328982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11" descr="x_14a0105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29256" y="1571612"/>
            <a:ext cx="3143272" cy="4572032"/>
          </a:xfrm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929066"/>
            <a:ext cx="3429024" cy="2299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14282" y="1357298"/>
            <a:ext cx="4572000" cy="22467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000" b="1" i="1" dirty="0" smtClean="0">
                <a:solidFill>
                  <a:schemeClr val="hlink"/>
                </a:solidFill>
              </a:rPr>
              <a:t>She has been working at SCHOOL since 1989. She is the TEACHER of History. Her classroom is №1.</a:t>
            </a:r>
          </a:p>
          <a:p>
            <a:pPr algn="ctr">
              <a:buNone/>
            </a:pPr>
            <a:r>
              <a:rPr lang="en-US" sz="2000" b="1" i="1" dirty="0" smtClean="0">
                <a:solidFill>
                  <a:srgbClr val="FF0000"/>
                </a:solidFill>
              </a:rPr>
              <a:t>Her favorite flowers are water lilies.</a:t>
            </a:r>
          </a:p>
          <a:p>
            <a:pPr algn="ctr">
              <a:buNone/>
            </a:pPr>
            <a:r>
              <a:rPr lang="en-US" sz="2000" b="1" i="1" dirty="0" smtClean="0">
                <a:solidFill>
                  <a:schemeClr val="hlink"/>
                </a:solidFill>
              </a:rPr>
              <a:t> She is fond of visiting historical places. Her favorite writer is Turgenev. She knows much about him.</a:t>
            </a:r>
            <a:r>
              <a:rPr lang="en-US" sz="2000" dirty="0" smtClean="0"/>
              <a:t> </a:t>
            </a:r>
            <a:endParaRPr lang="ru-RU" sz="2000" b="1" i="1" dirty="0" smtClean="0">
              <a:solidFill>
                <a:schemeClr val="hlin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5000636"/>
            <a:ext cx="123418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water lilies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Natalya </a:t>
            </a:r>
            <a:r>
              <a:rPr lang="en-US" b="1" dirty="0" err="1" smtClean="0"/>
              <a:t>Vasil’evna</a:t>
            </a:r>
            <a:r>
              <a:rPr lang="en-US" b="1" dirty="0" smtClean="0"/>
              <a:t> </a:t>
            </a:r>
            <a:r>
              <a:rPr lang="en-US" b="1" dirty="0" err="1" smtClean="0"/>
              <a:t>Ilukhina</a:t>
            </a:r>
            <a:r>
              <a:rPr lang="en-US" b="1" dirty="0" smtClean="0"/>
              <a:t> 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57818" y="1600200"/>
            <a:ext cx="3328982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5" name="Picture 24" descr="x_c846698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571612"/>
            <a:ext cx="328614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1189749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ru-RU" sz="24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 descr="C:\Documents and Settings\Учитель\Local Settings\Temporary Internet Files\0005d63e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857628"/>
            <a:ext cx="2143140" cy="267892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596" y="1714488"/>
            <a:ext cx="4572000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400" b="1" i="1" dirty="0" smtClean="0">
                <a:solidFill>
                  <a:schemeClr val="hlink"/>
                </a:solidFill>
              </a:rPr>
              <a:t>She has been working at SCHOOL since </a:t>
            </a:r>
            <a:r>
              <a:rPr lang="ru-RU" sz="2400" b="1" i="1" dirty="0" smtClean="0">
                <a:solidFill>
                  <a:schemeClr val="hlink"/>
                </a:solidFill>
              </a:rPr>
              <a:t>2004</a:t>
            </a:r>
            <a:r>
              <a:rPr lang="en-US" sz="2400" b="1" i="1" dirty="0" smtClean="0">
                <a:solidFill>
                  <a:schemeClr val="hlink"/>
                </a:solidFill>
              </a:rPr>
              <a:t>. She is the TEACHER of PE. </a:t>
            </a:r>
          </a:p>
          <a:p>
            <a:pPr algn="ctr">
              <a:buNone/>
            </a:pPr>
            <a:r>
              <a:rPr lang="en-US" sz="2400" b="1" i="1" dirty="0" smtClean="0">
                <a:solidFill>
                  <a:srgbClr val="FF0000"/>
                </a:solidFill>
              </a:rPr>
              <a:t>Her favorite flowers are violets.</a:t>
            </a:r>
          </a:p>
          <a:p>
            <a:pPr algn="ctr">
              <a:buNone/>
            </a:pPr>
            <a:r>
              <a:rPr lang="en-US" sz="2400" b="1" i="1" dirty="0" smtClean="0">
                <a:solidFill>
                  <a:schemeClr val="hlink"/>
                </a:solidFill>
              </a:rPr>
              <a:t> She is fond of dancing and having a good time.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4857760"/>
            <a:ext cx="81144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violets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Sergei </a:t>
            </a:r>
            <a:r>
              <a:rPr lang="en-US" b="1" dirty="0" err="1" smtClean="0"/>
              <a:t>Vladimirovich</a:t>
            </a:r>
            <a:r>
              <a:rPr lang="en-US" b="1" dirty="0" smtClean="0"/>
              <a:t> </a:t>
            </a:r>
            <a:r>
              <a:rPr lang="en-US" b="1" dirty="0" err="1" smtClean="0"/>
              <a:t>Leshvanov</a:t>
            </a:r>
            <a:r>
              <a:rPr lang="en-US" b="1" dirty="0" smtClean="0"/>
              <a:t> 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4942" y="1600200"/>
            <a:ext cx="347185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0" descr="x_56c6505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86380" y="1643050"/>
            <a:ext cx="3071834" cy="4286280"/>
          </a:xfrm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429132"/>
            <a:ext cx="204311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85720" y="1428736"/>
            <a:ext cx="4286280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400" b="1" i="1" dirty="0" smtClean="0">
                <a:solidFill>
                  <a:schemeClr val="hlink"/>
                </a:solidFill>
              </a:rPr>
              <a:t>He has been working at SCHOOL since </a:t>
            </a:r>
            <a:r>
              <a:rPr lang="ru-RU" sz="2400" b="1" i="1" dirty="0" smtClean="0">
                <a:solidFill>
                  <a:schemeClr val="hlink"/>
                </a:solidFill>
              </a:rPr>
              <a:t>2004</a:t>
            </a:r>
            <a:r>
              <a:rPr lang="en-US" sz="2400" b="1" i="1" dirty="0" smtClean="0">
                <a:solidFill>
                  <a:schemeClr val="hlink"/>
                </a:solidFill>
              </a:rPr>
              <a:t>. He is the head of Security Service in our school.</a:t>
            </a:r>
          </a:p>
          <a:p>
            <a:pPr algn="ctr">
              <a:buNone/>
            </a:pPr>
            <a:r>
              <a:rPr lang="en-US" sz="2400" b="1" i="1" dirty="0" smtClean="0">
                <a:solidFill>
                  <a:srgbClr val="FF0000"/>
                </a:solidFill>
              </a:rPr>
              <a:t>His favorite flowers are cornflowers.</a:t>
            </a:r>
          </a:p>
          <a:p>
            <a:pPr algn="ctr">
              <a:buNone/>
            </a:pPr>
            <a:r>
              <a:rPr lang="en-US" sz="2400" b="1" i="1" dirty="0" smtClean="0">
                <a:solidFill>
                  <a:schemeClr val="hlink"/>
                </a:solidFill>
              </a:rPr>
              <a:t> He goes in for sports and he is fond of bodybuilding .</a:t>
            </a:r>
            <a:r>
              <a:rPr lang="ru-RU" sz="2400" b="1" i="1" dirty="0" smtClean="0">
                <a:solidFill>
                  <a:schemeClr val="hlink"/>
                </a:solidFill>
              </a:rPr>
              <a:t>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5143512"/>
            <a:ext cx="131164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cornflowers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Elena Borisovna </a:t>
            </a:r>
            <a:r>
              <a:rPr lang="en-US" b="1" dirty="0" err="1" smtClean="0"/>
              <a:t>Silkina</a:t>
            </a:r>
            <a:r>
              <a:rPr lang="en-US" b="1" dirty="0" smtClean="0"/>
              <a:t> </a:t>
            </a:r>
            <a:endParaRPr lang="ru-RU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274708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ru-RU" sz="27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S Reference Sans Serif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Учитель\Local Settings\Temporary Internet Files\0005d5f4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286256"/>
            <a:ext cx="1714512" cy="242889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4282" y="1357298"/>
            <a:ext cx="4143404" cy="28623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000" b="1" i="1" dirty="0" smtClean="0">
                <a:solidFill>
                  <a:schemeClr val="hlink"/>
                </a:solidFill>
              </a:rPr>
              <a:t>She has been working at SCHOOL since </a:t>
            </a:r>
            <a:r>
              <a:rPr lang="ru-RU" sz="2000" b="1" i="1" dirty="0" smtClean="0">
                <a:solidFill>
                  <a:schemeClr val="hlink"/>
                </a:solidFill>
              </a:rPr>
              <a:t>1998</a:t>
            </a:r>
            <a:r>
              <a:rPr lang="en-US" sz="2000" b="1" i="1" dirty="0" smtClean="0">
                <a:solidFill>
                  <a:schemeClr val="hlink"/>
                </a:solidFill>
              </a:rPr>
              <a:t>. She is the TEACHER of </a:t>
            </a:r>
            <a:r>
              <a:rPr lang="ru-RU" sz="2000" b="1" i="1" dirty="0" smtClean="0">
                <a:solidFill>
                  <a:schemeClr val="hlink"/>
                </a:solidFill>
              </a:rPr>
              <a:t> </a:t>
            </a:r>
            <a:r>
              <a:rPr lang="en-US" sz="2000" b="1" i="1" dirty="0" smtClean="0">
                <a:solidFill>
                  <a:schemeClr val="hlink"/>
                </a:solidFill>
              </a:rPr>
              <a:t>English.  Her classroom is №28.</a:t>
            </a:r>
          </a:p>
          <a:p>
            <a:pPr algn="ctr">
              <a:buNone/>
            </a:pPr>
            <a:r>
              <a:rPr lang="en-US" sz="2000" b="1" i="1" dirty="0" smtClean="0">
                <a:solidFill>
                  <a:srgbClr val="FF0000"/>
                </a:solidFill>
              </a:rPr>
              <a:t>Her favorite flowers are poppies.</a:t>
            </a:r>
          </a:p>
          <a:p>
            <a:pPr algn="ctr">
              <a:buNone/>
            </a:pPr>
            <a:r>
              <a:rPr lang="en-US" sz="2000" b="1" i="1" dirty="0" smtClean="0">
                <a:solidFill>
                  <a:schemeClr val="hlink"/>
                </a:solidFill>
              </a:rPr>
              <a:t>She is fond of travelling and gardening.</a:t>
            </a:r>
          </a:p>
          <a:p>
            <a:pPr algn="ctr">
              <a:buNone/>
            </a:pPr>
            <a:r>
              <a:rPr lang="en-US" sz="2000" b="1" i="1" dirty="0" smtClean="0">
                <a:solidFill>
                  <a:schemeClr val="hlink"/>
                </a:solidFill>
              </a:rPr>
              <a:t> She loves her pets. She has got a black dachshund dog and a red cat. They are a friendly family.</a:t>
            </a:r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2844" y="4714884"/>
            <a:ext cx="93326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poppies</a:t>
            </a:r>
            <a:endParaRPr lang="ru-RU" dirty="0"/>
          </a:p>
        </p:txBody>
      </p:sp>
      <p:pic>
        <p:nvPicPr>
          <p:cNvPr id="9" name="Picture 2" descr="C:\Documents and Settings\Администратор\Рабочий стол\Наши фото\S63023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285860"/>
            <a:ext cx="3309961" cy="2357454"/>
          </a:xfrm>
          <a:prstGeom prst="rect">
            <a:avLst/>
          </a:prstGeom>
          <a:noFill/>
        </p:spPr>
      </p:pic>
      <p:pic>
        <p:nvPicPr>
          <p:cNvPr id="12" name="Picture 2" descr="C:\Documents and Settings\Администратор\Рабочий стол\Наши фото\S63014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715140" y="3357562"/>
            <a:ext cx="2169407" cy="1500198"/>
          </a:xfrm>
          <a:noFill/>
        </p:spPr>
      </p:pic>
      <p:pic>
        <p:nvPicPr>
          <p:cNvPr id="11" name="Picture 5" descr="C:\Documents and Settings\Администратор\Рабочий стол\Наши фото\S63017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4286256"/>
            <a:ext cx="2928958" cy="2214578"/>
          </a:xfrm>
          <a:prstGeom prst="rect">
            <a:avLst/>
          </a:prstGeom>
          <a:noFill/>
        </p:spPr>
      </p:pic>
      <p:pic>
        <p:nvPicPr>
          <p:cNvPr id="13" name="Picture 3" descr="C:\Documents and Settings\Администратор\Рабочий стол\Наши фото\S630137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4857760"/>
            <a:ext cx="2500330" cy="1875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итель\Local Settings\Temporary Internet Files\0005d630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42852"/>
            <a:ext cx="1357322" cy="2114752"/>
          </a:xfrm>
          <a:prstGeom prst="rect">
            <a:avLst/>
          </a:prstGeom>
          <a:noFill/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5" y="214291"/>
            <a:ext cx="228601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000372"/>
            <a:ext cx="173038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214290"/>
            <a:ext cx="192882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Documents and Settings\Учитель\Local Settings\Temporary Internet Files\0005d63e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298" y="3143248"/>
            <a:ext cx="1357322" cy="2214578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520" y="285728"/>
            <a:ext cx="152356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6143636" y="2071678"/>
            <a:ext cx="76110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chemeClr val="hlink"/>
                </a:solidFill>
              </a:rPr>
              <a:t>IRISES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000240"/>
            <a:ext cx="212519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chemeClr val="hlink"/>
                </a:solidFill>
              </a:rPr>
              <a:t>CHRYSANTHEMUMS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00298" y="5357826"/>
            <a:ext cx="81144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chemeClr val="hlink"/>
                </a:solidFill>
              </a:rPr>
              <a:t>violets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572396" y="2214554"/>
            <a:ext cx="131164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chemeClr val="hlink"/>
                </a:solidFill>
              </a:rPr>
              <a:t>cornflowers</a:t>
            </a:r>
            <a:endParaRPr lang="ru-RU" dirty="0"/>
          </a:p>
        </p:txBody>
      </p:sp>
      <p:pic>
        <p:nvPicPr>
          <p:cNvPr id="13" name="Picture 2" descr="C:\Documents and Settings\Учитель\Local Settings\Temporary Internet Files\0005d5f4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0298" y="142852"/>
            <a:ext cx="1357354" cy="240784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000364" y="2571744"/>
            <a:ext cx="93326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chemeClr val="hlink"/>
                </a:solidFill>
              </a:rPr>
              <a:t>poppies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286248" y="2143116"/>
            <a:ext cx="123418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chemeClr val="hlink"/>
                </a:solidFill>
              </a:rPr>
              <a:t>water lilies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5214950"/>
            <a:ext cx="147944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00B0F0"/>
                </a:solidFill>
              </a:rPr>
              <a:t>lilies of valley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2571745"/>
            <a:ext cx="44291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Organized and serious-minded </a:t>
            </a:r>
            <a:r>
              <a:rPr lang="ru-RU" dirty="0" smtClean="0"/>
              <a:t>(организованная и серьезная)</a:t>
            </a:r>
            <a:endParaRPr lang="en-US" dirty="0" smtClean="0"/>
          </a:p>
          <a:p>
            <a:r>
              <a:rPr lang="en-US" b="1" dirty="0" smtClean="0"/>
              <a:t>Calm and strict</a:t>
            </a:r>
            <a:r>
              <a:rPr lang="ru-RU" b="1" dirty="0" smtClean="0"/>
              <a:t> </a:t>
            </a:r>
            <a:r>
              <a:rPr lang="ru-RU" dirty="0" smtClean="0"/>
              <a:t>(спокойная и строгая)</a:t>
            </a:r>
            <a:endParaRPr lang="en-US" dirty="0" smtClean="0"/>
          </a:p>
          <a:p>
            <a:r>
              <a:rPr lang="en-US" b="1" dirty="0" smtClean="0"/>
              <a:t>Flexible and patient </a:t>
            </a:r>
            <a:r>
              <a:rPr lang="ru-RU" dirty="0" smtClean="0"/>
              <a:t>(уступчивая и внимательная)</a:t>
            </a:r>
            <a:endParaRPr lang="en-US" dirty="0" smtClean="0"/>
          </a:p>
          <a:p>
            <a:r>
              <a:rPr lang="en-US" b="1" dirty="0" smtClean="0"/>
              <a:t>Friendly and creative</a:t>
            </a:r>
            <a:r>
              <a:rPr lang="ru-RU" b="1" dirty="0" smtClean="0"/>
              <a:t> </a:t>
            </a:r>
            <a:r>
              <a:rPr lang="ru-RU" dirty="0" smtClean="0"/>
              <a:t>(дружелюбная и творческая)</a:t>
            </a:r>
            <a:endParaRPr lang="en-US" dirty="0" smtClean="0"/>
          </a:p>
          <a:p>
            <a:r>
              <a:rPr lang="en-US" b="1" dirty="0" smtClean="0"/>
              <a:t>Confident and </a:t>
            </a:r>
            <a:r>
              <a:rPr lang="ru-RU" b="1" dirty="0" smtClean="0"/>
              <a:t> </a:t>
            </a:r>
            <a:r>
              <a:rPr lang="en-US" b="1" dirty="0" smtClean="0"/>
              <a:t>reliable </a:t>
            </a:r>
            <a:r>
              <a:rPr lang="ru-RU" dirty="0" smtClean="0"/>
              <a:t>(уверенная и надежная)</a:t>
            </a:r>
            <a:endParaRPr lang="en-US" dirty="0" smtClean="0"/>
          </a:p>
          <a:p>
            <a:r>
              <a:rPr lang="en-US" b="1" dirty="0" smtClean="0"/>
              <a:t>Well-mannered, caring, </a:t>
            </a:r>
            <a:r>
              <a:rPr lang="ru-RU" b="1" dirty="0" smtClean="0"/>
              <a:t> </a:t>
            </a:r>
            <a:r>
              <a:rPr lang="en-US" b="1" dirty="0" smtClean="0"/>
              <a:t>intellectual, </a:t>
            </a:r>
            <a:r>
              <a:rPr lang="ru-RU" b="1" dirty="0" smtClean="0"/>
              <a:t> </a:t>
            </a:r>
            <a:r>
              <a:rPr lang="en-US" b="1" dirty="0" smtClean="0"/>
              <a:t>independent, </a:t>
            </a:r>
            <a:r>
              <a:rPr lang="ru-RU" b="1" dirty="0" smtClean="0"/>
              <a:t> </a:t>
            </a:r>
            <a:r>
              <a:rPr lang="en-US" b="1" dirty="0" smtClean="0"/>
              <a:t>positive,  cheerful, </a:t>
            </a:r>
          </a:p>
          <a:p>
            <a:r>
              <a:rPr lang="en-US" b="1" dirty="0" smtClean="0"/>
              <a:t>having a good sense of humor,</a:t>
            </a:r>
          </a:p>
          <a:p>
            <a:r>
              <a:rPr lang="en-US" b="1" dirty="0" smtClean="0"/>
              <a:t>punctual, strict, reasonable, kind, clever, intelligent, serious, fair….</a:t>
            </a:r>
            <a:endParaRPr lang="en-US" b="1" dirty="0" smtClean="0"/>
          </a:p>
          <a:p>
            <a:endParaRPr lang="en-US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265</TotalTime>
  <Words>582</Words>
  <Application>Microsoft Office PowerPoint</Application>
  <PresentationFormat>Экран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Some more facts about our teachers…</vt:lpstr>
      <vt:lpstr>LARISA YR’EVNA SEMENOVA </vt:lpstr>
      <vt:lpstr>  VERA SERGEEVNA LIPATOVA </vt:lpstr>
      <vt:lpstr>ELENA GENADEVNA KOZLOVA</vt:lpstr>
      <vt:lpstr>Tatyana Pavlovna Agapova</vt:lpstr>
      <vt:lpstr>Natalya Vasil’evna Ilukhina </vt:lpstr>
      <vt:lpstr>Sergei Vladimirovich Leshvanov </vt:lpstr>
      <vt:lpstr>Elena Borisovna Silkina </vt:lpstr>
      <vt:lpstr>Слайд 9</vt:lpstr>
      <vt:lpstr>A good teacher (is)           A good student(is)</vt:lpstr>
      <vt:lpstr>Look at the groups of words below. Which is the odd one out?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LIPATOVA VERA SERGEEVNA </dc:title>
  <cp:lastModifiedBy>User1</cp:lastModifiedBy>
  <cp:revision>39</cp:revision>
  <dcterms:modified xsi:type="dcterms:W3CDTF">2011-10-25T16:37:32Z</dcterms:modified>
</cp:coreProperties>
</file>