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33"/>
    <a:srgbClr val="669900"/>
    <a:srgbClr val="33330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4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unhome.ru/wallpapers/110146" TargetMode="External"/><Relationship Id="rId3" Type="http://schemas.openxmlformats.org/officeDocument/2006/relationships/hyperlink" Target="http://tambov-zoo.ru/alfaident/alfa/B/Bolshaya-panda" TargetMode="External"/><Relationship Id="rId7" Type="http://schemas.openxmlformats.org/officeDocument/2006/relationships/hyperlink" Target="http://chihuashki.ru/blog/kenguru-avstralii-i-novoi-gvinee" TargetMode="External"/><Relationship Id="rId2" Type="http://schemas.openxmlformats.org/officeDocument/2006/relationships/hyperlink" Target="http://www.factroom.ru/facts/1116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oj-malish.ru/category/mir-raskrasok/" TargetMode="External"/><Relationship Id="rId11" Type="http://schemas.openxmlformats.org/officeDocument/2006/relationships/hyperlink" Target="http://www.dangeranimals.ru/buffalo/" TargetMode="External"/><Relationship Id="rId5" Type="http://schemas.openxmlformats.org/officeDocument/2006/relationships/hyperlink" Target="http://vk.com/clubprirodamira" TargetMode="External"/><Relationship Id="rId10" Type="http://schemas.openxmlformats.org/officeDocument/2006/relationships/hyperlink" Target="http://goodnewsanimal.ru/news/zamedlennyj_mir_koal_i_lenivcev/2013-01-02-2450" TargetMode="External"/><Relationship Id="rId4" Type="http://schemas.openxmlformats.org/officeDocument/2006/relationships/hyperlink" Target="http://www.zoo.nikolaev.ua/" TargetMode="External"/><Relationship Id="rId9" Type="http://schemas.openxmlformats.org/officeDocument/2006/relationships/hyperlink" Target="http://www.fotokanal.com/foto-11711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+mn-lt"/>
              </a:rPr>
            </a:br>
            <a:r>
              <a:rPr lang="ru-RU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+mn-lt"/>
              </a:rPr>
            </a:br>
            <a:r>
              <a:rPr lang="ru-RU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+mn-lt"/>
              </a:rPr>
            </a:br>
            <a:r>
              <a:rPr lang="ru-RU" sz="2000" dirty="0" smtClean="0">
                <a:solidFill>
                  <a:schemeClr val="tx1"/>
                </a:solidFill>
                <a:latin typeface="+mn-lt"/>
              </a:rPr>
              <a:t>Муниципальное автономное общеобразовательное учреждение </a:t>
            </a:r>
            <a:br>
              <a:rPr lang="ru-RU" sz="2000" dirty="0" smtClean="0">
                <a:solidFill>
                  <a:schemeClr val="tx1"/>
                </a:solidFill>
                <a:latin typeface="+mn-lt"/>
              </a:rPr>
            </a:br>
            <a:r>
              <a:rPr lang="ru-RU" sz="2000" dirty="0" smtClean="0">
                <a:solidFill>
                  <a:schemeClr val="tx1"/>
                </a:solidFill>
                <a:latin typeface="+mn-lt"/>
              </a:rPr>
              <a:t>«Средняя общеобразовательная школа № 5»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+mn-lt"/>
              </a:rPr>
            </a:br>
            <a:r>
              <a:rPr lang="ru-RU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+mn-lt"/>
              </a:rPr>
            </a:br>
            <a:r>
              <a:rPr lang="ru-RU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+mn-lt"/>
              </a:rPr>
            </a:br>
            <a:endParaRPr lang="ru-RU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2204864"/>
            <a:ext cx="6264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Презентация «Сафари парк»</a:t>
            </a:r>
            <a:endParaRPr lang="ru-RU" sz="4800" dirty="0"/>
          </a:p>
        </p:txBody>
      </p:sp>
      <p:sp>
        <p:nvSpPr>
          <p:cNvPr id="10" name="TextBox 9"/>
          <p:cNvSpPr txBox="1"/>
          <p:nvPr/>
        </p:nvSpPr>
        <p:spPr>
          <a:xfrm>
            <a:off x="5364088" y="4509120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Доброва Ольга Николаевна</a:t>
            </a:r>
          </a:p>
          <a:p>
            <a:r>
              <a:rPr lang="ru-RU" dirty="0" smtClean="0"/>
              <a:t>учитель иностранных языков</a:t>
            </a:r>
          </a:p>
          <a:p>
            <a:r>
              <a:rPr lang="ru-RU" dirty="0" smtClean="0"/>
              <a:t>МАОУ «СОШ №5»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203848" y="6309320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Березники, 2013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332656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Tiger </a:t>
            </a:r>
            <a:endParaRPr lang="ru-RU" sz="5400" b="1" dirty="0"/>
          </a:p>
        </p:txBody>
      </p:sp>
      <p:pic>
        <p:nvPicPr>
          <p:cNvPr id="3" name="Рисунок 2" descr="тиг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340768"/>
            <a:ext cx="7824496" cy="5196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548680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Crocodile </a:t>
            </a:r>
            <a:endParaRPr lang="ru-RU" sz="5400" b="1" dirty="0"/>
          </a:p>
        </p:txBody>
      </p:sp>
      <p:pic>
        <p:nvPicPr>
          <p:cNvPr id="3" name="Рисунок 2" descr="крокоди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556792"/>
            <a:ext cx="7376368" cy="4783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548680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Panda </a:t>
            </a:r>
            <a:endParaRPr lang="ru-RU" sz="5400" b="1" dirty="0"/>
          </a:p>
        </p:txBody>
      </p:sp>
      <p:pic>
        <p:nvPicPr>
          <p:cNvPr id="3" name="Рисунок 2" descr="панда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412776"/>
            <a:ext cx="7380312" cy="4920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04664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666633"/>
                </a:solidFill>
              </a:rPr>
              <a:t>Вставь пропущенные буквы</a:t>
            </a:r>
            <a:endParaRPr lang="ru-RU" sz="3600" b="1" dirty="0">
              <a:solidFill>
                <a:srgbClr val="66663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340768"/>
            <a:ext cx="78488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/>
              <a:t>Crocod</a:t>
            </a:r>
            <a:r>
              <a:rPr lang="en-US" sz="4800" b="1" dirty="0" smtClean="0"/>
              <a:t>     le</a:t>
            </a:r>
          </a:p>
          <a:p>
            <a:pPr algn="ctr"/>
            <a:r>
              <a:rPr lang="en-US" sz="4800" b="1" dirty="0" smtClean="0"/>
              <a:t>Monk     y</a:t>
            </a:r>
          </a:p>
          <a:p>
            <a:pPr algn="ctr"/>
            <a:r>
              <a:rPr lang="en-US" sz="4800" b="1" dirty="0" smtClean="0"/>
              <a:t>K    ala </a:t>
            </a:r>
          </a:p>
          <a:p>
            <a:pPr algn="ctr"/>
            <a:r>
              <a:rPr lang="en-US" sz="4800" b="1" dirty="0" smtClean="0"/>
              <a:t>B      </a:t>
            </a:r>
            <a:r>
              <a:rPr lang="en-US" sz="4800" b="1" dirty="0" err="1" smtClean="0"/>
              <a:t>ffalo</a:t>
            </a:r>
            <a:endParaRPr lang="en-US" sz="4800" b="1" dirty="0" smtClean="0"/>
          </a:p>
          <a:p>
            <a:pPr algn="ctr"/>
            <a:r>
              <a:rPr lang="en-US" sz="4800" b="1" dirty="0" smtClean="0"/>
              <a:t>Ti      </a:t>
            </a:r>
            <a:r>
              <a:rPr lang="en-US" sz="4800" b="1" dirty="0" err="1" smtClean="0"/>
              <a:t>er</a:t>
            </a:r>
            <a:endParaRPr lang="en-US" sz="4800" b="1" dirty="0" smtClean="0"/>
          </a:p>
          <a:p>
            <a:pPr algn="ctr"/>
            <a:r>
              <a:rPr lang="en-US" sz="4800" b="1" dirty="0" err="1" smtClean="0"/>
              <a:t>Ele</a:t>
            </a:r>
            <a:r>
              <a:rPr lang="en-US" sz="4800" b="1" dirty="0" smtClean="0"/>
              <a:t>     </a:t>
            </a:r>
            <a:r>
              <a:rPr lang="en-US" sz="4800" b="1" dirty="0" err="1" smtClean="0"/>
              <a:t>hant</a:t>
            </a:r>
            <a:endParaRPr lang="en-US" sz="4800" b="1" dirty="0" smtClean="0"/>
          </a:p>
          <a:p>
            <a:pPr algn="ctr"/>
            <a:r>
              <a:rPr lang="en-US" sz="4800" b="1" dirty="0" smtClean="0"/>
              <a:t>Kang     </a:t>
            </a:r>
            <a:r>
              <a:rPr lang="en-US" sz="4800" b="1" dirty="0" err="1" smtClean="0"/>
              <a:t>roo</a:t>
            </a:r>
            <a:r>
              <a:rPr lang="en-US" sz="4800" b="1" dirty="0" smtClean="0"/>
              <a:t>   </a:t>
            </a:r>
            <a:endParaRPr lang="ru-RU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364088" y="1124744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F0000"/>
                </a:solidFill>
              </a:rPr>
              <a:t>i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1916832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e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60" y="2636912"/>
            <a:ext cx="648072" cy="1008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o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3928" y="3356992"/>
            <a:ext cx="648072" cy="1008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u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7984" y="4077072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g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960" y="4797152"/>
            <a:ext cx="576064" cy="1008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p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6016" y="5589240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a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04664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666633"/>
                </a:solidFill>
              </a:rPr>
              <a:t>Соедини части в слово</a:t>
            </a:r>
            <a:endParaRPr lang="ru-RU" sz="3600" b="1" dirty="0">
              <a:solidFill>
                <a:srgbClr val="66663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1412776"/>
            <a:ext cx="19442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Croc</a:t>
            </a:r>
          </a:p>
          <a:p>
            <a:r>
              <a:rPr lang="en-US" sz="4800" b="1" dirty="0" smtClean="0"/>
              <a:t>Mon</a:t>
            </a:r>
          </a:p>
          <a:p>
            <a:r>
              <a:rPr lang="en-US" sz="4800" b="1" dirty="0" err="1" smtClean="0"/>
              <a:t>Buf</a:t>
            </a:r>
            <a:endParaRPr lang="en-US" sz="4800" b="1" dirty="0" smtClean="0"/>
          </a:p>
          <a:p>
            <a:r>
              <a:rPr lang="en-US" sz="4800" b="1" dirty="0" smtClean="0"/>
              <a:t>Ti</a:t>
            </a:r>
          </a:p>
          <a:p>
            <a:r>
              <a:rPr lang="en-US" sz="4800" b="1" dirty="0" err="1" smtClean="0"/>
              <a:t>Ele</a:t>
            </a:r>
            <a:endParaRPr lang="en-US" sz="4800" b="1" dirty="0" smtClean="0"/>
          </a:p>
          <a:p>
            <a:r>
              <a:rPr lang="en-US" sz="4800" b="1" dirty="0" smtClean="0"/>
              <a:t>Kan</a:t>
            </a:r>
            <a:endParaRPr lang="ru-RU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292080" y="1412776"/>
            <a:ext cx="28083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/>
              <a:t>falo</a:t>
            </a:r>
            <a:endParaRPr lang="en-US" sz="4800" b="1" dirty="0" smtClean="0"/>
          </a:p>
          <a:p>
            <a:r>
              <a:rPr lang="en-US" sz="4800" b="1" dirty="0" err="1" smtClean="0"/>
              <a:t>garoo</a:t>
            </a:r>
            <a:endParaRPr lang="en-US" sz="4800" b="1" dirty="0" smtClean="0"/>
          </a:p>
          <a:p>
            <a:r>
              <a:rPr lang="en-US" sz="4800" b="1" dirty="0" err="1" smtClean="0"/>
              <a:t>odile</a:t>
            </a:r>
            <a:endParaRPr lang="en-US" sz="4800" b="1" dirty="0" smtClean="0"/>
          </a:p>
          <a:p>
            <a:r>
              <a:rPr lang="en-US" sz="4800" b="1" dirty="0" err="1" smtClean="0"/>
              <a:t>phant</a:t>
            </a:r>
            <a:endParaRPr lang="en-US" sz="4800" b="1" dirty="0" smtClean="0"/>
          </a:p>
          <a:p>
            <a:r>
              <a:rPr lang="en-US" sz="4800" b="1" dirty="0" smtClean="0"/>
              <a:t>key</a:t>
            </a:r>
          </a:p>
          <a:p>
            <a:r>
              <a:rPr lang="en-US" sz="4800" b="1" dirty="0" err="1" smtClean="0"/>
              <a:t>ger</a:t>
            </a:r>
            <a:endParaRPr lang="ru-RU" sz="4800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059832" y="1844824"/>
            <a:ext cx="2232248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915816" y="2708920"/>
            <a:ext cx="2376264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843808" y="4077072"/>
            <a:ext cx="2376264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2915816" y="4077072"/>
            <a:ext cx="2376264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843808" y="1844824"/>
            <a:ext cx="2304256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2915816" y="2564904"/>
            <a:ext cx="2304256" cy="30243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260648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666633"/>
                </a:solidFill>
              </a:rPr>
              <a:t>Составь  предложения</a:t>
            </a:r>
            <a:endParaRPr lang="ru-RU" sz="3600" b="1" dirty="0">
              <a:solidFill>
                <a:srgbClr val="666633"/>
              </a:solidFill>
            </a:endParaRPr>
          </a:p>
        </p:txBody>
      </p:sp>
      <p:pic>
        <p:nvPicPr>
          <p:cNvPr id="6" name="Рисунок 5" descr="кенгур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1772816"/>
            <a:ext cx="2168993" cy="1243782"/>
          </a:xfrm>
          <a:prstGeom prst="rect">
            <a:avLst/>
          </a:prstGeom>
        </p:spPr>
      </p:pic>
      <p:pic>
        <p:nvPicPr>
          <p:cNvPr id="7" name="Рисунок 6" descr="крокодил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429000"/>
            <a:ext cx="2620370" cy="1699146"/>
          </a:xfrm>
          <a:prstGeom prst="rect">
            <a:avLst/>
          </a:prstGeom>
        </p:spPr>
      </p:pic>
      <p:pic>
        <p:nvPicPr>
          <p:cNvPr id="9" name="Рисунок 8" descr="панда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5157192"/>
            <a:ext cx="2376264" cy="1584176"/>
          </a:xfrm>
          <a:prstGeom prst="rect">
            <a:avLst/>
          </a:prstGeom>
        </p:spPr>
      </p:pic>
      <p:pic>
        <p:nvPicPr>
          <p:cNvPr id="10" name="Рисунок 9" descr="слон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3429000"/>
            <a:ext cx="2641476" cy="1981107"/>
          </a:xfrm>
          <a:prstGeom prst="rect">
            <a:avLst/>
          </a:prstGeom>
        </p:spPr>
      </p:pic>
      <p:pic>
        <p:nvPicPr>
          <p:cNvPr id="11" name="Рисунок 10" descr="тигр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4" y="1700808"/>
            <a:ext cx="2078420" cy="138044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419872" y="908720"/>
            <a:ext cx="2232248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LIVE IN 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203848" y="1988840"/>
            <a:ext cx="25202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AUSTRALIA</a:t>
            </a:r>
          </a:p>
          <a:p>
            <a:pPr algn="ctr"/>
            <a:r>
              <a:rPr lang="en-US" sz="2800" b="1" dirty="0" smtClean="0"/>
              <a:t>RUSSIA</a:t>
            </a:r>
          </a:p>
          <a:p>
            <a:pPr algn="ctr"/>
            <a:r>
              <a:rPr lang="en-US" sz="2800" b="1" dirty="0" smtClean="0"/>
              <a:t>AMERICA</a:t>
            </a:r>
          </a:p>
          <a:p>
            <a:pPr algn="ctr"/>
            <a:r>
              <a:rPr lang="en-US" sz="2800" b="1" dirty="0" smtClean="0"/>
              <a:t>INDIA</a:t>
            </a:r>
          </a:p>
          <a:p>
            <a:pPr algn="ctr"/>
            <a:r>
              <a:rPr lang="en-US" sz="2800" b="1" dirty="0" smtClean="0"/>
              <a:t>CHINA</a:t>
            </a:r>
          </a:p>
          <a:p>
            <a:pPr algn="ctr"/>
            <a:endParaRPr lang="ru-RU" sz="2800" b="1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5580112" y="2060848"/>
            <a:ext cx="720080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1" idx="3"/>
          </p:cNvCxnSpPr>
          <p:nvPr/>
        </p:nvCxnSpPr>
        <p:spPr>
          <a:xfrm>
            <a:off x="2545964" y="2391030"/>
            <a:ext cx="1089932" cy="3178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915816" y="3212976"/>
            <a:ext cx="576064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5076056" y="3573016"/>
            <a:ext cx="936104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4427984" y="4221088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20688"/>
            <a:ext cx="8208912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666633"/>
                </a:solidFill>
              </a:rPr>
              <a:t>Составь и напиши предложения</a:t>
            </a:r>
            <a:endParaRPr lang="ru-RU" sz="3600" b="1" dirty="0">
              <a:solidFill>
                <a:srgbClr val="66663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1700808"/>
            <a:ext cx="68407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200" b="1" dirty="0" smtClean="0"/>
              <a:t>Smile, pandas, can’t</a:t>
            </a:r>
          </a:p>
          <a:p>
            <a:pPr marL="342900" indent="-342900">
              <a:buAutoNum type="arabicPeriod"/>
            </a:pPr>
            <a:endParaRPr lang="en-US" sz="3200" b="1" dirty="0" smtClean="0"/>
          </a:p>
          <a:p>
            <a:pPr marL="342900" indent="-342900">
              <a:buAutoNum type="arabicPeriod"/>
            </a:pPr>
            <a:r>
              <a:rPr lang="en-US" sz="3200" b="1" dirty="0" smtClean="0"/>
              <a:t>And, strong, lion’s, big, very</a:t>
            </a:r>
          </a:p>
          <a:p>
            <a:pPr marL="342900" indent="-342900">
              <a:buAutoNum type="arabicPeriod"/>
            </a:pPr>
            <a:endParaRPr lang="en-US" sz="3200" b="1" dirty="0" smtClean="0"/>
          </a:p>
          <a:p>
            <a:pPr marL="342900" indent="-342900">
              <a:buAutoNum type="arabicPeriod"/>
            </a:pPr>
            <a:r>
              <a:rPr lang="en-US" sz="3200" b="1" dirty="0" smtClean="0"/>
              <a:t>Australia, in, live, kangaroos</a:t>
            </a:r>
          </a:p>
          <a:p>
            <a:pPr marL="342900" indent="-342900">
              <a:buAutoNum type="arabicPeriod"/>
            </a:pPr>
            <a:endParaRPr lang="en-US" sz="3200" b="1" dirty="0" smtClean="0"/>
          </a:p>
          <a:p>
            <a:pPr marL="342900" indent="-342900">
              <a:buAutoNum type="arabicPeriod"/>
            </a:pPr>
            <a:r>
              <a:rPr lang="en-US" sz="3200" b="1" dirty="0" smtClean="0"/>
              <a:t>Swim, it, run, can, and</a:t>
            </a:r>
          </a:p>
          <a:p>
            <a:pPr marL="342900" indent="-342900">
              <a:buAutoNum type="arabicPeriod"/>
            </a:pPr>
            <a:endParaRPr lang="en-US" sz="3200" b="1" dirty="0" smtClean="0"/>
          </a:p>
          <a:p>
            <a:pPr marL="342900" indent="-342900">
              <a:buAutoNum type="arabicPeriod"/>
            </a:pPr>
            <a:r>
              <a:rPr lang="en-US" sz="3200" b="1" dirty="0" smtClean="0"/>
              <a:t>Leaves, panda’s, eating 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1268761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Pandas can’t smile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2204864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Lion’s very big and strong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3212976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Kangaroos live in Australia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4149080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It can swim and run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5157192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Panda’s eating leaves   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2656"/>
            <a:ext cx="81369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Использованные ресурсы</a:t>
            </a:r>
          </a:p>
          <a:p>
            <a:pPr algn="ctr"/>
            <a:endParaRPr lang="ru-RU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340768"/>
            <a:ext cx="828092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1782" indent="-514350">
              <a:buAutoNum type="arabicPeriod"/>
            </a:pPr>
            <a:r>
              <a:rPr lang="en-US" sz="2000" dirty="0" smtClean="0"/>
              <a:t>Millie</a:t>
            </a:r>
            <a:r>
              <a:rPr lang="ru-RU" sz="2000" dirty="0" smtClean="0"/>
              <a:t>: учебник англ. яз. для </a:t>
            </a:r>
            <a:r>
              <a:rPr lang="ru-RU" sz="2000" dirty="0" smtClean="0"/>
              <a:t>3 </a:t>
            </a:r>
            <a:r>
              <a:rPr lang="ru-RU" sz="2000" dirty="0" smtClean="0"/>
              <a:t>класса общеобразовательных учреждений, С.И.Азарова, Э.Н.Дружинина и др.- Обнинск: Титул, 2011</a:t>
            </a:r>
          </a:p>
          <a:p>
            <a:pPr marL="541782" indent="-514350">
              <a:buAutoNum type="arabicPeriod"/>
            </a:pPr>
            <a:r>
              <a:rPr lang="ru-RU" sz="2000" dirty="0" smtClean="0"/>
              <a:t>Рабочая тетрадь к учебнику англ. яз. для </a:t>
            </a:r>
            <a:r>
              <a:rPr lang="ru-RU" sz="2000" dirty="0" smtClean="0"/>
              <a:t>3 </a:t>
            </a:r>
            <a:r>
              <a:rPr lang="ru-RU" sz="2000" dirty="0" smtClean="0"/>
              <a:t>класса общеобразовательных учреждений, С.И.Азарова, Э.Н.Дружинина и др.- Обнинск: Титул, </a:t>
            </a:r>
            <a:r>
              <a:rPr lang="ru-RU" sz="2000" dirty="0" smtClean="0"/>
              <a:t>2011</a:t>
            </a:r>
          </a:p>
          <a:p>
            <a:pPr marL="541782" indent="-514350">
              <a:buAutoNum type="arabicPeriod"/>
            </a:pPr>
            <a:r>
              <a:rPr lang="en-US" sz="2000" dirty="0" smtClean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www.factroom.ru/facts/11161</a:t>
            </a:r>
            <a:endParaRPr lang="ru-RU" sz="2000" dirty="0" smtClean="0"/>
          </a:p>
          <a:p>
            <a:pPr marL="541782" indent="-514350">
              <a:buAutoNum type="arabicPeriod"/>
            </a:pPr>
            <a:r>
              <a:rPr lang="en-US" sz="2000" dirty="0" smtClean="0">
                <a:hlinkClick r:id="rId3"/>
              </a:rPr>
              <a:t>http://</a:t>
            </a:r>
            <a:r>
              <a:rPr lang="en-US" sz="2000" dirty="0" smtClean="0">
                <a:hlinkClick r:id="rId3"/>
              </a:rPr>
              <a:t>tambov-zoo.ru/alfaident/alfa/B/Bolshaya-panda</a:t>
            </a:r>
            <a:endParaRPr lang="ru-RU" sz="2000" dirty="0" smtClean="0"/>
          </a:p>
          <a:p>
            <a:pPr marL="541782" indent="-514350">
              <a:buAutoNum type="arabicPeriod"/>
            </a:pPr>
            <a:r>
              <a:rPr lang="en-US" sz="2000" dirty="0" smtClean="0">
                <a:hlinkClick r:id="rId4"/>
              </a:rPr>
              <a:t>http://www.zoo.nikolaev.ua</a:t>
            </a:r>
            <a:r>
              <a:rPr lang="en-US" sz="2000" dirty="0" smtClean="0">
                <a:hlinkClick r:id="rId4"/>
              </a:rPr>
              <a:t>/</a:t>
            </a:r>
            <a:endParaRPr lang="ru-RU" sz="2000" dirty="0" smtClean="0"/>
          </a:p>
          <a:p>
            <a:pPr marL="541782" indent="-514350">
              <a:buAutoNum type="arabicPeriod"/>
            </a:pPr>
            <a:r>
              <a:rPr lang="en-US" sz="2000" dirty="0" smtClean="0">
                <a:hlinkClick r:id="rId5"/>
              </a:rPr>
              <a:t>http://</a:t>
            </a:r>
            <a:r>
              <a:rPr lang="en-US" sz="2000" dirty="0" smtClean="0">
                <a:hlinkClick r:id="rId5"/>
              </a:rPr>
              <a:t>vk.com/clubprirodamira</a:t>
            </a:r>
            <a:endParaRPr lang="ru-RU" sz="2000" dirty="0" smtClean="0"/>
          </a:p>
          <a:p>
            <a:pPr marL="541782" indent="-514350">
              <a:buAutoNum type="arabicPeriod"/>
            </a:pPr>
            <a:r>
              <a:rPr lang="en-US" sz="2000" dirty="0" smtClean="0">
                <a:hlinkClick r:id="rId6"/>
              </a:rPr>
              <a:t>http://moj-malish.ru/category/mir-raskrasok</a:t>
            </a:r>
            <a:r>
              <a:rPr lang="en-US" sz="2000" dirty="0" smtClean="0">
                <a:hlinkClick r:id="rId6"/>
              </a:rPr>
              <a:t>/</a:t>
            </a:r>
            <a:endParaRPr lang="ru-RU" sz="2000" dirty="0" smtClean="0"/>
          </a:p>
          <a:p>
            <a:pPr marL="541782" indent="-514350">
              <a:buAutoNum type="arabicPeriod"/>
            </a:pPr>
            <a:r>
              <a:rPr lang="en-US" sz="2000" dirty="0" smtClean="0">
                <a:hlinkClick r:id="rId7"/>
              </a:rPr>
              <a:t>http://</a:t>
            </a:r>
            <a:r>
              <a:rPr lang="en-US" sz="2000" dirty="0" smtClean="0">
                <a:hlinkClick r:id="rId7"/>
              </a:rPr>
              <a:t>chihuashki.ru/blog/kenguru-avstralii-i-novoi-gvinee</a:t>
            </a:r>
            <a:endParaRPr lang="ru-RU" sz="2000" dirty="0" smtClean="0"/>
          </a:p>
          <a:p>
            <a:pPr marL="541782" indent="-514350">
              <a:buAutoNum type="arabicPeriod"/>
            </a:pPr>
            <a:r>
              <a:rPr lang="en-US" sz="2000" dirty="0" smtClean="0">
                <a:hlinkClick r:id="rId8"/>
              </a:rPr>
              <a:t>http://</a:t>
            </a:r>
            <a:r>
              <a:rPr lang="en-US" sz="2000" dirty="0" smtClean="0">
                <a:hlinkClick r:id="rId8"/>
              </a:rPr>
              <a:t>www.sunhome.ru/wallpapers/110146</a:t>
            </a:r>
            <a:endParaRPr lang="ru-RU" sz="2000" dirty="0" smtClean="0"/>
          </a:p>
          <a:p>
            <a:pPr marL="541782" indent="-514350">
              <a:buAutoNum type="arabicPeriod"/>
            </a:pPr>
            <a:r>
              <a:rPr lang="en-US" sz="2000" dirty="0" smtClean="0">
                <a:hlinkClick r:id="rId9"/>
              </a:rPr>
              <a:t>http://</a:t>
            </a:r>
            <a:r>
              <a:rPr lang="en-US" sz="2000" dirty="0" smtClean="0">
                <a:hlinkClick r:id="rId9"/>
              </a:rPr>
              <a:t>www.fotokanal.com/foto-11711.html</a:t>
            </a:r>
            <a:endParaRPr lang="ru-RU" sz="2000" dirty="0" smtClean="0"/>
          </a:p>
          <a:p>
            <a:pPr marL="541782" indent="-514350">
              <a:buAutoNum type="arabicPeriod"/>
            </a:pPr>
            <a:r>
              <a:rPr lang="en-US" sz="2000" dirty="0" smtClean="0">
                <a:hlinkClick r:id="rId10"/>
              </a:rPr>
              <a:t>http://</a:t>
            </a:r>
            <a:r>
              <a:rPr lang="en-US" sz="2000" dirty="0" smtClean="0">
                <a:hlinkClick r:id="rId10"/>
              </a:rPr>
              <a:t>goodnewsanimal.ru/news/zamedlennyj_mir_koal_i_lenivcev/2013-01-02-2450</a:t>
            </a:r>
            <a:endParaRPr lang="ru-RU" sz="2000" dirty="0" smtClean="0"/>
          </a:p>
          <a:p>
            <a:pPr marL="541782" indent="-514350">
              <a:buAutoNum type="arabicPeriod"/>
            </a:pPr>
            <a:r>
              <a:rPr lang="en-US" sz="2000" dirty="0" smtClean="0">
                <a:hlinkClick r:id="rId11"/>
              </a:rPr>
              <a:t>http://www.dangeranimals.ru/buffalo</a:t>
            </a:r>
            <a:r>
              <a:rPr lang="en-US" sz="2000" dirty="0" smtClean="0">
                <a:hlinkClick r:id="rId11"/>
              </a:rPr>
              <a:t>/</a:t>
            </a:r>
            <a:endParaRPr lang="ru-RU" sz="2000" dirty="0" smtClean="0"/>
          </a:p>
          <a:p>
            <a:pPr marL="541782" indent="-514350"/>
            <a:endParaRPr lang="ru-RU" sz="2000" dirty="0" smtClean="0"/>
          </a:p>
          <a:p>
            <a:pPr marL="541782" indent="-514350">
              <a:buAutoNum type="arabicPeriod"/>
            </a:pPr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main_clos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39752" y="1484784"/>
            <a:ext cx="3888432" cy="70788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The safari park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476672"/>
            <a:ext cx="5040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Wild animals</a:t>
            </a:r>
            <a:endParaRPr lang="ru-RU" sz="5400" b="1" dirty="0"/>
          </a:p>
        </p:txBody>
      </p:sp>
      <p:pic>
        <p:nvPicPr>
          <p:cNvPr id="3" name="Рисунок 2" descr="дики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484784"/>
            <a:ext cx="7704856" cy="5223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620688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Elephant</a:t>
            </a:r>
            <a:r>
              <a:rPr lang="en-US" sz="4800" dirty="0" smtClean="0"/>
              <a:t> </a:t>
            </a:r>
            <a:endParaRPr lang="ru-RU" sz="4800" dirty="0"/>
          </a:p>
        </p:txBody>
      </p:sp>
      <p:pic>
        <p:nvPicPr>
          <p:cNvPr id="3" name="Рисунок 2" descr="сл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1628800"/>
            <a:ext cx="6264696" cy="4698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620688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Monkey </a:t>
            </a:r>
            <a:endParaRPr lang="ru-RU" sz="5400" b="1" dirty="0"/>
          </a:p>
        </p:txBody>
      </p:sp>
      <p:pic>
        <p:nvPicPr>
          <p:cNvPr id="3" name="Рисунок 2" descr="обезья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700808"/>
            <a:ext cx="6571704" cy="4928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620688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Kangaroo </a:t>
            </a:r>
            <a:endParaRPr lang="ru-RU" sz="5400" b="1" dirty="0"/>
          </a:p>
        </p:txBody>
      </p:sp>
      <p:pic>
        <p:nvPicPr>
          <p:cNvPr id="3" name="Рисунок 2" descr="кенгур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628800"/>
            <a:ext cx="7443040" cy="4268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620688"/>
            <a:ext cx="4248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Lion </a:t>
            </a:r>
            <a:endParaRPr lang="ru-RU" sz="5400" b="1" dirty="0"/>
          </a:p>
        </p:txBody>
      </p:sp>
      <p:pic>
        <p:nvPicPr>
          <p:cNvPr id="3" name="Рисунок 2" descr="ле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628800"/>
            <a:ext cx="7848872" cy="4905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404664"/>
            <a:ext cx="3384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Koala </a:t>
            </a:r>
            <a:endParaRPr lang="ru-RU" sz="5400" b="1" dirty="0"/>
          </a:p>
        </p:txBody>
      </p:sp>
      <p:pic>
        <p:nvPicPr>
          <p:cNvPr id="3" name="Рисунок 2" descr="коал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484784"/>
            <a:ext cx="657225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548680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Buffalo</a:t>
            </a:r>
            <a:endParaRPr lang="ru-RU" sz="5400" b="1" dirty="0"/>
          </a:p>
        </p:txBody>
      </p:sp>
      <p:pic>
        <p:nvPicPr>
          <p:cNvPr id="3" name="Рисунок 2" descr="Буйвол-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484784"/>
            <a:ext cx="6624736" cy="49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106</TotalTime>
  <Words>226</Words>
  <Application>Microsoft Office PowerPoint</Application>
  <PresentationFormat>Экран (4:3)</PresentationFormat>
  <Paragraphs>81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Городская</vt:lpstr>
      <vt:lpstr>   Муниципальное автономное общеобразовательное учреждение  «Средняя общеобразовательная школа № 5»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женька</cp:lastModifiedBy>
  <cp:revision>37</cp:revision>
  <dcterms:modified xsi:type="dcterms:W3CDTF">2013-10-13T13:56:38Z</dcterms:modified>
</cp:coreProperties>
</file>