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0" r:id="rId2"/>
    <p:sldId id="256" r:id="rId3"/>
    <p:sldId id="258" r:id="rId4"/>
    <p:sldId id="287" r:id="rId5"/>
    <p:sldId id="259" r:id="rId6"/>
    <p:sldId id="277" r:id="rId7"/>
    <p:sldId id="301" r:id="rId8"/>
    <p:sldId id="302" r:id="rId9"/>
    <p:sldId id="314" r:id="rId10"/>
    <p:sldId id="313" r:id="rId11"/>
    <p:sldId id="262" r:id="rId12"/>
    <p:sldId id="280" r:id="rId13"/>
    <p:sldId id="265" r:id="rId14"/>
    <p:sldId id="288" r:id="rId15"/>
    <p:sldId id="315" r:id="rId16"/>
    <p:sldId id="316" r:id="rId17"/>
    <p:sldId id="329" r:id="rId18"/>
    <p:sldId id="326" r:id="rId19"/>
    <p:sldId id="275" r:id="rId20"/>
    <p:sldId id="273" r:id="rId21"/>
    <p:sldId id="297" r:id="rId22"/>
    <p:sldId id="278" r:id="rId23"/>
    <p:sldId id="267" r:id="rId24"/>
    <p:sldId id="260" r:id="rId25"/>
    <p:sldId id="269" r:id="rId26"/>
    <p:sldId id="29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45"/>
    <p:penClr>
      <a:srgbClr val="FF0000"/>
    </p:penClr>
  </p:showPr>
  <p:clrMru>
    <a:srgbClr val="8EE4D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bv-b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9563" y="6429375"/>
            <a:ext cx="1071562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Безимени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8860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Admin\Рабочий стол\Безимени-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7925" y="3467100"/>
            <a:ext cx="28860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Безимени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669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Рабочий стол\Безимени-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4786313"/>
            <a:ext cx="1763712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Безимени-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0"/>
            <a:ext cx="27860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Admin\Рабочий стол\Безимени-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875" y="0"/>
            <a:ext cx="278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Безимени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2588" y="0"/>
            <a:ext cx="4951412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Безимени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0288" y="4786313"/>
            <a:ext cx="1763712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Безимени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0288" y="4786313"/>
            <a:ext cx="1763712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Рабочий стол\Безимени-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6371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Admin\Рабочий стол\Безимени-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13" y="0"/>
            <a:ext cx="2071687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Admin\Рабочий стол\Безимени-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94288"/>
            <a:ext cx="2071688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AEC575-321F-414B-8A65-01BDDCBD70EE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A1E8F9-16F2-4BF4-B5AA-B1510BEDF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</p:sldLayoutIdLst>
  <p:transition advClick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D:\&#1058;&#1077;&#1084;&#1085;&#1080;&#1082;&#1086;&#1074;&#1072;%20&#1043;.&#1040;\&#1086;&#1090;&#1082;&#1088;&#1099;&#1090;&#1099;&#1081;%20&#1091;&#1088;&#1086;&#1082;%207%20&#1082;&#1083;\27%20-%20&#1054;&#1093;&#1086;&#1090;&#1085;&#1080;&#1095;&#1100;&#1077;%20&#1088;&#1091;&#1078;&#1100;&#1077;.mp3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&#1086;&#1079;&#1077;&#1088;&#1086;%20&#1073;&#1072;&#1081;&#1082;&#1072;&#1083;.mp4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8;&#1077;&#1084;&#1085;&#1080;&#1082;&#1086;&#1074;&#1072;%20&#1043;.&#1040;\&#1086;&#1090;&#1082;&#1088;&#1099;&#1090;&#1099;&#1081;%20&#1091;&#1088;&#1086;&#1082;%207%20&#1082;&#1083;\iz_k.f._cgan_komp._v._zubkov_-_vstrecha.mp3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58;&#1077;&#1084;&#1085;&#1080;&#1082;&#1086;&#1074;&#1072;%20&#1043;.&#1040;\&#1086;&#1090;&#1082;&#1088;&#1099;&#1090;&#1099;&#1081;%20&#1091;&#1088;&#1086;&#1082;%207%20&#1082;&#1083;\x-mode_-_v_mire_zhivotnih.mp3" TargetMode="Externa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gif"/><Relationship Id="rId4" Type="http://schemas.openxmlformats.org/officeDocument/2006/relationships/image" Target="../media/image7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71;\&#1056;&#1072;&#1073;&#1086;&#1095;&#1080;&#1081;%20&#1089;&#1090;&#1086;&#1083;\&#1053;&#1086;&#1074;&#1072;&#1103;%20&#1087;&#1072;&#1087;&#1082;&#1072;\V_mire_jivotnih_-_original.mp3" TargetMode="Externa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png"/><Relationship Id="rId7" Type="http://schemas.openxmlformats.org/officeDocument/2006/relationships/image" Target="../media/image83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2.png"/><Relationship Id="rId5" Type="http://schemas.openxmlformats.org/officeDocument/2006/relationships/image" Target="../media/image81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8;&#1077;&#1084;&#1085;&#1080;&#1082;&#1086;&#1074;&#1072;%20&#1043;.&#1040;\&#1086;&#1090;&#1082;&#1088;&#1099;&#1090;&#1099;&#1081;%20&#1091;&#1088;&#1086;&#1082;%207%20&#1082;&#1083;\40%20-%20&#1057;&#1086;&#1083;&#1086;&#1074;&#1077;&#1081;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8;&#1077;&#1084;&#1085;&#1080;&#1082;&#1086;&#1074;&#1072;%20&#1043;.&#1040;\&#1086;&#1090;&#1082;&#1088;&#1099;&#1090;&#1099;&#1081;%20&#1091;&#1088;&#1086;&#1082;%207%20&#1082;&#1083;\iz_k.f._cgan_komp._v._zubkov_-_vstrecha.mp3" TargetMode="Externa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 smtClean="0">
                <a:solidFill>
                  <a:srgbClr val="C00000"/>
                </a:solidFill>
              </a:rPr>
              <a:t>An Apple As the World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Documents and Settings\User\Рабочий стол\f85faf33098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142984"/>
            <a:ext cx="7180887" cy="52864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B050"/>
                </a:solidFill>
                <a:latin typeface="Arial Black" pitchFamily="34" charset="0"/>
              </a:rPr>
              <a:t>Fill in </a:t>
            </a:r>
            <a:r>
              <a:rPr lang="en-US" b="1" i="1" u="sng" dirty="0" smtClean="0">
                <a:solidFill>
                  <a:srgbClr val="00B050"/>
                </a:solidFill>
                <a:latin typeface="Arial Black" pitchFamily="34" charset="0"/>
              </a:rPr>
              <a:t>is</a:t>
            </a:r>
            <a:r>
              <a:rPr lang="en-US" b="1" i="1" dirty="0" smtClean="0">
                <a:solidFill>
                  <a:srgbClr val="00B050"/>
                </a:solidFill>
                <a:latin typeface="Arial Black" pitchFamily="34" charset="0"/>
              </a:rPr>
              <a:t> or </a:t>
            </a:r>
            <a:r>
              <a:rPr lang="en-US" b="1" i="1" u="sng" dirty="0" smtClean="0">
                <a:solidFill>
                  <a:srgbClr val="00B050"/>
                </a:solidFill>
                <a:latin typeface="Arial Black" pitchFamily="34" charset="0"/>
              </a:rPr>
              <a:t>are</a:t>
            </a:r>
            <a:r>
              <a:rPr lang="en-US" b="1" i="1" dirty="0" smtClean="0">
                <a:solidFill>
                  <a:srgbClr val="00B050"/>
                </a:solidFill>
                <a:latin typeface="Arial Black" pitchFamily="34" charset="0"/>
              </a:rPr>
              <a:t>. </a:t>
            </a:r>
            <a:endParaRPr lang="ru-RU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1. </a:t>
            </a:r>
            <a:r>
              <a:rPr lang="en-US" b="1" dirty="0" smtClean="0"/>
              <a:t>When the air … polluted, climate … changed.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>2. When paper … not recycled, forests … cut down.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>3. When the glass bottles … left in the forest, people and animals … hurt.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4214818"/>
            <a:ext cx="228601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i="1" dirty="0" smtClean="0"/>
              <a:t> Transform the sentences into Passive Voice.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b="1" i="1" dirty="0" smtClean="0"/>
              <a:t>(We pollute nature. —&gt; Nature </a:t>
            </a:r>
            <a:r>
              <a:rPr lang="en-US" sz="2400" b="1" i="1" u="sng" dirty="0" smtClean="0"/>
              <a:t>is</a:t>
            </a:r>
            <a:r>
              <a:rPr lang="en-US" sz="2400" b="1" i="1" dirty="0" smtClean="0"/>
              <a:t> pollut</a:t>
            </a:r>
            <a:r>
              <a:rPr lang="en-US" sz="2400" b="1" i="1" u="sng" dirty="0" smtClean="0"/>
              <a:t>ed</a:t>
            </a:r>
            <a:r>
              <a:rPr lang="en-US" sz="2400" b="1" i="1" dirty="0" smtClean="0"/>
              <a:t>.)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64305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1. We throw away litter.</a:t>
            </a:r>
            <a:endParaRPr lang="ru-RU" b="1" dirty="0" smtClean="0"/>
          </a:p>
          <a:p>
            <a:pPr>
              <a:buNone/>
            </a:pPr>
            <a:r>
              <a:rPr lang="en-US" b="1" dirty="0" smtClean="0"/>
              <a:t>2. We destroy wildlife.</a:t>
            </a:r>
            <a:endParaRPr lang="ru-RU" b="1" dirty="0" smtClean="0"/>
          </a:p>
          <a:p>
            <a:pPr>
              <a:buNone/>
            </a:pPr>
            <a:r>
              <a:rPr lang="en-US" b="1" dirty="0" smtClean="0"/>
              <a:t>3. We kill animals.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4" descr="C:\Documents and Settings\Я\Рабочий стол\ubity_gu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 rot="1285305">
            <a:off x="5904041" y="1755835"/>
            <a:ext cx="2543164" cy="1907373"/>
          </a:xfrm>
          <a:prstGeom prst="rect">
            <a:avLst/>
          </a:prstGeom>
          <a:noFill/>
        </p:spPr>
      </p:pic>
      <p:pic>
        <p:nvPicPr>
          <p:cNvPr id="6" name="Picture 5" descr="C:\Documents and Settings\Я\Рабочий стол\mg12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500438"/>
            <a:ext cx="3643338" cy="2732503"/>
          </a:xfrm>
          <a:prstGeom prst="rect">
            <a:avLst/>
          </a:prstGeom>
          <a:noFill/>
        </p:spPr>
      </p:pic>
      <p:pic>
        <p:nvPicPr>
          <p:cNvPr id="7" name="Рисунок 6" descr="C:\Documents and Settings\Я\Рабочий стол\ohota-na-kaban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606570">
            <a:off x="5061746" y="4301385"/>
            <a:ext cx="2370148" cy="1776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27 - Охотничье ружь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3571868" y="2857496"/>
            <a:ext cx="304800" cy="304800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381388" y="1142984"/>
          <a:ext cx="20478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7868"/>
              </a:tblGrid>
              <a:tr h="428628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am/is/are +V3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/>
            </a:r>
            <a:br>
              <a:rPr lang="en-US" sz="3600"/>
            </a:br>
            <a:r>
              <a:rPr lang="en-US" sz="3600"/>
              <a:t/>
            </a:r>
            <a:br>
              <a:rPr lang="en-US" sz="3600"/>
            </a:br>
            <a:r>
              <a:rPr lang="en-US" sz="3200"/>
              <a:t/>
            </a:r>
            <a:br>
              <a:rPr lang="en-US" sz="3200"/>
            </a:br>
            <a:endParaRPr lang="ru-RU" sz="3200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285852" y="142852"/>
            <a:ext cx="7572428" cy="5715041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n-US" b="1" dirty="0">
                <a:solidFill>
                  <a:srgbClr val="00B050"/>
                </a:solidFill>
                <a:latin typeface="Arial Black" pitchFamily="34" charset="0"/>
              </a:rPr>
              <a:t>How long litter </a:t>
            </a:r>
            <a:r>
              <a:rPr lang="en-US" b="1" dirty="0" smtClean="0">
                <a:solidFill>
                  <a:srgbClr val="00B050"/>
                </a:solidFill>
                <a:latin typeface="Arial Black" pitchFamily="34" charset="0"/>
              </a:rPr>
              <a:t>lasts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u-RU" b="1" dirty="0">
              <a:solidFill>
                <a:srgbClr val="00B050"/>
              </a:solidFill>
              <a:latin typeface="Arial Black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400" b="1" dirty="0"/>
              <a:t>traffic ticket ...........</a:t>
            </a:r>
            <a:r>
              <a:rPr lang="ru-RU" sz="2400" b="1" dirty="0" smtClean="0"/>
              <a:t>...1 </a:t>
            </a:r>
            <a:r>
              <a:rPr lang="en-US" sz="2400" b="1" dirty="0" smtClean="0"/>
              <a:t>month</a:t>
            </a:r>
          </a:p>
          <a:p>
            <a:pPr>
              <a:lnSpc>
                <a:spcPct val="80000"/>
              </a:lnSpc>
              <a:buNone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en-US" sz="2400" b="1" dirty="0"/>
              <a:t>banana peel</a:t>
            </a:r>
            <a:r>
              <a:rPr lang="ru-RU" sz="2400" b="1" dirty="0" smtClean="0"/>
              <a:t>..............</a:t>
            </a:r>
            <a:r>
              <a:rPr lang="en-US" sz="2400" b="1" dirty="0" smtClean="0"/>
              <a:t>up </a:t>
            </a:r>
            <a:r>
              <a:rPr lang="en-US" sz="2400" b="1" dirty="0"/>
              <a:t>to </a:t>
            </a:r>
            <a:r>
              <a:rPr lang="ru-RU" sz="2400" b="1" dirty="0"/>
              <a:t>6 </a:t>
            </a:r>
            <a:r>
              <a:rPr lang="en-US" sz="2400" b="1" dirty="0" smtClean="0"/>
              <a:t>months</a:t>
            </a:r>
          </a:p>
          <a:p>
            <a:pPr>
              <a:lnSpc>
                <a:spcPct val="80000"/>
              </a:lnSpc>
              <a:buNone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en-US" sz="2400" b="1" dirty="0" smtClean="0"/>
              <a:t>woolen </a:t>
            </a:r>
            <a:r>
              <a:rPr lang="en-US" sz="2400" b="1" dirty="0"/>
              <a:t>sock</a:t>
            </a:r>
            <a:r>
              <a:rPr lang="en-US" sz="2400" b="1" dirty="0" smtClean="0"/>
              <a:t>..................</a:t>
            </a:r>
            <a:r>
              <a:rPr lang="ru-RU" sz="2400" b="1" dirty="0" smtClean="0"/>
              <a:t>1 </a:t>
            </a:r>
            <a:r>
              <a:rPr lang="en-US" sz="2400" b="1" dirty="0" smtClean="0"/>
              <a:t>year</a:t>
            </a:r>
          </a:p>
          <a:p>
            <a:pPr>
              <a:lnSpc>
                <a:spcPct val="80000"/>
              </a:lnSpc>
              <a:buNone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en-US" sz="2400" b="1" dirty="0"/>
              <a:t>wooden stake</a:t>
            </a:r>
            <a:r>
              <a:rPr lang="ru-RU" sz="2400" b="1" dirty="0" smtClean="0"/>
              <a:t>........... 4 </a:t>
            </a:r>
            <a:r>
              <a:rPr lang="en-US" sz="2400" b="1" dirty="0" smtClean="0"/>
              <a:t>years</a:t>
            </a:r>
          </a:p>
          <a:p>
            <a:pPr>
              <a:lnSpc>
                <a:spcPct val="80000"/>
              </a:lnSpc>
              <a:buNone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en-US" sz="2400" b="1" dirty="0" smtClean="0"/>
              <a:t>can..........</a:t>
            </a:r>
            <a:r>
              <a:rPr lang="ru-RU" sz="2400" b="1" dirty="0" smtClean="0"/>
              <a:t>100</a:t>
            </a:r>
            <a:r>
              <a:rPr lang="en-US" sz="2400" b="1" dirty="0" smtClean="0"/>
              <a:t>years</a:t>
            </a:r>
          </a:p>
          <a:p>
            <a:pPr>
              <a:lnSpc>
                <a:spcPct val="80000"/>
              </a:lnSpc>
              <a:buNone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en-US" sz="2400" b="1" dirty="0" smtClean="0"/>
              <a:t>plastic bottle…up </a:t>
            </a:r>
            <a:r>
              <a:rPr lang="en-US" sz="2400" b="1" dirty="0"/>
              <a:t>to </a:t>
            </a:r>
            <a:r>
              <a:rPr lang="ru-RU" sz="2400" b="1" dirty="0" smtClean="0"/>
              <a:t>500 </a:t>
            </a:r>
            <a:r>
              <a:rPr lang="en-US" sz="2400" b="1" dirty="0" smtClean="0"/>
              <a:t>years</a:t>
            </a:r>
          </a:p>
          <a:p>
            <a:pPr>
              <a:lnSpc>
                <a:spcPct val="80000"/>
              </a:lnSpc>
              <a:buNone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en-US" sz="2400" b="1" dirty="0"/>
              <a:t>glass containers </a:t>
            </a:r>
            <a:r>
              <a:rPr lang="ru-RU" sz="2400" b="1" dirty="0" smtClean="0"/>
              <a:t>....</a:t>
            </a:r>
            <a:r>
              <a:rPr lang="en-US" sz="2400" b="1" dirty="0" smtClean="0"/>
              <a:t>forever</a:t>
            </a:r>
            <a:endParaRPr lang="ru-RU" sz="2400" b="1" dirty="0"/>
          </a:p>
        </p:txBody>
      </p:sp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5572140"/>
            <a:ext cx="785818" cy="94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Documents and Settings\Я\Рабочий стол\1.jpg"/>
          <p:cNvPicPr/>
          <p:nvPr/>
        </p:nvPicPr>
        <p:blipFill>
          <a:blip r:embed="rId3" cstate="print"/>
          <a:srcRect l="47732" t="24324"/>
          <a:stretch>
            <a:fillRect/>
          </a:stretch>
        </p:blipFill>
        <p:spPr bwMode="auto">
          <a:xfrm>
            <a:off x="4143372" y="3857628"/>
            <a:ext cx="81243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Я\Рабочий стол\3.jpg"/>
          <p:cNvPicPr/>
          <p:nvPr/>
        </p:nvPicPr>
        <p:blipFill>
          <a:blip r:embed="rId4" cstate="print"/>
          <a:srcRect l="6839" t="6870" r="6578" b="7634"/>
          <a:stretch>
            <a:fillRect/>
          </a:stretch>
        </p:blipFill>
        <p:spPr bwMode="auto">
          <a:xfrm>
            <a:off x="5715008" y="2428868"/>
            <a:ext cx="797445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Я\Рабочий стол\banana.jpg_500x49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1571612"/>
            <a:ext cx="756664" cy="74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Я\Рабочий стол\6c85f591f48218b6dda35060657770fc_600.jpg"/>
          <p:cNvPicPr/>
          <p:nvPr/>
        </p:nvPicPr>
        <p:blipFill>
          <a:blip r:embed="rId6" cstate="print"/>
          <a:srcRect t="53983"/>
          <a:stretch>
            <a:fillRect/>
          </a:stretch>
        </p:blipFill>
        <p:spPr bwMode="auto">
          <a:xfrm>
            <a:off x="5929322" y="785794"/>
            <a:ext cx="869429" cy="730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Я\Рабочий стол\38743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4429132"/>
            <a:ext cx="90944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Documents and Settings\Я\Рабочий стол\sea-twigs-largethumb457386.jpg"/>
          <p:cNvPicPr/>
          <p:nvPr/>
        </p:nvPicPr>
        <p:blipFill>
          <a:blip r:embed="rId8"/>
          <a:srcRect l="7632" t="65631" r="23180" b="13610"/>
          <a:stretch>
            <a:fillRect/>
          </a:stretch>
        </p:blipFill>
        <p:spPr bwMode="auto">
          <a:xfrm>
            <a:off x="5786446" y="3143248"/>
            <a:ext cx="1757795" cy="70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273050"/>
            <a:ext cx="4614866" cy="5853113"/>
          </a:xfrm>
        </p:spPr>
        <p:txBody>
          <a:bodyPr/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National Parks</a:t>
            </a:r>
          </a:p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Nature Reserves</a:t>
            </a:r>
            <a:b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5280740"/>
            <a:ext cx="835821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was the first national park in the world?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are the two aims of national parks?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3915795"/>
            <a:ext cx="294817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Yellowstone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65772" y="4773051"/>
            <a:ext cx="37353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 Lake District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Рисунок 10" descr="C:\Documents and Settings\Я\Рабочий стол\entrance_yel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364333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Я\Рабочий стол\pic_ashnes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857364"/>
            <a:ext cx="3857652" cy="2624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anim11-k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285992"/>
            <a:ext cx="519111" cy="128588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72206"/>
            <a:ext cx="8229600" cy="500066"/>
          </a:xfrm>
        </p:spPr>
        <p:txBody>
          <a:bodyPr/>
          <a:lstStyle/>
          <a:p>
            <a:r>
              <a:rPr lang="ru-RU" sz="2000" dirty="0" smtClean="0">
                <a:hlinkClick r:id="rId2" action="ppaction://hlinkfile"/>
              </a:rPr>
              <a:t>озеро </a:t>
            </a:r>
            <a:r>
              <a:rPr lang="ru-RU" sz="2000" dirty="0" err="1" smtClean="0">
                <a:hlinkClick r:id="rId2" action="ppaction://hlinkfile"/>
              </a:rPr>
              <a:t>байкал</a:t>
            </a:r>
            <a:r>
              <a:rPr lang="ru-RU" sz="2000" dirty="0" smtClean="0">
                <a:hlinkClick r:id="rId2" action="ppaction://hlinkfile"/>
              </a:rPr>
              <a:t>.</a:t>
            </a:r>
            <a:r>
              <a:rPr lang="en-US" sz="2000" dirty="0" smtClean="0">
                <a:hlinkClick r:id="rId2" action="ppaction://hlinkfile"/>
              </a:rPr>
              <a:t>mp4</a:t>
            </a:r>
            <a:endParaRPr lang="ru-RU" sz="2000" dirty="0"/>
          </a:p>
        </p:txBody>
      </p:sp>
      <p:pic>
        <p:nvPicPr>
          <p:cNvPr id="3" name="Picture 2" descr="C:\Documents and Settings\Я\Рабочий стол\16398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285860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фотографии\рыбалка\26,08,2008\100_057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786190"/>
            <a:ext cx="3524747" cy="26435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85852" y="928670"/>
            <a:ext cx="696415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My Home Town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4" descr="ch0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457200"/>
            <a:ext cx="3519488" cy="1485900"/>
          </a:xfrm>
          <a:prstGeom prst="rect">
            <a:avLst/>
          </a:prstGeom>
          <a:noFill/>
        </p:spPr>
      </p:pic>
      <p:pic>
        <p:nvPicPr>
          <p:cNvPr id="7" name="iz_k.f._cgan_komp._v._zubkov_-_vstrech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429520" y="6000768"/>
            <a:ext cx="304800" cy="304800"/>
          </a:xfrm>
          <a:prstGeom prst="rect">
            <a:avLst/>
          </a:prstGeom>
        </p:spPr>
      </p:pic>
      <p:pic>
        <p:nvPicPr>
          <p:cNvPr id="8" name="Picture 2" descr="C:\Documents and Settings\Я\Рабочий стол\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2571744"/>
            <a:ext cx="3476649" cy="260748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фотографии\рыбалка\27,08,2008\100_07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3429528" cy="2572146"/>
          </a:xfrm>
          <a:prstGeom prst="rect">
            <a:avLst/>
          </a:prstGeom>
          <a:noFill/>
        </p:spPr>
      </p:pic>
      <p:pic>
        <p:nvPicPr>
          <p:cNvPr id="4" name="Picture 2" descr="E:\фотографии\назин\Супер\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85728"/>
            <a:ext cx="3803126" cy="285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E:\картинки\назин\Супер\1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1876"/>
            <a:ext cx="352427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E:\картинки\назин\Супер\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3429000"/>
            <a:ext cx="3848099" cy="288607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картинки\назин\Супер\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3364991" cy="2523743"/>
          </a:xfrm>
          <a:prstGeom prst="rect">
            <a:avLst/>
          </a:prstGeom>
          <a:noFill/>
        </p:spPr>
      </p:pic>
      <p:pic>
        <p:nvPicPr>
          <p:cNvPr id="5" name="Picture 3" descr="E:\картинки\назин\Супер\1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85728"/>
            <a:ext cx="3467095" cy="2600321"/>
          </a:xfrm>
          <a:prstGeom prst="rect">
            <a:avLst/>
          </a:prstGeom>
          <a:noFill/>
        </p:spPr>
      </p:pic>
      <p:pic>
        <p:nvPicPr>
          <p:cNvPr id="6" name="Picture 2" descr="E:\фотографии\назин\Супер\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357562"/>
            <a:ext cx="3374498" cy="2530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E:\фотографии\назин\Супер\1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286124"/>
            <a:ext cx="3445935" cy="2584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E:\фотографии\22 августа 2009\100_24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786190"/>
            <a:ext cx="352427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E:\фотографии\назин\Супер\1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86190"/>
            <a:ext cx="3357586" cy="2671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E:\фотографии\20 июля 2009\100_21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500042"/>
            <a:ext cx="2322902" cy="309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E:\фотографии\рыбалка\фото с природы\лодк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8191557" cy="61436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2071678"/>
            <a:ext cx="713580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Eco problems</a:t>
            </a:r>
          </a:p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In My Native Town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" name="x-mode_-_v_mire_zhivotni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92958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numSld="1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428736"/>
            <a:ext cx="6400800" cy="378621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7200" dirty="0" smtClean="0">
                <a:solidFill>
                  <a:srgbClr val="C00000"/>
                </a:solidFill>
                <a:latin typeface="Arial Black" pitchFamily="34" charset="0"/>
              </a:rPr>
              <a:t>How Do You Treat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7200" dirty="0" smtClean="0">
                <a:solidFill>
                  <a:srgbClr val="C00000"/>
                </a:solidFill>
                <a:latin typeface="Arial Black" pitchFamily="34" charset="0"/>
              </a:rPr>
              <a:t>the Earth?</a:t>
            </a:r>
            <a:endParaRPr lang="ru-RU" sz="7200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6" name="Picture 39" descr="nature3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2430" y="5895140"/>
            <a:ext cx="1071570" cy="962860"/>
          </a:xfrm>
          <a:prstGeom prst="rect">
            <a:avLst/>
          </a:prstGeom>
          <a:noFill/>
        </p:spPr>
      </p:pic>
      <p:pic>
        <p:nvPicPr>
          <p:cNvPr id="8" name="Picture 39" descr="a1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357826"/>
            <a:ext cx="1599590" cy="1751932"/>
          </a:xfrm>
          <a:prstGeom prst="rect">
            <a:avLst/>
          </a:prstGeom>
          <a:noFill/>
        </p:spPr>
      </p:pic>
      <p:pic>
        <p:nvPicPr>
          <p:cNvPr id="9" name="Picture 22" descr="a45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39" y="2428869"/>
            <a:ext cx="1766893" cy="1500192"/>
          </a:xfrm>
          <a:prstGeom prst="rect">
            <a:avLst/>
          </a:prstGeom>
          <a:noFill/>
        </p:spPr>
      </p:pic>
      <p:pic>
        <p:nvPicPr>
          <p:cNvPr id="11" name="Picture 33" descr="anim9-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076950"/>
            <a:ext cx="809625" cy="781050"/>
          </a:xfrm>
          <a:prstGeom prst="rect">
            <a:avLst/>
          </a:prstGeom>
          <a:noFill/>
        </p:spPr>
      </p:pic>
      <p:pic>
        <p:nvPicPr>
          <p:cNvPr id="12" name="Picture 33" descr="anim9-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6076950"/>
            <a:ext cx="809625" cy="7810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Documents and Settings\Я\Рабочий стол\image65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3357586" cy="2518190"/>
          </a:xfrm>
          <a:prstGeom prst="rect">
            <a:avLst/>
          </a:prstGeom>
          <a:noFill/>
        </p:spPr>
      </p:pic>
      <p:pic>
        <p:nvPicPr>
          <p:cNvPr id="4" name="Picture 2" descr="C:\Documents and Settings\Я\Рабочий стол\Фтото\DSC0918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85728"/>
            <a:ext cx="3310465" cy="2482849"/>
          </a:xfrm>
          <a:prstGeom prst="rect">
            <a:avLst/>
          </a:prstGeom>
          <a:noFill/>
        </p:spPr>
      </p:pic>
      <p:pic>
        <p:nvPicPr>
          <p:cNvPr id="5" name="Picture 1" descr="C:\Documents and Settings\Администратор\Мои документы\мусор\IMG_00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357562"/>
            <a:ext cx="3535383" cy="2649206"/>
          </a:xfrm>
          <a:prstGeom prst="rect">
            <a:avLst/>
          </a:prstGeom>
          <a:noFill/>
        </p:spPr>
      </p:pic>
      <p:pic>
        <p:nvPicPr>
          <p:cNvPr id="6" name="Picture 2" descr="J:\Новая папка\класс Темниковой\IMG_0265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20196" y="3429000"/>
            <a:ext cx="3333773" cy="250033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лагерь 1\IMG_02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3462391" cy="2596793"/>
          </a:xfrm>
          <a:prstGeom prst="rect">
            <a:avLst/>
          </a:prstGeom>
          <a:noFill/>
        </p:spPr>
      </p:pic>
      <p:pic>
        <p:nvPicPr>
          <p:cNvPr id="3" name="Picture 2" descr="I:\лагерь 1\IMG_02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500042"/>
            <a:ext cx="3689935" cy="2571768"/>
          </a:xfrm>
          <a:prstGeom prst="rect">
            <a:avLst/>
          </a:prstGeom>
          <a:noFill/>
        </p:spPr>
      </p:pic>
      <p:pic>
        <p:nvPicPr>
          <p:cNvPr id="4" name="Picture 2" descr="C:\Documents and Settings\Я\Рабочий стол\1281035402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429000"/>
            <a:ext cx="3457548" cy="2593161"/>
          </a:xfrm>
          <a:prstGeom prst="rect">
            <a:avLst/>
          </a:prstGeom>
          <a:noFill/>
        </p:spPr>
      </p:pic>
      <p:pic>
        <p:nvPicPr>
          <p:cNvPr id="5" name="Picture 2" descr="J:\Новая папка\класс Темниковой\IMG_02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357562"/>
            <a:ext cx="3643338" cy="273250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2174740"/>
            <a:ext cx="70177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Are You Worried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About Nature?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122" name="Picture 2" descr="C:\Documents and Settings\Я\Рабочий стол\1244199765_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14290"/>
            <a:ext cx="2778471" cy="2047877"/>
          </a:xfrm>
          <a:prstGeom prst="rect">
            <a:avLst/>
          </a:prstGeom>
          <a:noFill/>
        </p:spPr>
      </p:pic>
      <p:pic>
        <p:nvPicPr>
          <p:cNvPr id="5123" name="Picture 3" descr="C:\Documents and Settings\Я\Рабочий стол\2411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4214818"/>
            <a:ext cx="2708387" cy="2105022"/>
          </a:xfrm>
          <a:prstGeom prst="rect">
            <a:avLst/>
          </a:prstGeom>
          <a:noFill/>
        </p:spPr>
      </p:pic>
      <p:pic>
        <p:nvPicPr>
          <p:cNvPr id="5126" name="Picture 6" descr="C:\Documents and Settings\Я\Рабочий стол\65cfe6c6d93bb3626e351b7d13323e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143380"/>
            <a:ext cx="2690810" cy="2018108"/>
          </a:xfrm>
          <a:prstGeom prst="rect">
            <a:avLst/>
          </a:prstGeom>
          <a:noFill/>
        </p:spPr>
      </p:pic>
      <p:pic>
        <p:nvPicPr>
          <p:cNvPr id="7" name="Picture 25" descr="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4572008"/>
            <a:ext cx="1244736" cy="157163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WordArt 4"/>
          <p:cNvSpPr>
            <a:spLocks noGrp="1" noChangeArrowheads="1" noChangeShapeType="1" noTextEdit="1"/>
          </p:cNvSpPr>
          <p:nvPr>
            <p:ph type="ctrTitle"/>
          </p:nvPr>
        </p:nvSpPr>
        <p:spPr bwMode="auto">
          <a:xfrm>
            <a:off x="685800" y="428605"/>
            <a:ext cx="7772400" cy="435771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Ecology </a:t>
            </a:r>
          </a:p>
          <a:p>
            <a:pPr algn="ctr"/>
            <a:r>
              <a:rPr lang="en-US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suggests </a:t>
            </a:r>
          </a:p>
          <a:p>
            <a:pPr algn="ctr"/>
            <a:r>
              <a:rPr lang="en-US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activity</a:t>
            </a:r>
            <a:r>
              <a:rPr lang="en-US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!</a:t>
            </a:r>
            <a:endParaRPr lang="ru-RU" sz="36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</p:txBody>
      </p:sp>
      <p:pic>
        <p:nvPicPr>
          <p:cNvPr id="5" name="Рисунок 4" descr="a13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286388"/>
            <a:ext cx="1357322" cy="1300166"/>
          </a:xfrm>
          <a:prstGeom prst="rect">
            <a:avLst/>
          </a:prstGeom>
          <a:noFill/>
        </p:spPr>
      </p:pic>
      <p:pic>
        <p:nvPicPr>
          <p:cNvPr id="6" name="V_mire_jivotnih_-_origina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6286520"/>
            <a:ext cx="304800" cy="30480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4143380"/>
            <a:ext cx="2428892" cy="2433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a13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286388"/>
            <a:ext cx="1357322" cy="130016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2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Documents and Settings\Я\Рабочий стол\a6bf8a593eaf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100013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Я\Рабочий стол\butyl3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000108"/>
            <a:ext cx="200026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Я\Рабочий стол\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643446"/>
            <a:ext cx="1214446" cy="1654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Я\Рабочий стол\070307065535_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2143116"/>
            <a:ext cx="1428760" cy="21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Documents and Settings\Я\Рабочий стол\94449de4a87e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2285992"/>
            <a:ext cx="235745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Documents and Settings\Я\Рабочий стол\387431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14612" y="4572008"/>
            <a:ext cx="197223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Documents and Settings\Я\Рабочий стол\feodosia10946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72198" y="4786322"/>
            <a:ext cx="167215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1975135" y="76778"/>
            <a:ext cx="55306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The Three R’s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5720" y="2071678"/>
            <a:ext cx="165622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u</a:t>
            </a:r>
            <a:r>
              <a:rPr lang="en-US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sing</a:t>
            </a:r>
            <a:r>
              <a:rPr lang="en-US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en-US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electricity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86512" y="6274378"/>
            <a:ext cx="136447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u</a:t>
            </a:r>
            <a:r>
              <a:rPr lang="en-US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sing water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90474" y="2500306"/>
            <a:ext cx="146706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g</a:t>
            </a:r>
            <a:r>
              <a:rPr lang="en-US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lass bottles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77268" y="3804826"/>
            <a:ext cx="77457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paper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273791" y="4202676"/>
            <a:ext cx="94128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cartons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2910" y="6274378"/>
            <a:ext cx="109517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c</a:t>
            </a:r>
            <a:r>
              <a:rPr lang="en-US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ans/tins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46640" y="6215082"/>
            <a:ext cx="158248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p</a:t>
            </a:r>
            <a:r>
              <a:rPr lang="en-US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lastic bottles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533885" y="3786190"/>
            <a:ext cx="196720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p</a:t>
            </a:r>
            <a:r>
              <a:rPr lang="en-US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lastic containers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pic>
        <p:nvPicPr>
          <p:cNvPr id="26" name="Picture 2" descr="C:\Documents and Settings\Я\Рабочий стол\ob-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43702" y="2428868"/>
            <a:ext cx="1690686" cy="126801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43306" y="357166"/>
            <a:ext cx="5286412" cy="5768997"/>
          </a:xfrm>
        </p:spPr>
        <p:txBody>
          <a:bodyPr/>
          <a:lstStyle/>
          <a:p>
            <a:r>
              <a:rPr lang="en-US" sz="3200" b="1" dirty="0" smtClean="0"/>
              <a:t>Leave wild flowers to enjoy.</a:t>
            </a:r>
          </a:p>
          <a:p>
            <a:r>
              <a:rPr lang="en-US" sz="3200" b="1" dirty="0" smtClean="0"/>
              <a:t>Be a friend to fish. Don’t throw garbage into their homes.</a:t>
            </a:r>
          </a:p>
          <a:p>
            <a:r>
              <a:rPr lang="en-US" sz="3200" b="1" dirty="0" smtClean="0"/>
              <a:t>Leave the place clean.</a:t>
            </a:r>
          </a:p>
          <a:p>
            <a:r>
              <a:rPr lang="en-US" sz="3200" b="1" dirty="0" smtClean="0"/>
              <a:t>Use your head. Smart people recycle paper, cans and glass.</a:t>
            </a:r>
          </a:p>
          <a:p>
            <a:r>
              <a:rPr lang="en-US" sz="3200" b="1" dirty="0" smtClean="0"/>
              <a:t>Plant trees and flowers.</a:t>
            </a:r>
          </a:p>
          <a:p>
            <a:r>
              <a:rPr lang="en-US" sz="3200" b="1" dirty="0" smtClean="0"/>
              <a:t>Paint a picture, not a rock.</a:t>
            </a:r>
          </a:p>
          <a:p>
            <a:pPr>
              <a:buNone/>
            </a:pPr>
            <a:endParaRPr lang="ru-RU" sz="3200" b="1" dirty="0"/>
          </a:p>
        </p:txBody>
      </p:sp>
      <p:pic>
        <p:nvPicPr>
          <p:cNvPr id="27650" name="Picture 2" descr="C:\Documents and Settings\Я\Рабочий стол\WoodsyOwl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3446278" cy="371655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1214422"/>
            <a:ext cx="238180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 mascot of the </a:t>
            </a:r>
          </a:p>
          <a:p>
            <a:pPr algn="ctr"/>
            <a:r>
              <a:rPr lang="en-US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Forest service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Я\Рабочий стол\CZF_Pictur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5133975" cy="555307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643570" y="4068553"/>
            <a:ext cx="371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/>
              <a:t>Hometask</a:t>
            </a:r>
            <a:r>
              <a:rPr lang="en-US" b="1" dirty="0" smtClean="0"/>
              <a:t> :</a:t>
            </a:r>
          </a:p>
          <a:p>
            <a:pPr algn="ctr"/>
            <a:r>
              <a:rPr lang="en-US" b="1" dirty="0" smtClean="0"/>
              <a:t>Earth Day at your school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400" b="1" dirty="0" smtClean="0"/>
              <a:t>  To revise all the information on the theme “How Do You Treat the Earth?”</a:t>
            </a:r>
            <a:r>
              <a:rPr lang="ru-RU" sz="4400" b="1" dirty="0" smtClean="0"/>
              <a:t>– </a:t>
            </a:r>
            <a:r>
              <a:rPr lang="ru-RU" sz="4400" b="1" dirty="0" err="1" smtClean="0"/>
              <a:t>vocabulary</a:t>
            </a:r>
            <a:r>
              <a:rPr lang="ru-RU" sz="4400" b="1" dirty="0" smtClean="0"/>
              <a:t>, </a:t>
            </a:r>
            <a:r>
              <a:rPr lang="ru-RU" sz="4400" b="1" dirty="0" err="1" smtClean="0"/>
              <a:t>grammar</a:t>
            </a:r>
            <a:r>
              <a:rPr lang="ru-RU" sz="4400" b="1" dirty="0" smtClean="0"/>
              <a:t> (</a:t>
            </a:r>
            <a:r>
              <a:rPr lang="ru-RU" sz="4400" b="1" dirty="0" err="1" smtClean="0"/>
              <a:t>Present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Passive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Voice</a:t>
            </a:r>
            <a:r>
              <a:rPr lang="ru-RU" sz="4400" b="1" dirty="0" smtClean="0"/>
              <a:t>) </a:t>
            </a:r>
            <a:r>
              <a:rPr lang="ru-RU" sz="4400" b="1" dirty="0" err="1" smtClean="0"/>
              <a:t>and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cultural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notes</a:t>
            </a:r>
            <a:r>
              <a:rPr lang="ru-RU" sz="4400" b="1" dirty="0" smtClean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36843" y="428604"/>
            <a:ext cx="29353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Aim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butterfly2-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0082093">
            <a:off x="7096206" y="165508"/>
            <a:ext cx="1000132" cy="1004889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5072074"/>
            <a:ext cx="1928826" cy="1486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5072074"/>
            <a:ext cx="2071702" cy="149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AutoShape 3"/>
          <p:cNvSpPr>
            <a:spLocks noChangeArrowheads="1"/>
          </p:cNvSpPr>
          <p:nvPr/>
        </p:nvSpPr>
        <p:spPr bwMode="auto">
          <a:xfrm>
            <a:off x="1219200" y="3657600"/>
            <a:ext cx="1828800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l" eaLnBrk="0" hangingPunct="0"/>
            <a:endParaRPr lang="en-US" sz="1400" dirty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z="2000" dirty="0"/>
          </a:p>
        </p:txBody>
      </p:sp>
      <p:sp>
        <p:nvSpPr>
          <p:cNvPr id="78854" name="AutoShape 6"/>
          <p:cNvSpPr>
            <a:spLocks noChangeArrowheads="1"/>
          </p:cNvSpPr>
          <p:nvPr/>
        </p:nvSpPr>
        <p:spPr bwMode="gray">
          <a:xfrm>
            <a:off x="3151188" y="2452688"/>
            <a:ext cx="400050" cy="449262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8855" name="AutoShape 7"/>
          <p:cNvSpPr>
            <a:spLocks noChangeArrowheads="1"/>
          </p:cNvSpPr>
          <p:nvPr/>
        </p:nvSpPr>
        <p:spPr bwMode="gray">
          <a:xfrm>
            <a:off x="5613400" y="2452688"/>
            <a:ext cx="398463" cy="449262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8856" name="Oval 8"/>
          <p:cNvSpPr>
            <a:spLocks noChangeArrowheads="1"/>
          </p:cNvSpPr>
          <p:nvPr/>
        </p:nvSpPr>
        <p:spPr bwMode="gray">
          <a:xfrm>
            <a:off x="6221413" y="1833563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8857" name="Oval 9"/>
          <p:cNvSpPr>
            <a:spLocks noChangeArrowheads="1"/>
          </p:cNvSpPr>
          <p:nvPr/>
        </p:nvSpPr>
        <p:spPr bwMode="gray">
          <a:xfrm>
            <a:off x="6221413" y="1833563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8858" name="Oval 10"/>
          <p:cNvSpPr>
            <a:spLocks noChangeArrowheads="1"/>
          </p:cNvSpPr>
          <p:nvPr/>
        </p:nvSpPr>
        <p:spPr bwMode="gray">
          <a:xfrm>
            <a:off x="6332538" y="1944688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8859" name="Oval 11"/>
          <p:cNvSpPr>
            <a:spLocks noChangeArrowheads="1"/>
          </p:cNvSpPr>
          <p:nvPr/>
        </p:nvSpPr>
        <p:spPr bwMode="gray">
          <a:xfrm>
            <a:off x="6357938" y="195262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8860" name="Oval 12"/>
          <p:cNvSpPr>
            <a:spLocks noChangeArrowheads="1"/>
          </p:cNvSpPr>
          <p:nvPr/>
        </p:nvSpPr>
        <p:spPr bwMode="gray">
          <a:xfrm>
            <a:off x="6411913" y="2016125"/>
            <a:ext cx="1335087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8861" name="Oval 13"/>
          <p:cNvSpPr>
            <a:spLocks noChangeArrowheads="1"/>
          </p:cNvSpPr>
          <p:nvPr/>
        </p:nvSpPr>
        <p:spPr bwMode="gray">
          <a:xfrm>
            <a:off x="1295400" y="1828800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8862" name="Oval 14"/>
          <p:cNvSpPr>
            <a:spLocks noChangeArrowheads="1"/>
          </p:cNvSpPr>
          <p:nvPr/>
        </p:nvSpPr>
        <p:spPr bwMode="gray">
          <a:xfrm>
            <a:off x="1295400" y="1828800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8863" name="Oval 15"/>
          <p:cNvSpPr>
            <a:spLocks noChangeArrowheads="1"/>
          </p:cNvSpPr>
          <p:nvPr/>
        </p:nvSpPr>
        <p:spPr bwMode="gray">
          <a:xfrm>
            <a:off x="1406525" y="193833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8864" name="Oval 16"/>
          <p:cNvSpPr>
            <a:spLocks noChangeArrowheads="1"/>
          </p:cNvSpPr>
          <p:nvPr/>
        </p:nvSpPr>
        <p:spPr bwMode="gray">
          <a:xfrm>
            <a:off x="1408113" y="1941513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8865" name="Oval 17"/>
          <p:cNvSpPr>
            <a:spLocks noChangeArrowheads="1"/>
          </p:cNvSpPr>
          <p:nvPr/>
        </p:nvSpPr>
        <p:spPr bwMode="gray">
          <a:xfrm>
            <a:off x="1481138" y="2012950"/>
            <a:ext cx="1333500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501775" y="2032000"/>
            <a:ext cx="1290638" cy="1277938"/>
            <a:chOff x="4166" y="1706"/>
            <a:chExt cx="1252" cy="1252"/>
          </a:xfrm>
        </p:grpSpPr>
        <p:sp>
          <p:nvSpPr>
            <p:cNvPr id="78867" name="Oval 1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8868" name="Oval 2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8869" name="Oval 2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8870" name="Oval 2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78871" name="Oval 23"/>
          <p:cNvSpPr>
            <a:spLocks noChangeArrowheads="1"/>
          </p:cNvSpPr>
          <p:nvPr/>
        </p:nvSpPr>
        <p:spPr bwMode="gray">
          <a:xfrm>
            <a:off x="3759200" y="1833563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8872" name="Oval 24"/>
          <p:cNvSpPr>
            <a:spLocks noChangeArrowheads="1"/>
          </p:cNvSpPr>
          <p:nvPr/>
        </p:nvSpPr>
        <p:spPr bwMode="gray">
          <a:xfrm>
            <a:off x="3759200" y="1833563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8873" name="Oval 25"/>
          <p:cNvSpPr>
            <a:spLocks noChangeArrowheads="1"/>
          </p:cNvSpPr>
          <p:nvPr/>
        </p:nvSpPr>
        <p:spPr bwMode="gray">
          <a:xfrm>
            <a:off x="3870325" y="194468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8874" name="Oval 26"/>
          <p:cNvSpPr>
            <a:spLocks noChangeArrowheads="1"/>
          </p:cNvSpPr>
          <p:nvPr/>
        </p:nvSpPr>
        <p:spPr bwMode="gray">
          <a:xfrm>
            <a:off x="3871913" y="194627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8875" name="Oval 27"/>
          <p:cNvSpPr>
            <a:spLocks noChangeArrowheads="1"/>
          </p:cNvSpPr>
          <p:nvPr/>
        </p:nvSpPr>
        <p:spPr bwMode="gray">
          <a:xfrm>
            <a:off x="3943350" y="2016125"/>
            <a:ext cx="1333500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3965575" y="2032000"/>
            <a:ext cx="1290638" cy="1277938"/>
            <a:chOff x="4166" y="1706"/>
            <a:chExt cx="1252" cy="1252"/>
          </a:xfrm>
        </p:grpSpPr>
        <p:sp>
          <p:nvSpPr>
            <p:cNvPr id="78877" name="Oval 2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8878" name="Oval 3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8879" name="Oval 3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8880" name="Oval 3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6435725" y="2032000"/>
            <a:ext cx="1292225" cy="1277938"/>
            <a:chOff x="4166" y="1706"/>
            <a:chExt cx="1252" cy="1252"/>
          </a:xfrm>
        </p:grpSpPr>
        <p:sp>
          <p:nvSpPr>
            <p:cNvPr id="78882" name="Oval 34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8883" name="Oval 35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8884" name="Oval 36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8885" name="Oval 37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78886" name="Text Box 38"/>
          <p:cNvSpPr txBox="1">
            <a:spLocks noChangeArrowheads="1"/>
          </p:cNvSpPr>
          <p:nvPr/>
        </p:nvSpPr>
        <p:spPr bwMode="gray">
          <a:xfrm>
            <a:off x="1643042" y="2505075"/>
            <a:ext cx="104067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 smtClean="0">
                <a:solidFill>
                  <a:srgbClr val="000000"/>
                </a:solidFill>
              </a:rPr>
              <a:t>LAND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78887" name="Text Box 39"/>
          <p:cNvSpPr txBox="1">
            <a:spLocks noChangeArrowheads="1"/>
          </p:cNvSpPr>
          <p:nvPr/>
        </p:nvSpPr>
        <p:spPr bwMode="gray">
          <a:xfrm>
            <a:off x="4000496" y="2505075"/>
            <a:ext cx="127336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 smtClean="0">
                <a:solidFill>
                  <a:srgbClr val="000000"/>
                </a:solidFill>
              </a:rPr>
              <a:t>WATER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78888" name="Text Box 40"/>
          <p:cNvSpPr txBox="1">
            <a:spLocks noChangeArrowheads="1"/>
          </p:cNvSpPr>
          <p:nvPr/>
        </p:nvSpPr>
        <p:spPr bwMode="gray">
          <a:xfrm>
            <a:off x="6785698" y="2505075"/>
            <a:ext cx="71526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 smtClean="0">
                <a:solidFill>
                  <a:srgbClr val="000000"/>
                </a:solidFill>
              </a:rPr>
              <a:t>AIR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00166" y="500042"/>
            <a:ext cx="66603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Inviromental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Problems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4" name="Picture 7" descr="Копия 1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3643314"/>
            <a:ext cx="1714512" cy="2550859"/>
          </a:xfrm>
          <a:prstGeom prst="rect">
            <a:avLst/>
          </a:prstGeom>
          <a:noFill/>
        </p:spPr>
      </p:pic>
      <p:pic>
        <p:nvPicPr>
          <p:cNvPr id="45" name="Picture 6" descr="j01992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4071942"/>
            <a:ext cx="2662126" cy="1857388"/>
          </a:xfrm>
          <a:prstGeom prst="rect">
            <a:avLst/>
          </a:prstGeom>
          <a:noFill/>
        </p:spPr>
      </p:pic>
      <p:pic>
        <p:nvPicPr>
          <p:cNvPr id="46" name="Picture 5" descr="j021519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3500438"/>
            <a:ext cx="2298974" cy="285752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sz="3600" dirty="0" smtClean="0"/>
              <a:t>   </a:t>
            </a:r>
            <a:r>
              <a:rPr lang="en-US" sz="4000" b="1" dirty="0" smtClean="0"/>
              <a:t>The Earth is a garden,</a:t>
            </a:r>
            <a:br>
              <a:rPr lang="en-US" sz="4000" b="1" dirty="0" smtClean="0"/>
            </a:br>
            <a:r>
              <a:rPr lang="en-US" sz="4000" b="1" dirty="0" smtClean="0"/>
              <a:t>It’s a beautiful place.</a:t>
            </a:r>
            <a:br>
              <a:rPr lang="en-US" sz="4000" b="1" dirty="0" smtClean="0"/>
            </a:br>
            <a:r>
              <a:rPr lang="en-US" sz="4000" b="1" dirty="0" smtClean="0"/>
              <a:t>For all living creatures, </a:t>
            </a:r>
            <a:br>
              <a:rPr lang="en-US" sz="4000" b="1" dirty="0" smtClean="0"/>
            </a:br>
            <a:r>
              <a:rPr lang="en-US" sz="4000" b="1" dirty="0" smtClean="0"/>
              <a:t>For all the human race.</a:t>
            </a:r>
            <a:br>
              <a:rPr lang="en-US" sz="4000" b="1" dirty="0" smtClean="0"/>
            </a:br>
            <a:r>
              <a:rPr lang="en-US" sz="4000" b="1" dirty="0" smtClean="0"/>
              <a:t>Helping Mother Earth</a:t>
            </a:r>
            <a:br>
              <a:rPr lang="en-US" sz="4000" b="1" dirty="0" smtClean="0"/>
            </a:br>
            <a:r>
              <a:rPr lang="en-US" sz="4000" b="1" dirty="0" smtClean="0"/>
              <a:t>We can peacefully roam.</a:t>
            </a:r>
            <a:br>
              <a:rPr lang="en-US" sz="4000" b="1" dirty="0" smtClean="0"/>
            </a:br>
            <a:r>
              <a:rPr lang="en-US" sz="4000" b="1" dirty="0" smtClean="0"/>
              <a:t>We all deserve a place</a:t>
            </a:r>
            <a:br>
              <a:rPr lang="en-US" sz="4000" b="1" dirty="0" smtClean="0"/>
            </a:br>
            <a:r>
              <a:rPr lang="en-US" sz="4000" b="1" dirty="0" smtClean="0"/>
              <a:t>We can call our home.</a:t>
            </a:r>
          </a:p>
          <a:p>
            <a:pPr algn="ctr">
              <a:buNone/>
            </a:pPr>
            <a:endParaRPr lang="ru-RU" b="1" dirty="0" smtClean="0"/>
          </a:p>
          <a:p>
            <a:endParaRPr lang="ru-RU" dirty="0"/>
          </a:p>
        </p:txBody>
      </p:sp>
      <p:pic>
        <p:nvPicPr>
          <p:cNvPr id="6" name="Picture 2" descr="C:\Documents and Settings\Я\Рабочий стол\5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241376">
            <a:off x="1586269" y="647939"/>
            <a:ext cx="2053490" cy="858426"/>
          </a:xfrm>
          <a:prstGeom prst="rect">
            <a:avLst/>
          </a:prstGeom>
          <a:noFill/>
        </p:spPr>
      </p:pic>
      <p:pic>
        <p:nvPicPr>
          <p:cNvPr id="7" name="Picture 43" descr="tiger0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82" y="3786190"/>
            <a:ext cx="1476377" cy="1428752"/>
          </a:xfrm>
          <a:prstGeom prst="rect">
            <a:avLst/>
          </a:prstGeom>
          <a:noFill/>
        </p:spPr>
      </p:pic>
      <p:pic>
        <p:nvPicPr>
          <p:cNvPr id="8" name="Рисунок 7" descr="C:\Documents and Settings\Я\Рабочий стол\earth_pals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071942"/>
            <a:ext cx="1571636" cy="1818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40 - Солов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286776" y="6286520"/>
            <a:ext cx="304800" cy="304800"/>
          </a:xfrm>
          <a:prstGeom prst="rect">
            <a:avLst/>
          </a:prstGeom>
        </p:spPr>
      </p:pic>
      <p:pic>
        <p:nvPicPr>
          <p:cNvPr id="10" name="Picture 2" descr="C:\Documents and Settings\Я\Рабочий стол\5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04532">
            <a:off x="5872460" y="729755"/>
            <a:ext cx="2053490" cy="85842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03341"/>
            <a:ext cx="2328850" cy="5054617"/>
          </a:xfrm>
        </p:spPr>
        <p:txBody>
          <a:bodyPr/>
          <a:lstStyle/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 container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damage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destroy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disturb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the environment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glass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grass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keep off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nature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plant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plastic</a:t>
            </a:r>
          </a:p>
          <a:p>
            <a:pPr>
              <a:buNone/>
            </a:pP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en-US" sz="2000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0430" y="1214422"/>
            <a:ext cx="2071702" cy="5126055"/>
          </a:xfrm>
        </p:spPr>
        <p:txBody>
          <a:bodyPr/>
          <a:lstStyle/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pollute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pollution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protect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recycle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reduce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reuse 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throw away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wildlife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air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disappear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the Earth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 You Know These Words?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 bwMode="auto">
          <a:xfrm>
            <a:off x="6000760" y="1152508"/>
            <a:ext cx="2286016" cy="512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29322" y="1230062"/>
            <a:ext cx="2286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 (river) bank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 plant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wild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spoil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in charge of</a:t>
            </a: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be concerned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find worrying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an aim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an alligator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to cover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 national park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 naturalist</a:t>
            </a: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 nature reserve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8" descr="j02328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428604"/>
            <a:ext cx="129574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j02149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5429264"/>
            <a:ext cx="1714512" cy="121444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</p:nvPr>
        </p:nvGraphicFramePr>
        <p:xfrm>
          <a:off x="1357290" y="785794"/>
          <a:ext cx="6858048" cy="5036473"/>
        </p:xfrm>
        <a:graphic>
          <a:graphicData uri="http://schemas.openxmlformats.org/drawingml/2006/table">
            <a:tbl>
              <a:tblPr/>
              <a:tblGrid>
                <a:gridCol w="1651513"/>
                <a:gridCol w="1712251"/>
                <a:gridCol w="1650222"/>
                <a:gridCol w="1844062"/>
              </a:tblGrid>
              <a:tr h="1034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a </a:t>
                      </a:r>
                      <a:r>
                        <a:rPr lang="en-US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container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to disappear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reuse bottles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he 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Earth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4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pollute the envi­ronment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protect nature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reduce pollution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a nature reserve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4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damage trees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a national park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garbage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to destroy wildlife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6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disturb wild animals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plant trees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cut down baby trees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to spoil  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the 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environment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throw away litter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recycle waste paper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hurt animals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reduce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25" marR="55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4" descr="j03435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62388"/>
            <a:ext cx="1714512" cy="1695612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6686568" cy="428628"/>
          </a:xfrm>
        </p:spPr>
        <p:txBody>
          <a:bodyPr/>
          <a:lstStyle/>
          <a:p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Give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Russian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equivalents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" name="iz_k.f._cgan_komp._v._zubkov_-_vstrech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</p:nvPr>
        </p:nvGraphicFramePr>
        <p:xfrm>
          <a:off x="500034" y="785795"/>
          <a:ext cx="8429683" cy="4965550"/>
        </p:xfrm>
        <a:graphic>
          <a:graphicData uri="http://schemas.openxmlformats.org/drawingml/2006/table">
            <a:tbl>
              <a:tblPr/>
              <a:tblGrid>
                <a:gridCol w="2004797"/>
                <a:gridCol w="2266417"/>
                <a:gridCol w="2002628"/>
                <a:gridCol w="2155841"/>
              </a:tblGrid>
              <a:tr h="7593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контейнер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исчезать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использовать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бутылки заново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Земля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загрязнять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окружающую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среду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охранять природу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сократить загрязнение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заповедник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повреждать деревья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национальный парк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мусор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разрушать дикую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природу</a:t>
                      </a:r>
                      <a:endParaRPr lang="en-US" sz="20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беспокоить диких животных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сажать деревья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рубить молодые деревца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портить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окруж.среду</a:t>
                      </a:r>
                      <a:endParaRPr lang="en-US" sz="20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выбрасывать мусор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перерабатывать макулатуру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обижать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животных</a:t>
                      </a:r>
                      <a:endParaRPr lang="en-US" sz="20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уменьшать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5" descr="j02153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5857892"/>
            <a:ext cx="571472" cy="807528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6000768"/>
            <a:ext cx="714380" cy="647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5929330"/>
            <a:ext cx="100013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67646" y="285728"/>
            <a:ext cx="573105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Passive Voice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16812" y="1785927"/>
            <a:ext cx="234087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</a:t>
            </a:r>
            <a:r>
              <a:rPr lang="en-US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</a:t>
            </a:r>
          </a:p>
          <a:p>
            <a:pPr algn="ctr"/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is</a:t>
            </a:r>
          </a:p>
          <a:p>
            <a:pPr algn="ctr"/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</a:t>
            </a:r>
            <a:r>
              <a:rPr lang="en-US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re 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3034255"/>
            <a:ext cx="37147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+ V3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4143372" y="2071678"/>
            <a:ext cx="571504" cy="342902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theme/theme1.xml><?xml version="1.0" encoding="utf-8"?>
<a:theme xmlns:a="http://schemas.openxmlformats.org/drawingml/2006/main" name="Зелёные листь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Зелёные листья</Template>
  <TotalTime>1401</TotalTime>
  <Words>450</Words>
  <Application>Microsoft Office PowerPoint</Application>
  <PresentationFormat>Экран (4:3)</PresentationFormat>
  <Paragraphs>150</Paragraphs>
  <Slides>26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Зелёные листья</vt:lpstr>
      <vt:lpstr>An Apple As the World</vt:lpstr>
      <vt:lpstr>Слайд 2</vt:lpstr>
      <vt:lpstr>Слайд 3</vt:lpstr>
      <vt:lpstr>Слайд 4</vt:lpstr>
      <vt:lpstr>Слайд 5</vt:lpstr>
      <vt:lpstr>Do You Know These Words?</vt:lpstr>
      <vt:lpstr>Give Russian equivalents </vt:lpstr>
      <vt:lpstr>Слайд 8</vt:lpstr>
      <vt:lpstr>Слайд 9</vt:lpstr>
      <vt:lpstr>Fill in is or are. </vt:lpstr>
      <vt:lpstr> Transform the sentences into Passive Voice.  (We pollute nature. —&gt; Nature is polluted.) </vt:lpstr>
      <vt:lpstr>   </vt:lpstr>
      <vt:lpstr>Слайд 13</vt:lpstr>
      <vt:lpstr>озеро байкал.mp4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Ecology  suggests  activity!</vt:lpstr>
      <vt:lpstr>Слайд 24</vt:lpstr>
      <vt:lpstr>Слайд 25</vt:lpstr>
      <vt:lpstr>Слайд 26</vt:lpstr>
    </vt:vector>
  </TitlesOfParts>
  <Company>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156</cp:revision>
  <dcterms:created xsi:type="dcterms:W3CDTF">2010-12-11T13:25:49Z</dcterms:created>
  <dcterms:modified xsi:type="dcterms:W3CDTF">2013-02-16T14:53:09Z</dcterms:modified>
</cp:coreProperties>
</file>