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7" r:id="rId2"/>
    <p:sldId id="258" r:id="rId3"/>
    <p:sldId id="260" r:id="rId4"/>
    <p:sldId id="268" r:id="rId5"/>
    <p:sldId id="262" r:id="rId6"/>
    <p:sldId id="263" r:id="rId7"/>
    <p:sldId id="266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B6702-9E87-4B7E-8F1B-9C10495D56AB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04F30-C9AE-4F11-BC97-239CC97BE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7240301-8D62-4FDD-8D4C-63575A1FC83D}" type="datetimeFigureOut">
              <a:rPr lang="ru-RU" smtClean="0"/>
              <a:pPr/>
              <a:t>02.09.2011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77F0692-B06E-4910-A291-D51C943CE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hyperlink" Target="http://www.dreamenglish.com/clothing" TargetMode="Externa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audio" Target="../media/audio1.wav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hyperlink" Target="http://www.mes-english.com/flashcards/clothes.php" TargetMode="External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50601"/>
            <a:ext cx="9314969" cy="690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50" y="785813"/>
            <a:ext cx="778668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i="1" spc="300" dirty="0" smtClean="0">
                <a:solidFill>
                  <a:schemeClr val="bg1"/>
                </a:solidFill>
                <a:latin typeface="Constantia" pitchFamily="18" charset="0"/>
              </a:rPr>
              <a:t>It’s the 29</a:t>
            </a:r>
            <a:r>
              <a:rPr lang="en-US" sz="3600" i="1" spc="300" baseline="30000" dirty="0" smtClean="0">
                <a:solidFill>
                  <a:schemeClr val="bg1"/>
                </a:solidFill>
                <a:latin typeface="Constantia" pitchFamily="18" charset="0"/>
              </a:rPr>
              <a:t>th</a:t>
            </a:r>
            <a:r>
              <a:rPr lang="en-US" sz="3600" i="1" spc="300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en-US" sz="4400" i="1" spc="300" dirty="0" smtClean="0">
                <a:solidFill>
                  <a:schemeClr val="bg1"/>
                </a:solidFill>
                <a:latin typeface="Constantia" pitchFamily="18" charset="0"/>
              </a:rPr>
              <a:t>of</a:t>
            </a:r>
            <a:r>
              <a:rPr lang="en-US" sz="3600" i="1" spc="300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en-US" sz="4400" i="1" spc="300" dirty="0" smtClean="0">
                <a:solidFill>
                  <a:schemeClr val="bg1"/>
                </a:solidFill>
                <a:latin typeface="Constantia" pitchFamily="18" charset="0"/>
              </a:rPr>
              <a:t>March</a:t>
            </a:r>
            <a:r>
              <a:rPr lang="ru-RU" sz="4800" i="1" spc="300" dirty="0" smtClean="0">
                <a:solidFill>
                  <a:schemeClr val="bg1"/>
                </a:solidFill>
                <a:latin typeface="Constantia" pitchFamily="18" charset="0"/>
              </a:rPr>
              <a:t>.</a:t>
            </a:r>
            <a:endParaRPr lang="ru-RU" sz="4800" i="1" spc="300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43063" y="1500188"/>
            <a:ext cx="66436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i="1" dirty="0" smtClean="0">
                <a:solidFill>
                  <a:schemeClr val="bg1"/>
                </a:solidFill>
                <a:latin typeface="Constantia" pitchFamily="18" charset="0"/>
              </a:rPr>
              <a:t>Monday.</a:t>
            </a:r>
          </a:p>
          <a:p>
            <a:pPr algn="ctr"/>
            <a:r>
              <a:rPr lang="en-US" sz="4800" i="1" dirty="0" smtClean="0">
                <a:solidFill>
                  <a:schemeClr val="bg1"/>
                </a:solidFill>
                <a:latin typeface="Constantia" pitchFamily="18" charset="0"/>
              </a:rPr>
              <a:t>Class work.</a:t>
            </a:r>
            <a:endParaRPr lang="ru-RU" sz="4800" i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357438" y="2857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  <a:hlinkClick r:id="rId3"/>
              </a:rPr>
              <a:t>http://www.dreamenglish.com/clothing</a:t>
            </a:r>
            <a:endParaRPr lang="en-US" dirty="0">
              <a:latin typeface="Calibri" pitchFamily="34" charset="0"/>
            </a:endParaRPr>
          </a:p>
          <a:p>
            <a:pPr algn="ctr"/>
            <a:r>
              <a:rPr lang="en-US" dirty="0">
                <a:latin typeface="Calibri" pitchFamily="34" charset="0"/>
                <a:hlinkClick r:id="rId4"/>
              </a:rPr>
              <a:t>www.mes-english.com</a:t>
            </a:r>
            <a:r>
              <a:rPr lang="en-US" dirty="0">
                <a:latin typeface="Calibri" pitchFamily="34" charset="0"/>
              </a:rPr>
              <a:t> 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6" name="Рисунок 5" descr="ugol2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4" y="142852"/>
            <a:ext cx="2189408" cy="231819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ugol2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0800000">
            <a:off x="6786578" y="4357694"/>
            <a:ext cx="2189408" cy="231819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prosh14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3057" y="0"/>
            <a:ext cx="8920943" cy="614366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078" name="Рисунок 10" descr="short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785794"/>
            <a:ext cx="868363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11" descr="skirt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785794"/>
            <a:ext cx="928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12" descr="dress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15188" y="714375"/>
            <a:ext cx="8588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Box 13"/>
          <p:cNvSpPr txBox="1">
            <a:spLocks noChangeArrowheads="1"/>
          </p:cNvSpPr>
          <p:nvPr/>
        </p:nvSpPr>
        <p:spPr bwMode="auto">
          <a:xfrm>
            <a:off x="1857356" y="1643050"/>
            <a:ext cx="5214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i="1" dirty="0">
                <a:solidFill>
                  <a:srgbClr val="C00000"/>
                </a:solidFill>
                <a:latin typeface="Calibri" pitchFamily="34" charset="0"/>
              </a:rPr>
              <a:t>Put on your pants!</a:t>
            </a:r>
            <a:endParaRPr lang="ru-RU" sz="2800" b="1" i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813" y="2143125"/>
            <a:ext cx="7572375" cy="36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 T-shirt                   a shirt                               socks                                         shoes</a:t>
            </a:r>
            <a:endParaRPr lang="ru-RU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083" name="Рисунок 15" descr="t-shirt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88" y="2500313"/>
            <a:ext cx="78581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Рисунок 16" descr="shirt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28875" y="2500313"/>
            <a:ext cx="92868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Рисунок 17" descr="socks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14875" y="2500313"/>
            <a:ext cx="928688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TextBox 19"/>
          <p:cNvSpPr txBox="1">
            <a:spLocks noChangeArrowheads="1"/>
          </p:cNvSpPr>
          <p:nvPr/>
        </p:nvSpPr>
        <p:spPr bwMode="auto">
          <a:xfrm>
            <a:off x="2714625" y="3429000"/>
            <a:ext cx="342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i="1" dirty="0">
                <a:solidFill>
                  <a:srgbClr val="C00000"/>
                </a:solidFill>
                <a:latin typeface="Calibri" pitchFamily="34" charset="0"/>
              </a:rPr>
              <a:t>Put on your shoes!</a:t>
            </a:r>
            <a:endParaRPr lang="ru-RU" sz="2800" b="1" i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5813" y="3929063"/>
            <a:ext cx="7715250" cy="3698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 jacket                                            gloves                                                       a hat</a:t>
            </a:r>
            <a:endParaRPr lang="ru-RU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088" name="Рисунок 21" descr="jacket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7250" y="4357688"/>
            <a:ext cx="714375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Рисунок 22" descr="gloves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14750" y="428625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Рисунок 23" descr="hat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15188" y="428625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1" name="TextBox 24"/>
          <p:cNvSpPr txBox="1">
            <a:spLocks noChangeArrowheads="1"/>
          </p:cNvSpPr>
          <p:nvPr/>
        </p:nvSpPr>
        <p:spPr bwMode="auto">
          <a:xfrm>
            <a:off x="2428875" y="5214938"/>
            <a:ext cx="371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i="1">
                <a:solidFill>
                  <a:srgbClr val="C00000"/>
                </a:solidFill>
                <a:latin typeface="Calibri" pitchFamily="34" charset="0"/>
              </a:rPr>
              <a:t>Put on your hat!</a:t>
            </a:r>
            <a:endParaRPr lang="ru-RU" sz="2800" b="1" i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14375" y="5786438"/>
            <a:ext cx="7643813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i="1" u="sng" dirty="0">
                <a:solidFill>
                  <a:srgbClr val="C00000"/>
                </a:solidFill>
                <a:latin typeface="Calibri" pitchFamily="34" charset="0"/>
              </a:rPr>
              <a:t>Take off </a:t>
            </a:r>
            <a:r>
              <a:rPr lang="en-US" sz="2800" i="1" dirty="0">
                <a:solidFill>
                  <a:srgbClr val="C00000"/>
                </a:solidFill>
                <a:latin typeface="Calibri" pitchFamily="34" charset="0"/>
              </a:rPr>
              <a:t>your</a:t>
            </a:r>
            <a:r>
              <a:rPr lang="en-US" sz="2800" b="1" i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800" i="1" dirty="0">
                <a:solidFill>
                  <a:srgbClr val="C00000"/>
                </a:solidFill>
                <a:latin typeface="Calibri" pitchFamily="34" charset="0"/>
              </a:rPr>
              <a:t>hat! </a:t>
            </a:r>
            <a:r>
              <a:rPr lang="en-US" sz="2800" b="1" i="1" dirty="0">
                <a:solidFill>
                  <a:srgbClr val="C00000"/>
                </a:solidFill>
                <a:latin typeface="Calibri" pitchFamily="34" charset="0"/>
              </a:rPr>
              <a:t>  </a:t>
            </a:r>
            <a:r>
              <a:rPr lang="en-US" sz="2800" b="1" i="1" u="sng" dirty="0">
                <a:solidFill>
                  <a:srgbClr val="C00000"/>
                </a:solidFill>
                <a:latin typeface="Calibri" pitchFamily="34" charset="0"/>
              </a:rPr>
              <a:t>Put on </a:t>
            </a:r>
            <a:r>
              <a:rPr lang="en-US" sz="2800" i="1" dirty="0">
                <a:solidFill>
                  <a:srgbClr val="C00000"/>
                </a:solidFill>
                <a:latin typeface="Calibri" pitchFamily="34" charset="0"/>
              </a:rPr>
              <a:t>your</a:t>
            </a:r>
            <a:r>
              <a:rPr lang="en-US" sz="2800" b="1" i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800" i="1" dirty="0">
                <a:solidFill>
                  <a:srgbClr val="C00000"/>
                </a:solidFill>
                <a:latin typeface="Calibri" pitchFamily="34" charset="0"/>
              </a:rPr>
              <a:t>hat</a:t>
            </a:r>
            <a:r>
              <a:rPr lang="en-US" sz="2800" b="1" i="1" dirty="0">
                <a:solidFill>
                  <a:srgbClr val="C00000"/>
                </a:solidFill>
                <a:latin typeface="Calibri" pitchFamily="34" charset="0"/>
              </a:rPr>
              <a:t>!   I'm ready!   Let's go!   Goodbye! </a:t>
            </a:r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endParaRPr lang="ru-RU" dirty="0">
              <a:latin typeface="Calibri" pitchFamily="34" charset="0"/>
            </a:endParaRPr>
          </a:p>
        </p:txBody>
      </p:sp>
      <p:pic>
        <p:nvPicPr>
          <p:cNvPr id="27" name="Рисунок 26" descr="shoe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072330" y="2571744"/>
            <a:ext cx="952500" cy="952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8" name="Рисунок 27" descr="shoe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715272" y="2500306"/>
            <a:ext cx="952500" cy="952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095" name="Рисунок 9" descr="pants.jp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14375" y="785813"/>
            <a:ext cx="842963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14348" y="428604"/>
            <a:ext cx="7643839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pants                      shorts                               a skirt                                     a dress  </a:t>
            </a:r>
            <a:endParaRPr lang="ru-RU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othing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126439"/>
            <a:ext cx="1676913" cy="187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500042"/>
            <a:ext cx="6643734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dirty="0" smtClean="0">
                <a:latin typeface="Century Gothic" pitchFamily="34" charset="0"/>
              </a:rPr>
              <a:t>     </a:t>
            </a:r>
            <a:r>
              <a:rPr lang="en-US" sz="1300" i="1" dirty="0" smtClean="0">
                <a:latin typeface="Century Gothic" pitchFamily="34" charset="0"/>
              </a:rPr>
              <a:t>1. Read a fairy tale. Answer the question:  "What did Father Elephant buy for  his  son in the shop?"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                                  </a:t>
            </a:r>
            <a:r>
              <a:rPr lang="en-US" sz="1300" b="1" dirty="0" smtClean="0">
                <a:latin typeface="Century Gothic" pitchFamily="34" charset="0"/>
              </a:rPr>
              <a:t>Baby Elephant and His New Clothes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                                                             Part 1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  Father Elephant and Mother Elephant lived in Africa and they had a little Baby   Elephant.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 One day Father Elephant came home and saw that (</a:t>
            </a:r>
            <a:r>
              <a:rPr lang="ru-RU" sz="1300" dirty="0" smtClean="0">
                <a:latin typeface="Century Gothic" pitchFamily="34" charset="0"/>
              </a:rPr>
              <a:t>что</a:t>
            </a:r>
            <a:r>
              <a:rPr lang="en-US" sz="1300" dirty="0" smtClean="0">
                <a:latin typeface="Century Gothic" pitchFamily="34" charset="0"/>
              </a:rPr>
              <a:t>) his dear little Baby Elephant was sad.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 And Father Elephant asked, "Why are you sad, my little Baby Elephant?"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 Baby Elephant said, "Oh, Dad, I want to play in our school football team.  But my socks, T-shirt and shorts are too small and I can't put them on." "Don't worry, my dear!" said Father Elephant. "I'll buy you nice new clothes."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They came to </a:t>
            </a:r>
            <a:r>
              <a:rPr lang="en-US" sz="1300" dirty="0" err="1" smtClean="0">
                <a:latin typeface="Century Gothic" pitchFamily="34" charset="0"/>
              </a:rPr>
              <a:t>Mrs</a:t>
            </a:r>
            <a:r>
              <a:rPr lang="en-US" sz="1300" dirty="0" smtClean="0">
                <a:latin typeface="Century Gothic" pitchFamily="34" charset="0"/>
              </a:rPr>
              <a:t> Lion's shop.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"Good morning, </a:t>
            </a:r>
            <a:r>
              <a:rPr lang="en-US" sz="1300" dirty="0" err="1" smtClean="0">
                <a:latin typeface="Century Gothic" pitchFamily="34" charset="0"/>
              </a:rPr>
              <a:t>Mrs</a:t>
            </a:r>
            <a:r>
              <a:rPr lang="en-US" sz="1300" dirty="0" smtClean="0">
                <a:latin typeface="Century Gothic" pitchFamily="34" charset="0"/>
              </a:rPr>
              <a:t> Lion," said Father Elephant,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"Good morning, </a:t>
            </a:r>
            <a:r>
              <a:rPr lang="en-US" sz="1300" dirty="0" err="1" smtClean="0">
                <a:latin typeface="Century Gothic" pitchFamily="34" charset="0"/>
              </a:rPr>
              <a:t>Mr</a:t>
            </a:r>
            <a:r>
              <a:rPr lang="en-US" sz="1300" dirty="0" smtClean="0">
                <a:latin typeface="Century Gothic" pitchFamily="34" charset="0"/>
              </a:rPr>
              <a:t> Elephant!" said </a:t>
            </a:r>
            <a:r>
              <a:rPr lang="en-US" sz="1300" dirty="0" err="1" smtClean="0">
                <a:latin typeface="Century Gothic" pitchFamily="34" charset="0"/>
              </a:rPr>
              <a:t>Mrs</a:t>
            </a:r>
            <a:r>
              <a:rPr lang="en-US" sz="1300" dirty="0" smtClean="0">
                <a:latin typeface="Century Gothic" pitchFamily="34" charset="0"/>
              </a:rPr>
              <a:t> Lion. "Can I help you?"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"Have you got any nice socks for my little Baby Elephant? I want to buy him some new socks," said Father Elephant. "All our socks are too (</a:t>
            </a:r>
            <a:r>
              <a:rPr lang="ru-RU" sz="1300" dirty="0" smtClean="0">
                <a:latin typeface="Century Gothic" pitchFamily="34" charset="0"/>
              </a:rPr>
              <a:t>слишком</a:t>
            </a:r>
            <a:r>
              <a:rPr lang="en-US" sz="1300" dirty="0" smtClean="0">
                <a:latin typeface="Century Gothic" pitchFamily="34" charset="0"/>
              </a:rPr>
              <a:t>) small for your Baby Elephant. But wait (</a:t>
            </a:r>
            <a:r>
              <a:rPr lang="ru-RU" sz="1300" dirty="0" smtClean="0">
                <a:latin typeface="Century Gothic" pitchFamily="34" charset="0"/>
              </a:rPr>
              <a:t>подождите</a:t>
            </a:r>
            <a:r>
              <a:rPr lang="en-US" sz="1300" dirty="0" smtClean="0">
                <a:latin typeface="Century Gothic" pitchFamily="34" charset="0"/>
              </a:rPr>
              <a:t>) a little, and my little Lions will</a:t>
            </a:r>
          </a:p>
          <a:p>
            <a:r>
              <a:rPr lang="en-US" sz="1300" dirty="0" smtClean="0">
                <a:latin typeface="Century Gothic" pitchFamily="34" charset="0"/>
              </a:rPr>
              <a:t> make him new beautiful socks."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The little Lions made nice new yellow socks for Baby Elephant.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Then Father Elephant paid (</a:t>
            </a:r>
            <a:r>
              <a:rPr lang="ru-RU" sz="1300" dirty="0" smtClean="0">
                <a:latin typeface="Century Gothic" pitchFamily="34" charset="0"/>
              </a:rPr>
              <a:t>заплатил</a:t>
            </a:r>
            <a:r>
              <a:rPr lang="en-US" sz="1300" dirty="0" smtClean="0">
                <a:latin typeface="Century Gothic" pitchFamily="34" charset="0"/>
              </a:rPr>
              <a:t>) for the socks and put them</a:t>
            </a:r>
            <a:br>
              <a:rPr lang="en-US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on Baby Elephant.</a:t>
            </a:r>
            <a:r>
              <a:rPr lang="ru-RU" sz="1300" dirty="0" smtClean="0">
                <a:latin typeface="Century Gothic" pitchFamily="34" charset="0"/>
              </a:rPr>
              <a:t/>
            </a:r>
            <a:br>
              <a:rPr lang="ru-RU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    Baby Elephant was very glad, and he said, "I like my new socks </a:t>
            </a:r>
            <a:br>
              <a:rPr lang="en-US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very much, thank you." "Let's buy you a new T-shirt and shorts now!" </a:t>
            </a:r>
            <a:br>
              <a:rPr lang="en-US" sz="1300" dirty="0" smtClean="0">
                <a:latin typeface="Century Gothic" pitchFamily="34" charset="0"/>
              </a:rPr>
            </a:br>
            <a:r>
              <a:rPr lang="en-US" sz="1300" dirty="0" smtClean="0">
                <a:latin typeface="Century Gothic" pitchFamily="34" charset="0"/>
              </a:rPr>
              <a:t>said Father Elephant. So they went to </a:t>
            </a:r>
            <a:r>
              <a:rPr lang="en-US" sz="1300" dirty="0" err="1" smtClean="0">
                <a:latin typeface="Century Gothic" pitchFamily="34" charset="0"/>
              </a:rPr>
              <a:t>Mrs</a:t>
            </a:r>
            <a:r>
              <a:rPr lang="en-US" sz="1300" dirty="0" smtClean="0">
                <a:latin typeface="Century Gothic" pitchFamily="34" charset="0"/>
              </a:rPr>
              <a:t> Tiger's shop.</a:t>
            </a:r>
            <a:r>
              <a:rPr lang="ru-RU" sz="1400" dirty="0" smtClean="0">
                <a:latin typeface="Century Gothic" pitchFamily="34" charset="0"/>
              </a:rPr>
              <a:t/>
            </a:r>
            <a:br>
              <a:rPr lang="ru-RU" sz="1400" dirty="0" smtClean="0">
                <a:latin typeface="Century Gothic" pitchFamily="34" charset="0"/>
              </a:rPr>
            </a:br>
            <a:endParaRPr lang="ru-RU" sz="1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500042"/>
            <a:ext cx="285752" cy="26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OEM\Desktop\фон\Текстура\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4729"/>
          </a:xfrm>
          <a:prstGeom prst="rect">
            <a:avLst/>
          </a:prstGeom>
          <a:noFill/>
        </p:spPr>
      </p:pic>
      <p:pic>
        <p:nvPicPr>
          <p:cNvPr id="16386" name="Picture 2" descr="E:\Документы\Мои рисунки\0443d000a8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786050" y="2857496"/>
            <a:ext cx="392909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Let’s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relax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8" name="Picture 4" descr="C:\Documents and Settings\OEM\Desktop\анимации\Анимация\5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1181" y="3904090"/>
            <a:ext cx="1540687" cy="1382298"/>
          </a:xfrm>
          <a:prstGeom prst="rect">
            <a:avLst/>
          </a:prstGeom>
          <a:noFill/>
        </p:spPr>
      </p:pic>
      <p:pic>
        <p:nvPicPr>
          <p:cNvPr id="1029" name="Picture 5" descr="C:\Documents and Settings\OEM\Desktop\анимации\Анимация\6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214818"/>
            <a:ext cx="1622789" cy="1143008"/>
          </a:xfrm>
          <a:prstGeom prst="rect">
            <a:avLst/>
          </a:prstGeom>
          <a:noFill/>
        </p:spPr>
      </p:pic>
      <p:pic>
        <p:nvPicPr>
          <p:cNvPr id="1030" name="Picture 6" descr="C:\Documents and Settings\OEM\Desktop\анимации\Анимация\7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428736"/>
            <a:ext cx="865273" cy="1226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5413"/>
            <a:ext cx="914400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571604" y="1000108"/>
            <a:ext cx="5715008" cy="46474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5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11</a:t>
            </a:r>
            <a:r>
              <a:rPr kumimoji="0" lang="en-US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en-US" sz="1600" dirty="0" smtClean="0">
                <a:latin typeface="Adobe Garamond Pro Bold" pitchFamily="18" charset="0"/>
              </a:rPr>
              <a:t> </a:t>
            </a:r>
            <a:r>
              <a:rPr lang="en-US" sz="1400" dirty="0" smtClean="0">
                <a:latin typeface="Adobe Garamond Pro Bold" pitchFamily="18" charset="0"/>
              </a:rPr>
              <a:t>The little Lions made </a:t>
            </a:r>
            <a:r>
              <a:rPr lang="en-US" sz="1400" smtClean="0">
                <a:latin typeface="Adobe Garamond Pro Bold" pitchFamily="18" charset="0"/>
              </a:rPr>
              <a:t>nice old </a:t>
            </a:r>
            <a:r>
              <a:rPr lang="en-US" sz="1400" dirty="0" smtClean="0">
                <a:latin typeface="Adobe Garamond Pro Bold" pitchFamily="18" charset="0"/>
              </a:rPr>
              <a:t>yellow socks for Baby Elephant.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Adobe Garamond Pro Bold" pitchFamily="18" charset="0"/>
              </a:rPr>
              <a:t>The little Lions made long new grey scarf for Baby Elephant.</a:t>
            </a:r>
            <a:endParaRPr lang="en-US" sz="1400" b="1" dirty="0" smtClean="0"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Adobe Garamond Pro Bold" pitchFamily="18" charset="0"/>
              </a:rPr>
              <a:t>The smart Birds made nice new yellow socks for Baby Elephant.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Adobe Garamond Pro Bold" pitchFamily="18" charset="0"/>
              </a:rPr>
              <a:t>The little Lions made nice new yellow socks for Baby Eagle.</a:t>
            </a:r>
            <a:endParaRPr lang="en-US" sz="1400" b="1" dirty="0" smtClean="0"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Adobe Garamond Pro Bold" pitchFamily="18" charset="0"/>
              </a:rPr>
              <a:t>The little Lions made nice new yellow socks for Baby Elephant/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Adobe Garamond Pro Bold" pitchFamily="18" charset="0"/>
              </a:rPr>
              <a:t>The little Lions didn’t make nice new yellow socks for Baby Elephant.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1400" b="1" dirty="0" smtClean="0"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12.  Complete the sentences.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Father Elephant and Mother Elephant lived in...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Father Elephant and Mother Elephant had...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One day Father Elephant saw...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Baby Elephant wanted new...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They went to...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Little Lions made-Baby Elephant liked...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aramond Pro Bold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14.  Answer the questions: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1)  Why was Baby Elephant sad?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2)  Why did they go to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Mrs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 Lion's shop?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3)  Why did Little Lions make new socks for Baby Elephant?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4)  Why was Baby Elephant very glad?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5)  Why did they go to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Mrs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 Bold" pitchFamily="18" charset="0"/>
                <a:ea typeface="Times New Roman" pitchFamily="18" charset="0"/>
                <a:cs typeface="Arial" pitchFamily="34" charset="0"/>
              </a:rPr>
              <a:t> Tiger's shop?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aramond Pro Bold" pitchFamily="18" charset="0"/>
              <a:cs typeface="Arial" pitchFamily="34" charset="0"/>
            </a:endParaRPr>
          </a:p>
        </p:txBody>
      </p:sp>
      <p:pic>
        <p:nvPicPr>
          <p:cNvPr id="3127" name="Picture 55" descr="C:\Documents and Settings\OEM\Desktop\анимации\Анимация\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357562"/>
            <a:ext cx="419100" cy="428628"/>
          </a:xfrm>
          <a:prstGeom prst="rect">
            <a:avLst/>
          </a:prstGeom>
          <a:noFill/>
        </p:spPr>
      </p:pic>
      <p:pic>
        <p:nvPicPr>
          <p:cNvPr id="3129" name="Picture 57" descr="C:\Documents and Settings\OEM\Desktop\анимации\Анимация\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000240"/>
            <a:ext cx="419100" cy="428628"/>
          </a:xfrm>
          <a:prstGeom prst="rect">
            <a:avLst/>
          </a:prstGeom>
          <a:noFill/>
        </p:spPr>
      </p:pic>
      <p:pic>
        <p:nvPicPr>
          <p:cNvPr id="3130" name="Picture 58" descr="C:\Documents and Settings\OEM\Desktop\анимации\Анимация\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5072074"/>
            <a:ext cx="476250" cy="487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57224" y="1214422"/>
            <a:ext cx="4000528" cy="578647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Past Simple.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Times New Roman" pitchFamily="18" charset="0"/>
                <a:cs typeface="Arial" pitchFamily="34" charset="0"/>
              </a:rPr>
              <a:t>Task 1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Поставь глаголы в прошедшем времени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(Past Simple).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Yesterday I (go) to school.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Last week I (play) tennis.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Yesterday my sister also (go) to school.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Last month she (dance) in the club.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Last year my father (work) at hospital.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Two days ago my mother (prepare) tasty dishes.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Two days ago my father (repair) the car.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Yesterday I (help) my mother.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My friends (swim) in the river last summer.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Times New Roman" pitchFamily="18" charset="0"/>
                <a:cs typeface="Arial" pitchFamily="34" charset="0"/>
              </a:rPr>
              <a:t>Task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2.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Сделайте предложения отрицательными в прошедшем времени (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Past Simple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). Выбери ответ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,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b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или 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c.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Helen played football.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a) doesn’t play b) didn’t play c) didn’t played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I helped my mother.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lang="en-US" sz="1200" dirty="0" smtClean="0">
                <a:latin typeface="Comic Sans MS" pitchFamily="66" charset="0"/>
                <a:ea typeface="+mj-ea"/>
                <a:cs typeface="+mj-cs"/>
              </a:rPr>
              <a:t>A )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didn’t  help b)don’t helped c) didn’t helped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My mother repaired the car.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a) doesn’t repaired b)didn’t repair c)didn’t repaired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We swam in the river.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 )didn’t swam b) didn’t swim c)swam not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Our parents watched TV.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a) watched not b) did not watched c) did not watch. 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857752" y="1000108"/>
            <a:ext cx="36433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1200" b="1" dirty="0" smtClean="0">
              <a:latin typeface="Comic Sans MS" pitchFamily="66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1200" b="1" dirty="0" smtClean="0">
                <a:solidFill>
                  <a:srgbClr val="00B050"/>
                </a:solidFill>
                <a:latin typeface="Comic Sans MS" pitchFamily="66" charset="0"/>
              </a:rPr>
              <a:t>Present Simple.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Task 3. Circle the correct word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Harry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get up/ gets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up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at eight o’clock.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I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do/ does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exercises.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They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brush/ brushes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their teeth.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My uncle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have/ has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breakfast at seven o’clock.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We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go/ goes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to work at nine o’clock.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He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make/ makes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his bed.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My parents usually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get/ gets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home at six o’clock.</a:t>
            </a:r>
            <a:r>
              <a:rPr lang="en-US" sz="1200" dirty="0"/>
              <a:t> 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b="1" dirty="0" smtClean="0">
                <a:solidFill>
                  <a:srgbClr val="0070C0"/>
                </a:solidFill>
                <a:latin typeface="Comic Sans MS" pitchFamily="66" charset="0"/>
              </a:rPr>
              <a:t>Task 4. </a:t>
            </a:r>
            <a:r>
              <a:rPr lang="en-US" sz="1200" b="1" dirty="0">
                <a:solidFill>
                  <a:srgbClr val="0070C0"/>
                </a:solidFill>
                <a:latin typeface="Comic Sans MS" pitchFamily="66" charset="0"/>
              </a:rPr>
              <a:t>Write in </a:t>
            </a:r>
            <a:r>
              <a:rPr lang="en-US" sz="1200" b="1" u="sng" dirty="0">
                <a:solidFill>
                  <a:srgbClr val="0070C0"/>
                </a:solidFill>
                <a:latin typeface="Comic Sans MS" pitchFamily="66" charset="0"/>
              </a:rPr>
              <a:t>Do</a:t>
            </a:r>
            <a:r>
              <a:rPr lang="en-US" sz="1200" b="1" dirty="0">
                <a:solidFill>
                  <a:srgbClr val="0070C0"/>
                </a:solidFill>
                <a:latin typeface="Comic Sans MS" pitchFamily="66" charset="0"/>
              </a:rPr>
              <a:t> or </a:t>
            </a:r>
            <a:r>
              <a:rPr lang="en-US" sz="1200" b="1" u="sng" dirty="0">
                <a:solidFill>
                  <a:srgbClr val="0070C0"/>
                </a:solidFill>
                <a:latin typeface="Comic Sans MS" pitchFamily="66" charset="0"/>
              </a:rPr>
              <a:t>Does</a:t>
            </a:r>
            <a:r>
              <a:rPr lang="en-US" sz="1200" b="1" dirty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ru-RU" sz="1200" b="1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1200" dirty="0">
                <a:latin typeface="Comic Sans MS" pitchFamily="66" charset="0"/>
              </a:rPr>
              <a:t> </a:t>
            </a:r>
            <a:endParaRPr lang="ru-RU" sz="1200" dirty="0">
              <a:latin typeface="Comic Sans MS" pitchFamily="66" charset="0"/>
            </a:endParaRPr>
          </a:p>
          <a:p>
            <a:pPr lvl="1"/>
            <a:r>
              <a:rPr lang="en-US" sz="1200" dirty="0">
                <a:latin typeface="Comic Sans MS" pitchFamily="66" charset="0"/>
              </a:rPr>
              <a:t>… you get up early in the morning?</a:t>
            </a:r>
            <a:endParaRPr lang="ru-RU" sz="1200" dirty="0">
              <a:latin typeface="Comic Sans MS" pitchFamily="66" charset="0"/>
            </a:endParaRPr>
          </a:p>
          <a:p>
            <a:pPr lvl="1"/>
            <a:r>
              <a:rPr lang="en-US" sz="1200" dirty="0">
                <a:latin typeface="Comic Sans MS" pitchFamily="66" charset="0"/>
              </a:rPr>
              <a:t>… your sister tidy her room?</a:t>
            </a:r>
            <a:endParaRPr lang="ru-RU" sz="1200" dirty="0">
              <a:latin typeface="Comic Sans MS" pitchFamily="66" charset="0"/>
            </a:endParaRPr>
          </a:p>
          <a:p>
            <a:pPr lvl="1"/>
            <a:r>
              <a:rPr lang="en-US" sz="1200" dirty="0">
                <a:latin typeface="Comic Sans MS" pitchFamily="66" charset="0"/>
              </a:rPr>
              <a:t>… your parents go to work in the morning?</a:t>
            </a:r>
            <a:endParaRPr lang="ru-RU" sz="1200" dirty="0">
              <a:latin typeface="Comic Sans MS" pitchFamily="66" charset="0"/>
            </a:endParaRPr>
          </a:p>
          <a:p>
            <a:pPr lvl="1"/>
            <a:r>
              <a:rPr lang="en-US" sz="1200" dirty="0">
                <a:latin typeface="Comic Sans MS" pitchFamily="66" charset="0"/>
              </a:rPr>
              <a:t>… your friend help his parents?</a:t>
            </a:r>
            <a:endParaRPr lang="ru-RU" sz="1200" dirty="0">
              <a:latin typeface="Comic Sans MS" pitchFamily="66" charset="0"/>
            </a:endParaRPr>
          </a:p>
          <a:p>
            <a:pPr lvl="1"/>
            <a:r>
              <a:rPr lang="en-US" sz="1200" dirty="0">
                <a:latin typeface="Comic Sans MS" pitchFamily="66" charset="0"/>
              </a:rPr>
              <a:t>… your dad do his exercises?</a:t>
            </a:r>
            <a:endParaRPr lang="ru-RU" sz="1200" dirty="0">
              <a:latin typeface="Comic Sans MS" pitchFamily="66" charset="0"/>
            </a:endParaRPr>
          </a:p>
          <a:p>
            <a:pPr lvl="1"/>
            <a:r>
              <a:rPr lang="en-US" sz="1200" dirty="0"/>
              <a:t> </a:t>
            </a:r>
            <a:endParaRPr lang="ru-RU" sz="12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714356"/>
            <a:ext cx="10715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Test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4" name="Рисунок 23" descr="1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5357826"/>
            <a:ext cx="4762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OEM\Desktop\фон рис\Фоновые рисунки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42976" y="1285860"/>
            <a:ext cx="6584970" cy="19411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>
              <a:lnSpc>
                <a:spcPct val="100000"/>
              </a:lnSpc>
              <a:buClr>
                <a:srgbClr val="9933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6000" b="1" dirty="0">
                <a:solidFill>
                  <a:srgbClr val="9933FF"/>
                </a:solidFill>
              </a:rPr>
              <a:t>Our lesson is over</a:t>
            </a:r>
            <a:r>
              <a:rPr lang="en-GB" sz="6000" b="1" dirty="0" smtClean="0">
                <a:solidFill>
                  <a:srgbClr val="9933FF"/>
                </a:solidFill>
              </a:rPr>
              <a:t>.</a:t>
            </a:r>
            <a:endParaRPr lang="en-GB" sz="6000" b="1" dirty="0">
              <a:solidFill>
                <a:srgbClr val="9933FF"/>
              </a:solidFill>
            </a:endParaRPr>
          </a:p>
          <a:p>
            <a:pPr algn="ctr">
              <a:lnSpc>
                <a:spcPct val="100000"/>
              </a:lnSpc>
              <a:buClr>
                <a:srgbClr val="9933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6000" b="1" dirty="0">
                <a:solidFill>
                  <a:srgbClr val="9933FF"/>
                </a:solidFill>
              </a:rPr>
              <a:t> Good bye!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571876"/>
            <a:ext cx="2160588" cy="1946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658813"/>
            <a:ext cx="835821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Для создания проекта были использованы: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MS PowerPoint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Интернет-ресурсы: фото, анимация, картинки.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Музыкальные и видео файлы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600" dirty="0" smtClean="0">
                <a:solidFill>
                  <a:srgbClr val="0070C0"/>
                </a:solidFill>
                <a:latin typeface="+mj-lt"/>
              </a:rPr>
              <a:t>УМК М.З. </a:t>
            </a:r>
            <a:r>
              <a:rPr lang="ru-RU" sz="3600" dirty="0" err="1" smtClean="0">
                <a:solidFill>
                  <a:srgbClr val="0070C0"/>
                </a:solidFill>
                <a:latin typeface="+mj-lt"/>
              </a:rPr>
              <a:t>Биболетовой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279</TotalTime>
  <Words>387</Words>
  <Application>Microsoft Office PowerPoint</Application>
  <PresentationFormat>Экран 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 </dc:creator>
  <cp:lastModifiedBy>Лиля и Слава</cp:lastModifiedBy>
  <cp:revision>29</cp:revision>
  <dcterms:created xsi:type="dcterms:W3CDTF">2010-03-28T16:34:36Z</dcterms:created>
  <dcterms:modified xsi:type="dcterms:W3CDTF">2011-09-01T21:19:02Z</dcterms:modified>
</cp:coreProperties>
</file>