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76" r:id="rId3"/>
    <p:sldId id="277" r:id="rId4"/>
    <p:sldId id="283" r:id="rId5"/>
    <p:sldId id="278" r:id="rId6"/>
    <p:sldId id="280" r:id="rId7"/>
    <p:sldId id="281" r:id="rId8"/>
    <p:sldId id="282" r:id="rId9"/>
    <p:sldId id="287" r:id="rId10"/>
    <p:sldId id="286" r:id="rId11"/>
    <p:sldId id="275" r:id="rId12"/>
    <p:sldId id="284" r:id="rId13"/>
    <p:sldId id="285" r:id="rId14"/>
    <p:sldId id="288" r:id="rId15"/>
    <p:sldId id="279" r:id="rId16"/>
    <p:sldId id="290" r:id="rId17"/>
    <p:sldId id="289"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FF9933"/>
    <a:srgbClr val="7C89E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15883308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3216694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439982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312367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772783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3933775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995619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2280031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836521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5833167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D2D6F9D-600F-4DD6-905B-98B2A3FA4A25}" type="datetimeFigureOut">
              <a:rPr lang="ru-RU" smtClean="0"/>
              <a:pPr/>
              <a:t>23.04.2013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0747440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2D6F9D-600F-4DD6-905B-98B2A3FA4A25}" type="datetimeFigureOut">
              <a:rPr lang="ru-RU" smtClean="0"/>
              <a:pPr/>
              <a:t>23.04.2013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735C62-C0BC-4ECF-BEC0-3CA94DAE790F}" type="slidenum">
              <a:rPr lang="ru-RU" smtClean="0"/>
              <a:pPr/>
              <a:t>‹#›</a:t>
            </a:fld>
            <a:endParaRPr lang="ru-RU"/>
          </a:p>
        </p:txBody>
      </p:sp>
    </p:spTree>
    <p:extLst>
      <p:ext uri="{BB962C8B-B14F-4D97-AF65-F5344CB8AC3E}">
        <p14:creationId xmlns:p14="http://schemas.microsoft.com/office/powerpoint/2010/main" xmlns="" val="245886413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hyperlink" Target="http://www.krasniyar.ru/uploads/image/Veterans/%D0%9B%D0%B5%D0%BD%D1%82%D0%B0.png" TargetMode="External"/><Relationship Id="rId3" Type="http://schemas.openxmlformats.org/officeDocument/2006/relationships/hyperlink" Target="http://ru.wikipedia.org/wiki/%C3%E5%EE%F0%E3%E8%E5%E2%F1%EA%E0%FF_%EB%E5%ED%F2%EE%F7%EA%E0" TargetMode="External"/><Relationship Id="rId7" Type="http://schemas.openxmlformats.org/officeDocument/2006/relationships/hyperlink" Target="http://img1.liveinternet.ru/images/attach/c/5/86/532/86532399_lenta.jpg" TargetMode="External"/><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hyperlink" Target="http://upload.wikimedia.org/wikipedia/commons/6/6e/St_george_order_I.jpg" TargetMode="External"/><Relationship Id="rId11" Type="http://schemas.openxmlformats.org/officeDocument/2006/relationships/hyperlink" Target="http://img1.liveinternet.ru/images/attach/c/5/86/957/86957945_11.jpg" TargetMode="External"/><Relationship Id="rId5" Type="http://schemas.openxmlformats.org/officeDocument/2006/relationships/hyperlink" Target="http://oformi.net/uploads/gallery/main/243/oboifghfgdh.jpg" TargetMode="External"/><Relationship Id="rId10" Type="http://schemas.openxmlformats.org/officeDocument/2006/relationships/hyperlink" Target="http://www.roadplanet.ru/img/news/img/1504_1268925317.jpg" TargetMode="External"/><Relationship Id="rId4" Type="http://schemas.openxmlformats.org/officeDocument/2006/relationships/hyperlink" Target="http://www.oviont.ru/ru/about/news/460/" TargetMode="External"/><Relationship Id="rId9" Type="http://schemas.openxmlformats.org/officeDocument/2006/relationships/hyperlink" Target="http://ruprom-image.s3.amazonaws.com/2650566_w640_h640_12729666449maybuster5.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917549" y="5229200"/>
            <a:ext cx="5184576" cy="1251520"/>
          </a:xfrm>
        </p:spPr>
        <p:txBody>
          <a:bodyPr>
            <a:normAutofit/>
          </a:bodyPr>
          <a:lstStyle/>
          <a:p>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Work performed: </a:t>
            </a:r>
          </a:p>
          <a:p>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 </a:t>
            </a:r>
            <a:r>
              <a:rPr lang="ru-RU"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 </a:t>
            </a:r>
            <a:r>
              <a:rPr lang="en-US" sz="1400" dirty="0" err="1"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Novokshanova</a:t>
            </a:r>
            <a:r>
              <a:rPr lang="ru-RU"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 </a:t>
            </a:r>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Valeria</a:t>
            </a:r>
          </a:p>
          <a:p>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Form 10”B”</a:t>
            </a:r>
          </a:p>
          <a:p>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Teacher: </a:t>
            </a:r>
            <a:r>
              <a:rPr lang="en-US" sz="140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Shvayko</a:t>
            </a:r>
            <a:r>
              <a:rPr lang="en-US" sz="1400" dirty="0" smtClean="0">
                <a:ln w="10541" cmpd="sng">
                  <a:solidFill>
                    <a:schemeClr val="accent1">
                      <a:shade val="88000"/>
                      <a:satMod val="110000"/>
                    </a:schemeClr>
                  </a:solidFill>
                  <a:prstDash val="solid"/>
                </a:ln>
                <a:solidFill>
                  <a:srgbClr val="FF6600"/>
                </a:solidFill>
                <a:latin typeface="Times New Roman" pitchFamily="18" charset="0"/>
                <a:cs typeface="Times New Roman" pitchFamily="18" charset="0"/>
              </a:rPr>
              <a:t> L.A.</a:t>
            </a:r>
          </a:p>
          <a:p>
            <a:pPr algn="l"/>
            <a:endParaRPr lang="ru-RU" sz="1400" dirty="0" smtClean="0">
              <a:ln w="10541" cmpd="sng">
                <a:solidFill>
                  <a:schemeClr val="accent1">
                    <a:shade val="88000"/>
                    <a:satMod val="110000"/>
                  </a:schemeClr>
                </a:solidFill>
                <a:prstDash val="solid"/>
              </a:ln>
              <a:solidFill>
                <a:schemeClr val="tx1">
                  <a:lumMod val="65000"/>
                  <a:lumOff val="35000"/>
                </a:schemeClr>
              </a:solidFill>
              <a:latin typeface="Times New Roman" pitchFamily="18" charset="0"/>
              <a:cs typeface="Times New Roman" pitchFamily="18" charset="0"/>
            </a:endParaRPr>
          </a:p>
          <a:p>
            <a:endParaRPr lang="ru-RU" sz="3200" b="1" dirty="0">
              <a:ln w="10541" cmpd="sng">
                <a:solidFill>
                  <a:schemeClr val="accent1">
                    <a:shade val="88000"/>
                    <a:satMod val="110000"/>
                  </a:schemeClr>
                </a:solidFill>
                <a:prstDash val="solid"/>
              </a:ln>
              <a:solidFill>
                <a:schemeClr val="tx1">
                  <a:lumMod val="65000"/>
                  <a:lumOff val="35000"/>
                </a:schemeClr>
              </a:solidFill>
            </a:endParaRPr>
          </a:p>
        </p:txBody>
      </p:sp>
      <p:sp>
        <p:nvSpPr>
          <p:cNvPr id="4" name="Прямоугольник 3"/>
          <p:cNvSpPr/>
          <p:nvPr/>
        </p:nvSpPr>
        <p:spPr>
          <a:xfrm>
            <a:off x="323528" y="188640"/>
            <a:ext cx="6186309" cy="923330"/>
          </a:xfrm>
          <a:prstGeom prst="rect">
            <a:avLst/>
          </a:prstGeom>
        </p:spPr>
        <p:txBody>
          <a:bodyPr wrap="none">
            <a:spAutoFit/>
          </a:bodyPr>
          <a:lstStyle/>
          <a:p>
            <a:r>
              <a:rPr lang="en-US" sz="5400" b="1" dirty="0">
                <a:solidFill>
                  <a:schemeClr val="bg1"/>
                </a:solidFill>
                <a:latin typeface="Times New Roman" pitchFamily="18" charset="0"/>
                <a:cs typeface="Times New Roman" pitchFamily="18" charset="0"/>
              </a:rPr>
              <a:t>«</a:t>
            </a:r>
            <a:r>
              <a:rPr lang="en-US" sz="5400" b="1" dirty="0" err="1">
                <a:solidFill>
                  <a:schemeClr val="bg1"/>
                </a:solidFill>
                <a:latin typeface="Times New Roman" pitchFamily="18" charset="0"/>
                <a:cs typeface="Times New Roman" pitchFamily="18" charset="0"/>
              </a:rPr>
              <a:t>St.George</a:t>
            </a:r>
            <a:r>
              <a:rPr lang="en-US" sz="5400" b="1" dirty="0">
                <a:solidFill>
                  <a:schemeClr val="bg1"/>
                </a:solidFill>
                <a:latin typeface="Times New Roman" pitchFamily="18" charset="0"/>
                <a:cs typeface="Times New Roman" pitchFamily="18" charset="0"/>
              </a:rPr>
              <a:t> Ribbon»</a:t>
            </a:r>
            <a:endParaRPr lang="ru-RU" sz="5400" b="1" dirty="0">
              <a:solidFill>
                <a:schemeClr val="bg1"/>
              </a:solidFill>
              <a:latin typeface="Times New Roman" pitchFamily="18" charset="0"/>
              <a:cs typeface="Times New Roman" pitchFamily="18" charset="0"/>
            </a:endParaRPr>
          </a:p>
        </p:txBody>
      </p:sp>
      <p:pic>
        <p:nvPicPr>
          <p:cNvPr id="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4979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510277" y="2136038"/>
            <a:ext cx="5812810" cy="707886"/>
          </a:xfrm>
          <a:prstGeom prst="rect">
            <a:avLst/>
          </a:prstGeom>
          <a:noFill/>
        </p:spPr>
        <p:txBody>
          <a:bodyPr wrap="none" rtlCol="0">
            <a:spAutoFit/>
          </a:bodyPr>
          <a:lstStyle/>
          <a:p>
            <a:r>
              <a:rPr lang="ru-RU" sz="4000" b="1" dirty="0" smtClean="0">
                <a:solidFill>
                  <a:schemeClr val="bg1"/>
                </a:solidFill>
                <a:latin typeface="Times New Roman" pitchFamily="18" charset="0"/>
                <a:cs typeface="Times New Roman" pitchFamily="18" charset="0"/>
              </a:rPr>
              <a:t>«</a:t>
            </a:r>
            <a:r>
              <a:rPr lang="en-US" sz="4000" b="1" dirty="0" smtClean="0">
                <a:solidFill>
                  <a:schemeClr val="bg1"/>
                </a:solidFill>
                <a:latin typeface="Times New Roman" pitchFamily="18" charset="0"/>
                <a:cs typeface="Times New Roman" pitchFamily="18" charset="0"/>
              </a:rPr>
              <a:t>St. GEORGE RIBBON</a:t>
            </a:r>
            <a:r>
              <a:rPr lang="ru-RU" sz="4000" b="1" dirty="0" smtClean="0">
                <a:solidFill>
                  <a:schemeClr val="bg1"/>
                </a:solidFill>
                <a:latin typeface="Times New Roman" pitchFamily="18" charset="0"/>
                <a:cs typeface="Times New Roman" pitchFamily="18" charset="0"/>
              </a:rPr>
              <a:t>»</a:t>
            </a:r>
            <a:endParaRPr lang="ru-RU" sz="4000" b="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97623" y="1139825"/>
            <a:ext cx="3439453" cy="2589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4211960" y="1372613"/>
            <a:ext cx="4572000" cy="4832092"/>
          </a:xfrm>
          <a:prstGeom prst="rect">
            <a:avLst/>
          </a:prstGeom>
        </p:spPr>
        <p:txBody>
          <a:bodyPr>
            <a:spAutoFit/>
          </a:bodyPr>
          <a:lstStyle/>
          <a:p>
            <a:r>
              <a:rPr lang="en-US" sz="2800" dirty="0" smtClean="0">
                <a:latin typeface="Times New Roman" pitchFamily="18" charset="0"/>
                <a:cs typeface="Times New Roman" pitchFamily="18" charset="0"/>
              </a:rPr>
              <a:t>The </a:t>
            </a:r>
            <a:r>
              <a:rPr lang="en-US" sz="2800" dirty="0">
                <a:latin typeface="Times New Roman" pitchFamily="18" charset="0"/>
                <a:cs typeface="Times New Roman" pitchFamily="18" charset="0"/>
              </a:rPr>
              <a:t>a</a:t>
            </a:r>
            <a:r>
              <a:rPr lang="en-US" sz="2800" dirty="0" smtClean="0">
                <a:latin typeface="Times New Roman" pitchFamily="18" charset="0"/>
                <a:cs typeface="Times New Roman" pitchFamily="18" charset="0"/>
              </a:rPr>
              <a:t>ction was organized to the 60th-anniversary </a:t>
            </a:r>
            <a:r>
              <a:rPr lang="en-US" sz="2800" dirty="0">
                <a:latin typeface="Times New Roman" pitchFamily="18" charset="0"/>
                <a:cs typeface="Times New Roman" pitchFamily="18" charset="0"/>
              </a:rPr>
              <a:t>of the </a:t>
            </a:r>
            <a:r>
              <a:rPr lang="en-US" sz="2800" dirty="0" smtClean="0">
                <a:latin typeface="Times New Roman" pitchFamily="18" charset="0"/>
                <a:cs typeface="Times New Roman" pitchFamily="18" charset="0"/>
              </a:rPr>
              <a:t>Great Victory over Germany in1945 by </a:t>
            </a:r>
            <a:r>
              <a:rPr lang="en-US" sz="2800" dirty="0">
                <a:latin typeface="Times New Roman" pitchFamily="18" charset="0"/>
                <a:cs typeface="Times New Roman" pitchFamily="18" charset="0"/>
              </a:rPr>
              <a:t>the leader of the project «Our Victory. Day by day» Natalia </a:t>
            </a:r>
            <a:r>
              <a:rPr lang="en-US" sz="2800" dirty="0" err="1">
                <a:latin typeface="Times New Roman" pitchFamily="18" charset="0"/>
                <a:cs typeface="Times New Roman" pitchFamily="18" charset="0"/>
              </a:rPr>
              <a:t>Loseva</a:t>
            </a:r>
            <a:r>
              <a:rPr lang="en-US" sz="2800" dirty="0">
                <a:latin typeface="Times New Roman" pitchFamily="18" charset="0"/>
                <a:cs typeface="Times New Roman" pitchFamily="18" charset="0"/>
              </a:rPr>
              <a:t>, Director of the Internet-projects of </a:t>
            </a:r>
            <a:r>
              <a:rPr lang="en-US" sz="2800" dirty="0" smtClean="0">
                <a:latin typeface="Times New Roman" pitchFamily="18" charset="0"/>
                <a:cs typeface="Times New Roman" pitchFamily="18" charset="0"/>
              </a:rPr>
              <a:t>news Agency </a:t>
            </a:r>
            <a:r>
              <a:rPr lang="en-US" sz="2800" dirty="0">
                <a:latin typeface="Times New Roman" pitchFamily="18" charset="0"/>
                <a:cs typeface="Times New Roman" pitchFamily="18" charset="0"/>
              </a:rPr>
              <a:t>«RIA </a:t>
            </a:r>
            <a:r>
              <a:rPr lang="en-US" sz="2800" dirty="0" err="1">
                <a:latin typeface="Times New Roman" pitchFamily="18" charset="0"/>
                <a:cs typeface="Times New Roman" pitchFamily="18" charset="0"/>
              </a:rPr>
              <a:t>Novosti</a:t>
            </a:r>
            <a:r>
              <a:rPr lang="en-US" sz="2800" dirty="0">
                <a:latin typeface="Times New Roman" pitchFamily="18" charset="0"/>
                <a:cs typeface="Times New Roman" pitchFamily="18" charset="0"/>
              </a:rPr>
              <a:t>» . The organizers of the action are «RIA </a:t>
            </a:r>
            <a:r>
              <a:rPr lang="en-US" sz="2800" dirty="0" err="1">
                <a:latin typeface="Times New Roman" pitchFamily="18" charset="0"/>
                <a:cs typeface="Times New Roman" pitchFamily="18" charset="0"/>
              </a:rPr>
              <a:t>Novosti</a:t>
            </a:r>
            <a:r>
              <a:rPr lang="en-US" sz="2800" dirty="0" smtClean="0">
                <a:latin typeface="Times New Roman" pitchFamily="18" charset="0"/>
                <a:cs typeface="Times New Roman" pitchFamily="18" charset="0"/>
              </a:rPr>
              <a:t>» and a </a:t>
            </a:r>
            <a:r>
              <a:rPr lang="ru-RU"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student’s  community</a:t>
            </a:r>
            <a:r>
              <a:rPr lang="ru-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
        <p:nvSpPr>
          <p:cNvPr id="6" name="TextBox 5"/>
          <p:cNvSpPr txBox="1"/>
          <p:nvPr/>
        </p:nvSpPr>
        <p:spPr>
          <a:xfrm>
            <a:off x="467543" y="241393"/>
            <a:ext cx="8496945" cy="707886"/>
          </a:xfrm>
          <a:prstGeom prst="rect">
            <a:avLst/>
          </a:prstGeom>
          <a:noFill/>
        </p:spPr>
        <p:txBody>
          <a:bodyPr wrap="square" rtlCol="0">
            <a:spAutoFit/>
          </a:bodyPr>
          <a:lstStyle/>
          <a:p>
            <a:r>
              <a:rPr lang="en-US" sz="4000" dirty="0" smtClean="0">
                <a:latin typeface="Times New Roman" pitchFamily="18" charset="0"/>
                <a:cs typeface="Times New Roman" pitchFamily="18" charset="0"/>
              </a:rPr>
              <a:t>THE ORGANIZER OF THE ACTION</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8086403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10085"/>
            <a:ext cx="9144000" cy="5718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55576" y="1114633"/>
            <a:ext cx="3580613" cy="2386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4304048" y="908720"/>
            <a:ext cx="4572000" cy="4401205"/>
          </a:xfrm>
          <a:prstGeom prst="rect">
            <a:avLst/>
          </a:prstGeom>
        </p:spPr>
        <p:txBody>
          <a:bodyPr>
            <a:spAutoFit/>
          </a:bodyPr>
          <a:lstStyle/>
          <a:p>
            <a:pPr algn="just"/>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is the creation of an atmosphere of General holiday, an expression of respect and pride for our veterans. This is not only a tribute to the memory of those who fell on the field of battle, but also thanked all the people, passed through the </a:t>
            </a:r>
            <a:r>
              <a:rPr lang="en-US" sz="2800" dirty="0" smtClean="0">
                <a:latin typeface="Times New Roman" pitchFamily="18" charset="0"/>
                <a:cs typeface="Times New Roman" pitchFamily="18" charset="0"/>
              </a:rPr>
              <a:t>WAR</a:t>
            </a:r>
            <a:endParaRPr lang="ru-RU" sz="2800" dirty="0">
              <a:latin typeface="Times New Roman" pitchFamily="18" charset="0"/>
              <a:cs typeface="Times New Roman" pitchFamily="18" charset="0"/>
            </a:endParaRPr>
          </a:p>
        </p:txBody>
      </p:sp>
      <p:sp>
        <p:nvSpPr>
          <p:cNvPr id="6" name="Прямоугольник 5"/>
          <p:cNvSpPr/>
          <p:nvPr/>
        </p:nvSpPr>
        <p:spPr>
          <a:xfrm>
            <a:off x="1043608" y="139279"/>
            <a:ext cx="8208912" cy="769441"/>
          </a:xfrm>
          <a:prstGeom prst="rect">
            <a:avLst/>
          </a:prstGeom>
        </p:spPr>
        <p:txBody>
          <a:bodyPr wrap="square">
            <a:spAutoFit/>
          </a:bodyPr>
          <a:lstStyle/>
          <a:p>
            <a:r>
              <a:rPr lang="en-US" sz="4400" dirty="0" smtClean="0">
                <a:solidFill>
                  <a:prstClr val="black"/>
                </a:solidFill>
                <a:latin typeface="Times New Roman" pitchFamily="18" charset="0"/>
                <a:cs typeface="Times New Roman" pitchFamily="18" charset="0"/>
              </a:rPr>
              <a:t>THE AIM OF THIS EVENT</a:t>
            </a:r>
            <a:endParaRPr lang="ru-RU" sz="4400" dirty="0">
              <a:latin typeface="Times New Roman" pitchFamily="18" charset="0"/>
              <a:cs typeface="Times New Roman" pitchFamily="18" charset="0"/>
            </a:endParaRPr>
          </a:p>
        </p:txBody>
      </p:sp>
    </p:spTree>
    <p:extLst>
      <p:ext uri="{BB962C8B-B14F-4D97-AF65-F5344CB8AC3E}">
        <p14:creationId xmlns:p14="http://schemas.microsoft.com/office/powerpoint/2010/main" xmlns="" val="41403588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8824" y="1096388"/>
            <a:ext cx="9332823" cy="5761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1311678" y="123792"/>
            <a:ext cx="7643499" cy="1323439"/>
          </a:xfrm>
          <a:prstGeom prst="rect">
            <a:avLst/>
          </a:prstGeom>
        </p:spPr>
        <p:txBody>
          <a:bodyPr wrap="square">
            <a:spAutoFit/>
          </a:bodyPr>
          <a:lstStyle/>
          <a:p>
            <a:r>
              <a:rPr lang="ru-RU" sz="4000" dirty="0">
                <a:latin typeface="Times New Roman" pitchFamily="18" charset="0"/>
                <a:cs typeface="Times New Roman" pitchFamily="18" charset="0"/>
              </a:rPr>
              <a:t>Кодекс «Георгиевской ленточки»</a:t>
            </a:r>
            <a:br>
              <a:rPr lang="ru-RU" sz="4000" dirty="0">
                <a:latin typeface="Times New Roman" pitchFamily="18" charset="0"/>
                <a:cs typeface="Times New Roman" pitchFamily="18" charset="0"/>
              </a:rPr>
            </a:br>
            <a:endParaRPr lang="ru-RU" sz="4000" dirty="0">
              <a:latin typeface="Times New Roman" pitchFamily="18" charset="0"/>
              <a:cs typeface="Times New Roman" pitchFamily="18" charset="0"/>
            </a:endParaRPr>
          </a:p>
        </p:txBody>
      </p:sp>
      <p:sp>
        <p:nvSpPr>
          <p:cNvPr id="5" name="Прямоугольник 4"/>
          <p:cNvSpPr/>
          <p:nvPr/>
        </p:nvSpPr>
        <p:spPr>
          <a:xfrm>
            <a:off x="4230216" y="785512"/>
            <a:ext cx="4572000" cy="5355312"/>
          </a:xfrm>
          <a:prstGeom prst="rect">
            <a:avLst/>
          </a:prstGeom>
        </p:spPr>
        <p:txBody>
          <a:bodyPr>
            <a:spAutoFit/>
          </a:bodyPr>
          <a:lstStyle/>
          <a:p>
            <a:r>
              <a:rPr lang="ru-RU" dirty="0">
                <a:latin typeface="Times New Roman" pitchFamily="18" charset="0"/>
                <a:cs typeface="Times New Roman" pitchFamily="18" charset="0"/>
              </a:rPr>
              <a:t>1.Акция «Георгиевская ленточка» — некоммерческая и неполитическая.</a:t>
            </a:r>
          </a:p>
          <a:p>
            <a:r>
              <a:rPr lang="ru-RU" dirty="0">
                <a:latin typeface="Times New Roman" pitchFamily="18" charset="0"/>
                <a:cs typeface="Times New Roman" pitchFamily="18" charset="0"/>
              </a:rPr>
              <a:t>2.Цель акции — создание символа праздника — Дня Победы.</a:t>
            </a:r>
          </a:p>
          <a:p>
            <a:r>
              <a:rPr lang="ru-RU" dirty="0">
                <a:latin typeface="Times New Roman" pitchFamily="18" charset="0"/>
                <a:cs typeface="Times New Roman" pitchFamily="18" charset="0"/>
              </a:rPr>
              <a:t>3.Этот символ — выражение нашего уважения к ветеранам, дань памяти павшим на поле боя, благодарность людям, отдавшим все для фронта. Всем тем, благодаря кому мы победили в 1945 году.</a:t>
            </a:r>
          </a:p>
          <a:p>
            <a:r>
              <a:rPr lang="ru-RU" dirty="0">
                <a:latin typeface="Times New Roman" pitchFamily="18" charset="0"/>
                <a:cs typeface="Times New Roman" pitchFamily="18" charset="0"/>
              </a:rPr>
              <a:t>4.«Георгиевская ленточка» не является геральдическим символом . Это символическая лента, реплика традиционного </a:t>
            </a:r>
            <a:r>
              <a:rPr lang="ru-RU" dirty="0" err="1">
                <a:latin typeface="Times New Roman" pitchFamily="18" charset="0"/>
                <a:cs typeface="Times New Roman" pitchFamily="18" charset="0"/>
              </a:rPr>
              <a:t>биколора</a:t>
            </a:r>
            <a:r>
              <a:rPr lang="ru-RU" dirty="0">
                <a:latin typeface="Times New Roman" pitchFamily="18" charset="0"/>
                <a:cs typeface="Times New Roman" pitchFamily="18" charset="0"/>
              </a:rPr>
              <a:t> Георгиевской ленты.</a:t>
            </a:r>
          </a:p>
          <a:p>
            <a:r>
              <a:rPr lang="ru-RU" dirty="0">
                <a:latin typeface="Times New Roman" pitchFamily="18" charset="0"/>
                <a:cs typeface="Times New Roman" pitchFamily="18" charset="0"/>
              </a:rPr>
              <a:t>5.Не допускается использование в акции оригинальных наградных Георгиевских или Гвардейских лент. «Георгиевская ленточка» — символ, а не награда.</a:t>
            </a:r>
          </a:p>
          <a:p>
            <a:r>
              <a:rPr lang="ru-RU" dirty="0">
                <a:latin typeface="Times New Roman" pitchFamily="18" charset="0"/>
                <a:cs typeface="Times New Roman" pitchFamily="18" charset="0"/>
              </a:rPr>
              <a:t>    Всего в этом кодексе 10 пунктов.</a:t>
            </a:r>
          </a:p>
        </p:txBody>
      </p:sp>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6884" y="1096388"/>
            <a:ext cx="3593332" cy="26958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147904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40759"/>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2123728" y="188640"/>
            <a:ext cx="6048671" cy="707886"/>
          </a:xfrm>
          <a:prstGeom prst="rect">
            <a:avLst/>
          </a:prstGeom>
        </p:spPr>
        <p:txBody>
          <a:bodyPr wrap="square">
            <a:spAutoFit/>
          </a:bodyPr>
          <a:lstStyle/>
          <a:p>
            <a:r>
              <a:rPr lang="en-US" sz="4000" dirty="0" smtClean="0">
                <a:latin typeface="Times New Roman" pitchFamily="18" charset="0"/>
                <a:cs typeface="Times New Roman" pitchFamily="18" charset="0"/>
              </a:rPr>
              <a:t>INTERESTING FACT</a:t>
            </a:r>
            <a:endParaRPr lang="ru-RU" sz="4000" dirty="0">
              <a:latin typeface="Times New Roman" pitchFamily="18" charset="0"/>
              <a:cs typeface="Times New Roman" pitchFamily="18" charset="0"/>
            </a:endParaRPr>
          </a:p>
        </p:txBody>
      </p:sp>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5" y="1402521"/>
            <a:ext cx="4032448" cy="26745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Прямоугольник 5"/>
          <p:cNvSpPr/>
          <p:nvPr/>
        </p:nvSpPr>
        <p:spPr>
          <a:xfrm>
            <a:off x="5004048" y="1700808"/>
            <a:ext cx="3957463" cy="3046988"/>
          </a:xfrm>
          <a:prstGeom prst="rect">
            <a:avLst/>
          </a:prstGeom>
        </p:spPr>
        <p:txBody>
          <a:bodyPr wrap="square">
            <a:spAutoFit/>
          </a:bodyPr>
          <a:lstStyle/>
          <a:p>
            <a:pPr algn="just"/>
            <a:r>
              <a:rPr lang="en-US" sz="3200" dirty="0" smtClean="0">
                <a:latin typeface="Times New Roman" pitchFamily="18" charset="0"/>
                <a:cs typeface="Times New Roman" pitchFamily="18" charset="0"/>
              </a:rPr>
              <a:t>4 May </a:t>
            </a:r>
            <a:r>
              <a:rPr lang="en-US" sz="3200" dirty="0">
                <a:latin typeface="Times New Roman" pitchFamily="18" charset="0"/>
                <a:cs typeface="Times New Roman" pitchFamily="18" charset="0"/>
              </a:rPr>
              <a:t>2010 in the center </a:t>
            </a:r>
            <a:r>
              <a:rPr lang="en-US" sz="3200" dirty="0" smtClean="0">
                <a:latin typeface="Times New Roman" pitchFamily="18" charset="0"/>
                <a:cs typeface="Times New Roman" pitchFamily="18" charset="0"/>
              </a:rPr>
              <a:t>of</a:t>
            </a:r>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Kishinev the </a:t>
            </a:r>
            <a:r>
              <a:rPr lang="en-US" sz="3200" dirty="0">
                <a:latin typeface="Times New Roman" pitchFamily="18" charset="0"/>
                <a:cs typeface="Times New Roman" pitchFamily="18" charset="0"/>
              </a:rPr>
              <a:t>longest St. George ribbon was launched </a:t>
            </a:r>
            <a:r>
              <a:rPr lang="en-US" sz="3200" dirty="0" smtClean="0">
                <a:latin typeface="Times New Roman" pitchFamily="18" charset="0"/>
                <a:cs typeface="Times New Roman" pitchFamily="18" charset="0"/>
              </a:rPr>
              <a:t>in </a:t>
            </a:r>
            <a:r>
              <a:rPr lang="en-US" sz="3200" dirty="0">
                <a:latin typeface="Times New Roman" pitchFamily="18" charset="0"/>
                <a:cs typeface="Times New Roman" pitchFamily="18" charset="0"/>
              </a:rPr>
              <a:t>the world - its length was 360 meters.</a:t>
            </a:r>
            <a:endParaRPr lang="ru-RU" sz="3200" dirty="0">
              <a:latin typeface="Times New Roman" pitchFamily="18" charset="0"/>
              <a:cs typeface="Times New Roman" pitchFamily="18" charset="0"/>
            </a:endParaRPr>
          </a:p>
        </p:txBody>
      </p:sp>
    </p:spTree>
    <p:extLst>
      <p:ext uri="{BB962C8B-B14F-4D97-AF65-F5344CB8AC3E}">
        <p14:creationId xmlns:p14="http://schemas.microsoft.com/office/powerpoint/2010/main" xmlns="" val="795393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6104" y="1124345"/>
            <a:ext cx="9280104" cy="573365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2123728" y="212447"/>
            <a:ext cx="6048672" cy="1323439"/>
          </a:xfrm>
          <a:prstGeom prst="rect">
            <a:avLst/>
          </a:prstGeom>
        </p:spPr>
        <p:txBody>
          <a:bodyPr wrap="square">
            <a:spAutoFit/>
          </a:bodyPr>
          <a:lstStyle/>
          <a:p>
            <a:r>
              <a:rPr lang="en-US" sz="4000" dirty="0" smtClean="0">
                <a:latin typeface="Times New Roman" pitchFamily="18" charset="0"/>
                <a:cs typeface="Times New Roman" pitchFamily="18" charset="0"/>
              </a:rPr>
              <a:t>INTERESTING  FACTS</a:t>
            </a:r>
            <a:r>
              <a:rPr lang="en-US" sz="4000" dirty="0">
                <a:latin typeface="Times New Roman" pitchFamily="18" charset="0"/>
                <a:cs typeface="Times New Roman" pitchFamily="18" charset="0"/>
              </a:rPr>
              <a:t/>
            </a:r>
            <a:br>
              <a:rPr lang="en-US" sz="4000" dirty="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sp>
        <p:nvSpPr>
          <p:cNvPr id="5" name="Прямоугольник 4"/>
          <p:cNvSpPr/>
          <p:nvPr/>
        </p:nvSpPr>
        <p:spPr>
          <a:xfrm>
            <a:off x="934289" y="1120697"/>
            <a:ext cx="7992888" cy="2677656"/>
          </a:xfrm>
          <a:prstGeom prst="rect">
            <a:avLst/>
          </a:prstGeom>
        </p:spPr>
        <p:txBody>
          <a:bodyPr wrap="square">
            <a:spAutoFit/>
          </a:bodyPr>
          <a:lstStyle/>
          <a:p>
            <a:r>
              <a:rPr lang="en-US" sz="2800" dirty="0">
                <a:latin typeface="Times New Roman" pitchFamily="18" charset="0"/>
                <a:cs typeface="Times New Roman" pitchFamily="18" charset="0"/>
              </a:rPr>
              <a:t>In 2008, for the first time the </a:t>
            </a:r>
            <a:r>
              <a:rPr lang="en-US" sz="2800" dirty="0" smtClean="0">
                <a:latin typeface="Times New Roman" pitchFamily="18" charset="0"/>
                <a:cs typeface="Times New Roman" pitchFamily="18" charset="0"/>
              </a:rPr>
              <a:t>festival of </a:t>
            </a:r>
            <a:r>
              <a:rPr lang="en-US" sz="2800" dirty="0">
                <a:latin typeface="Times New Roman" pitchFamily="18" charset="0"/>
                <a:cs typeface="Times New Roman" pitchFamily="18" charset="0"/>
              </a:rPr>
              <a:t>military movie </a:t>
            </a:r>
            <a:r>
              <a:rPr lang="ru-RU"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St</a:t>
            </a:r>
            <a:r>
              <a:rPr lang="en-US" sz="2800" dirty="0">
                <a:latin typeface="Times New Roman" pitchFamily="18" charset="0"/>
                <a:cs typeface="Times New Roman" pitchFamily="18" charset="0"/>
              </a:rPr>
              <a:t>. George </a:t>
            </a:r>
            <a:r>
              <a:rPr lang="en-US" sz="2800" dirty="0" smtClean="0">
                <a:latin typeface="Times New Roman" pitchFamily="18" charset="0"/>
                <a:cs typeface="Times New Roman" pitchFamily="18" charset="0"/>
              </a:rPr>
              <a:t>ribbon</a:t>
            </a:r>
            <a:r>
              <a:rPr lang="ru-RU" sz="2800" dirty="0" smtClean="0">
                <a:latin typeface="Times New Roman" pitchFamily="18" charset="0"/>
                <a:cs typeface="Times New Roman" pitchFamily="18" charset="0"/>
              </a:rPr>
              <a:t>»</a:t>
            </a:r>
            <a:r>
              <a:rPr lang="en-US" sz="2800" dirty="0" smtClean="0">
                <a:latin typeface="Times New Roman" pitchFamily="18" charset="0"/>
                <a:cs typeface="Times New Roman" pitchFamily="18" charset="0"/>
              </a:rPr>
              <a:t> was </a:t>
            </a:r>
            <a:r>
              <a:rPr lang="en-US" sz="2800" dirty="0">
                <a:latin typeface="Times New Roman" pitchFamily="18" charset="0"/>
                <a:cs typeface="Times New Roman" pitchFamily="18" charset="0"/>
              </a:rPr>
              <a:t>organized </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in Moscow</a:t>
            </a:r>
            <a:r>
              <a:rPr lang="en-US" sz="2800" dirty="0" smtClean="0">
                <a:latin typeface="Times New Roman" pitchFamily="18" charset="0"/>
                <a:cs typeface="Times New Roman" pitchFamily="18" charset="0"/>
              </a:rPr>
              <a:t>.</a:t>
            </a:r>
          </a:p>
          <a:p>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In February 2008, a photo </a:t>
            </a:r>
            <a:r>
              <a:rPr lang="en-US" sz="2800" dirty="0" smtClean="0">
                <a:latin typeface="Times New Roman" pitchFamily="18" charset="0"/>
                <a:cs typeface="Times New Roman" pitchFamily="18" charset="0"/>
              </a:rPr>
              <a:t>exhibition , </a:t>
            </a:r>
            <a:r>
              <a:rPr lang="en-US" sz="2800" dirty="0">
                <a:latin typeface="Times New Roman" pitchFamily="18" charset="0"/>
                <a:cs typeface="Times New Roman" pitchFamily="18" charset="0"/>
              </a:rPr>
              <a:t>dedicated to the history of the most popular </a:t>
            </a:r>
            <a:r>
              <a:rPr lang="en-US" sz="2800" dirty="0" smtClean="0">
                <a:latin typeface="Times New Roman" pitchFamily="18" charset="0"/>
                <a:cs typeface="Times New Roman" pitchFamily="18" charset="0"/>
              </a:rPr>
              <a:t>action in </a:t>
            </a:r>
            <a:r>
              <a:rPr lang="en-US" sz="2800" dirty="0">
                <a:latin typeface="Times New Roman" pitchFamily="18" charset="0"/>
                <a:cs typeface="Times New Roman" pitchFamily="18" charset="0"/>
              </a:rPr>
              <a:t>the history of modern </a:t>
            </a:r>
            <a:r>
              <a:rPr lang="en-US" sz="2800" dirty="0" smtClean="0">
                <a:latin typeface="Times New Roman" pitchFamily="18" charset="0"/>
                <a:cs typeface="Times New Roman" pitchFamily="18" charset="0"/>
              </a:rPr>
              <a:t>Russia  </a:t>
            </a:r>
            <a:r>
              <a:rPr lang="en-US" sz="2800" dirty="0">
                <a:latin typeface="Times New Roman" pitchFamily="18" charset="0"/>
                <a:cs typeface="Times New Roman" pitchFamily="18" charset="0"/>
              </a:rPr>
              <a:t>t</a:t>
            </a:r>
            <a:r>
              <a:rPr lang="en-US" sz="2800" dirty="0" smtClean="0">
                <a:latin typeface="Times New Roman" pitchFamily="18" charset="0"/>
                <a:cs typeface="Times New Roman" pitchFamily="18" charset="0"/>
              </a:rPr>
              <a:t>ook place</a:t>
            </a:r>
            <a:r>
              <a:rPr lang="en-US" dirty="0" smtClean="0"/>
              <a:t>.</a:t>
            </a:r>
            <a:endParaRPr lang="ru-RU" dirty="0"/>
          </a:p>
        </p:txBody>
      </p:sp>
      <p:pic>
        <p:nvPicPr>
          <p:cNvPr id="1638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36096" y="3433762"/>
            <a:ext cx="3170237" cy="2371725"/>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4736441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06460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3" y="1221326"/>
            <a:ext cx="3764623" cy="24957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4584122" y="1181544"/>
            <a:ext cx="4308358" cy="4401205"/>
          </a:xfrm>
          <a:prstGeom prst="rect">
            <a:avLst/>
          </a:prstGeom>
        </p:spPr>
        <p:txBody>
          <a:bodyPr wrap="square">
            <a:spAutoFit/>
          </a:bodyPr>
          <a:lstStyle/>
          <a:p>
            <a:pPr marL="457200" indent="-457200">
              <a:buFontTx/>
              <a:buChar char="-"/>
            </a:pPr>
            <a:r>
              <a:rPr lang="en-US" sz="2800" dirty="0" smtClean="0">
                <a:latin typeface="Times New Roman" pitchFamily="18" charset="0"/>
                <a:cs typeface="Times New Roman" pitchFamily="18" charset="0"/>
              </a:rPr>
              <a:t>who </a:t>
            </a:r>
            <a:r>
              <a:rPr lang="en-US" sz="2800" dirty="0">
                <a:latin typeface="Times New Roman" pitchFamily="18" charset="0"/>
                <a:cs typeface="Times New Roman" pitchFamily="18" charset="0"/>
              </a:rPr>
              <a:t>and what price has </a:t>
            </a:r>
            <a:r>
              <a:rPr lang="en-US" sz="2800" dirty="0" smtClean="0">
                <a:latin typeface="Times New Roman" pitchFamily="18" charset="0"/>
                <a:cs typeface="Times New Roman" pitchFamily="18" charset="0"/>
              </a:rPr>
              <a:t>      </a:t>
            </a: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won </a:t>
            </a:r>
            <a:r>
              <a:rPr lang="en-US" sz="2800" dirty="0">
                <a:latin typeface="Times New Roman" pitchFamily="18" charset="0"/>
                <a:cs typeface="Times New Roman" pitchFamily="18" charset="0"/>
              </a:rPr>
              <a:t>the most terrible war </a:t>
            </a:r>
            <a:r>
              <a:rPr lang="en-US" sz="2800" dirty="0" smtClean="0">
                <a:latin typeface="Times New Roman" pitchFamily="18" charset="0"/>
                <a:cs typeface="Times New Roman" pitchFamily="18" charset="0"/>
              </a:rPr>
              <a:t>  </a:t>
            </a:r>
          </a:p>
          <a:p>
            <a:r>
              <a:rPr lang="en-US" sz="2800" dirty="0">
                <a:latin typeface="Times New Roman" pitchFamily="18" charset="0"/>
                <a:cs typeface="Times New Roman" pitchFamily="18" charset="0"/>
              </a:rPr>
              <a:t> </a:t>
            </a:r>
            <a:r>
              <a:rPr lang="en-US" sz="2800" dirty="0" smtClean="0">
                <a:latin typeface="Times New Roman" pitchFamily="18" charset="0"/>
                <a:cs typeface="Times New Roman" pitchFamily="18" charset="0"/>
              </a:rPr>
              <a:t>    of </a:t>
            </a:r>
            <a:r>
              <a:rPr lang="en-US" sz="2800" dirty="0">
                <a:latin typeface="Times New Roman" pitchFamily="18" charset="0"/>
                <a:cs typeface="Times New Roman" pitchFamily="18" charset="0"/>
              </a:rPr>
              <a:t>the last century</a:t>
            </a:r>
            <a:r>
              <a:rPr lang="en-US" sz="2800" dirty="0" smtClean="0">
                <a:latin typeface="Times New Roman" pitchFamily="18" charset="0"/>
                <a:cs typeface="Times New Roman" pitchFamily="18" charset="0"/>
              </a:rPr>
              <a:t>,</a:t>
            </a:r>
          </a:p>
          <a:p>
            <a:r>
              <a:rPr lang="en-US" sz="2800" dirty="0">
                <a:latin typeface="Times New Roman" pitchFamily="18" charset="0"/>
                <a:cs typeface="Times New Roman" pitchFamily="18" charset="0"/>
              </a:rPr>
              <a:t>-</a:t>
            </a:r>
            <a:r>
              <a:rPr lang="en-US" sz="2800" dirty="0" smtClean="0">
                <a:latin typeface="Times New Roman" pitchFamily="18" charset="0"/>
                <a:cs typeface="Times New Roman" pitchFamily="18" charset="0"/>
              </a:rPr>
              <a:t>   about your future,</a:t>
            </a:r>
          </a:p>
          <a:p>
            <a:pPr marL="457200" indent="-457200">
              <a:buFontTx/>
              <a:buChar char="-"/>
            </a:pPr>
            <a:r>
              <a:rPr lang="en-US" sz="2800" dirty="0">
                <a:latin typeface="Times New Roman" pitchFamily="18" charset="0"/>
                <a:cs typeface="Times New Roman" pitchFamily="18" charset="0"/>
              </a:rPr>
              <a:t>a</a:t>
            </a:r>
            <a:r>
              <a:rPr lang="en-US" sz="2800" dirty="0" smtClean="0">
                <a:latin typeface="Times New Roman" pitchFamily="18" charset="0"/>
                <a:cs typeface="Times New Roman" pitchFamily="18" charset="0"/>
              </a:rPr>
              <a:t>bout your country and its people</a:t>
            </a:r>
          </a:p>
          <a:p>
            <a:r>
              <a:rPr lang="en-US" sz="2800" dirty="0" smtClean="0">
                <a:latin typeface="Times New Roman" pitchFamily="18" charset="0"/>
                <a:cs typeface="Times New Roman" pitchFamily="18" charset="0"/>
              </a:rPr>
              <a:t>-    about peace in the world</a:t>
            </a:r>
          </a:p>
          <a:p>
            <a:pPr marL="457200" indent="-457200">
              <a:buFontTx/>
              <a:buChar char="-"/>
            </a:pPr>
            <a:endParaRPr lang="en-US" sz="2800" dirty="0" smtClean="0">
              <a:latin typeface="Times New Roman" pitchFamily="18" charset="0"/>
              <a:cs typeface="Times New Roman" pitchFamily="18" charset="0"/>
            </a:endParaRPr>
          </a:p>
          <a:p>
            <a:pPr marL="457200" indent="-457200">
              <a:buFontTx/>
              <a:buChar char="-"/>
            </a:pPr>
            <a:endParaRPr lang="en-US" sz="2800" dirty="0" smtClean="0">
              <a:latin typeface="Times New Roman" pitchFamily="18" charset="0"/>
              <a:cs typeface="Times New Roman" pitchFamily="18" charset="0"/>
            </a:endParaRPr>
          </a:p>
          <a:p>
            <a:endParaRPr lang="en-US" sz="2800" dirty="0">
              <a:latin typeface="Times New Roman" pitchFamily="18" charset="0"/>
              <a:cs typeface="Times New Roman" pitchFamily="18" charset="0"/>
            </a:endParaRPr>
          </a:p>
        </p:txBody>
      </p:sp>
      <p:sp>
        <p:nvSpPr>
          <p:cNvPr id="7" name="TextBox 6"/>
          <p:cNvSpPr txBox="1"/>
          <p:nvPr/>
        </p:nvSpPr>
        <p:spPr>
          <a:xfrm>
            <a:off x="3275856" y="228216"/>
            <a:ext cx="3060453" cy="707886"/>
          </a:xfrm>
          <a:prstGeom prst="rect">
            <a:avLst/>
          </a:prstGeom>
          <a:noFill/>
        </p:spPr>
        <p:txBody>
          <a:bodyPr wrap="none" rtlCol="0">
            <a:spAutoFit/>
          </a:bodyPr>
          <a:lstStyle/>
          <a:p>
            <a:r>
              <a:rPr lang="en-US" sz="4000" dirty="0" smtClean="0">
                <a:latin typeface="Times New Roman" pitchFamily="18" charset="0"/>
                <a:cs typeface="Times New Roman" pitchFamily="18" charset="0"/>
              </a:rPr>
              <a:t>REMEMBER</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28206648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413" y="1139824"/>
            <a:ext cx="9144000" cy="57181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960" y="1916832"/>
            <a:ext cx="4752528" cy="3551367"/>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1259632" y="431939"/>
            <a:ext cx="7203126" cy="707886"/>
          </a:xfrm>
          <a:prstGeom prst="rect">
            <a:avLst/>
          </a:prstGeom>
          <a:noFill/>
        </p:spPr>
        <p:txBody>
          <a:bodyPr wrap="none" rtlCol="0">
            <a:spAutoFit/>
          </a:bodyPr>
          <a:lstStyle/>
          <a:p>
            <a:r>
              <a:rPr lang="en-US" sz="4000" dirty="0" smtClean="0">
                <a:latin typeface="Times New Roman" pitchFamily="18" charset="0"/>
                <a:cs typeface="Times New Roman" pitchFamily="18" charset="0"/>
              </a:rPr>
              <a:t>THANK YOU OUR VETERANS</a:t>
            </a:r>
            <a:endParaRPr lang="ru-RU" sz="40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7918" y="1412776"/>
            <a:ext cx="3354042" cy="2192469"/>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9075138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3719" y="1139824"/>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3635896" y="260648"/>
            <a:ext cx="2409634" cy="707886"/>
          </a:xfrm>
          <a:prstGeom prst="rect">
            <a:avLst/>
          </a:prstGeom>
        </p:spPr>
        <p:txBody>
          <a:bodyPr wrap="none">
            <a:spAutoFit/>
          </a:bodyPr>
          <a:lstStyle/>
          <a:p>
            <a:r>
              <a:rPr lang="en-US" sz="4000" dirty="0" err="1" smtClean="0">
                <a:latin typeface="Times New Roman" pitchFamily="18" charset="0"/>
                <a:cs typeface="Times New Roman" pitchFamily="18" charset="0"/>
              </a:rPr>
              <a:t>Resourses</a:t>
            </a:r>
            <a:r>
              <a:rPr lang="en-US" sz="4000" dirty="0" smtClean="0">
                <a:latin typeface="Times New Roman" pitchFamily="18" charset="0"/>
                <a:cs typeface="Times New Roman" pitchFamily="18" charset="0"/>
              </a:rPr>
              <a:t>:</a:t>
            </a:r>
            <a:endParaRPr lang="ru-RU" sz="4000" dirty="0">
              <a:latin typeface="Times New Roman" pitchFamily="18" charset="0"/>
              <a:cs typeface="Times New Roman" pitchFamily="18" charset="0"/>
            </a:endParaRPr>
          </a:p>
        </p:txBody>
      </p:sp>
      <p:sp>
        <p:nvSpPr>
          <p:cNvPr id="5" name="Прямоугольник 4"/>
          <p:cNvSpPr/>
          <p:nvPr/>
        </p:nvSpPr>
        <p:spPr>
          <a:xfrm>
            <a:off x="899592" y="1139825"/>
            <a:ext cx="8244408" cy="3693319"/>
          </a:xfrm>
          <a:prstGeom prst="rect">
            <a:avLst/>
          </a:prstGeom>
        </p:spPr>
        <p:txBody>
          <a:bodyPr wrap="square">
            <a:spAutoFit/>
          </a:bodyPr>
          <a:lstStyle/>
          <a:p>
            <a:r>
              <a:rPr lang="en-US" dirty="0">
                <a:hlinkClick r:id="rId3"/>
              </a:rPr>
              <a:t>http://ru.wikipedia.org/wiki/%C3%E5%EE%F0%E3%E8%E5%E2%F1%EA%E0%FF_%</a:t>
            </a:r>
            <a:r>
              <a:rPr lang="en-US" dirty="0" smtClean="0">
                <a:hlinkClick r:id="rId3"/>
              </a:rPr>
              <a:t>EB%E5%ED%F2%EE%F7%EA%E0</a:t>
            </a:r>
            <a:endParaRPr lang="en-US" dirty="0" smtClean="0"/>
          </a:p>
          <a:p>
            <a:r>
              <a:rPr lang="en-US" dirty="0" smtClean="0">
                <a:hlinkClick r:id="rId4"/>
              </a:rPr>
              <a:t>http</a:t>
            </a:r>
            <a:r>
              <a:rPr lang="en-US" dirty="0">
                <a:hlinkClick r:id="rId4"/>
              </a:rPr>
              <a:t>://www.oviont.ru/ru/about/news/460</a:t>
            </a:r>
            <a:r>
              <a:rPr lang="en-US" dirty="0" smtClean="0">
                <a:hlinkClick r:id="rId4"/>
              </a:rPr>
              <a:t>/</a:t>
            </a:r>
            <a:endParaRPr lang="en-US" dirty="0"/>
          </a:p>
          <a:p>
            <a:r>
              <a:rPr lang="en-US" dirty="0">
                <a:hlinkClick r:id="rId5"/>
              </a:rPr>
              <a:t>http://</a:t>
            </a:r>
            <a:r>
              <a:rPr lang="en-US" dirty="0" smtClean="0">
                <a:hlinkClick r:id="rId5"/>
              </a:rPr>
              <a:t>oformi.net/uploads/gallery/main/243/oboifghfgdh.jpg</a:t>
            </a:r>
            <a:endParaRPr lang="en-US" dirty="0"/>
          </a:p>
          <a:p>
            <a:r>
              <a:rPr lang="en-US" dirty="0" smtClean="0">
                <a:hlinkClick r:id="rId6"/>
              </a:rPr>
              <a:t>http</a:t>
            </a:r>
            <a:r>
              <a:rPr lang="en-US" dirty="0">
                <a:hlinkClick r:id="rId6"/>
              </a:rPr>
              <a:t>://</a:t>
            </a:r>
            <a:r>
              <a:rPr lang="en-US" dirty="0" smtClean="0">
                <a:hlinkClick r:id="rId6"/>
              </a:rPr>
              <a:t>upload.wikimedia.org/wikipedia/commons/6/6e/St_george_order_I.jpg</a:t>
            </a:r>
            <a:endParaRPr lang="en-US" dirty="0" smtClean="0"/>
          </a:p>
          <a:p>
            <a:r>
              <a:rPr lang="en-US" dirty="0">
                <a:hlinkClick r:id="rId7"/>
              </a:rPr>
              <a:t>http://</a:t>
            </a:r>
            <a:r>
              <a:rPr lang="en-US" dirty="0" smtClean="0">
                <a:hlinkClick r:id="rId7"/>
              </a:rPr>
              <a:t>img1.liveinternet.ru/images/attach/c/5/86/532/86532399_lenta.jpg</a:t>
            </a:r>
            <a:endParaRPr lang="en-US" dirty="0" smtClean="0"/>
          </a:p>
          <a:p>
            <a:r>
              <a:rPr lang="en-US" dirty="0">
                <a:hlinkClick r:id="rId8"/>
              </a:rPr>
              <a:t>http://www.krasniyar.ru/uploads/image/Veterans/%</a:t>
            </a:r>
            <a:r>
              <a:rPr lang="en-US" dirty="0" smtClean="0">
                <a:hlinkClick r:id="rId8"/>
              </a:rPr>
              <a:t>D0%9B%D0%B5%D0%BD%D1%82%D0%B0.png</a:t>
            </a:r>
            <a:endParaRPr lang="en-US" dirty="0" smtClean="0"/>
          </a:p>
          <a:p>
            <a:r>
              <a:rPr lang="en-US" dirty="0">
                <a:hlinkClick r:id="rId9"/>
              </a:rPr>
              <a:t>http://</a:t>
            </a:r>
            <a:r>
              <a:rPr lang="en-US" dirty="0" smtClean="0">
                <a:hlinkClick r:id="rId9"/>
              </a:rPr>
              <a:t>ruprom-image.s3.amazonaws.com/2650566_w640_h640_12729666449maybuster5.jpg</a:t>
            </a:r>
            <a:endParaRPr lang="en-US" dirty="0" smtClean="0"/>
          </a:p>
          <a:p>
            <a:r>
              <a:rPr lang="en-US" dirty="0">
                <a:hlinkClick r:id="rId10"/>
              </a:rPr>
              <a:t>http://</a:t>
            </a:r>
            <a:r>
              <a:rPr lang="en-US" dirty="0" smtClean="0">
                <a:hlinkClick r:id="rId10"/>
              </a:rPr>
              <a:t>www.roadplanet.ru/img/news/img/1504_1268925317.jpg</a:t>
            </a:r>
            <a:endParaRPr lang="en-US" dirty="0" smtClean="0"/>
          </a:p>
          <a:p>
            <a:r>
              <a:rPr lang="en-US" smtClean="0">
                <a:hlinkClick r:id="rId11"/>
              </a:rPr>
              <a:t>http</a:t>
            </a:r>
            <a:r>
              <a:rPr lang="en-US" dirty="0">
                <a:hlinkClick r:id="rId11"/>
              </a:rPr>
              <a:t>://</a:t>
            </a:r>
            <a:r>
              <a:rPr lang="en-US" dirty="0" smtClean="0">
                <a:hlinkClick r:id="rId11"/>
              </a:rPr>
              <a:t>img1.liveinternet.ru/images/attach/c/5/86/957/86957945_11.jpg</a:t>
            </a:r>
            <a:endParaRPr lang="en-US" dirty="0" smtClean="0"/>
          </a:p>
          <a:p>
            <a:endParaRPr lang="en-US" dirty="0" smtClean="0"/>
          </a:p>
        </p:txBody>
      </p:sp>
    </p:spTree>
    <p:extLst>
      <p:ext uri="{BB962C8B-B14F-4D97-AF65-F5344CB8AC3E}">
        <p14:creationId xmlns:p14="http://schemas.microsoft.com/office/powerpoint/2010/main" xmlns="" val="19494638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79" y="1182128"/>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58579" y="-217929"/>
            <a:ext cx="8229600" cy="2292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3203848" y="1916832"/>
            <a:ext cx="4572000" cy="3539430"/>
          </a:xfrm>
          <a:prstGeom prst="rect">
            <a:avLst/>
          </a:prstGeom>
        </p:spPr>
        <p:txBody>
          <a:bodyPr>
            <a:spAutoFit/>
          </a:bodyPr>
          <a:lstStyle/>
          <a:p>
            <a:r>
              <a:rPr lang="en-US" sz="3200" dirty="0">
                <a:latin typeface="Times New Roman" pitchFamily="18" charset="0"/>
                <a:cs typeface="Times New Roman" pitchFamily="18" charset="0"/>
              </a:rPr>
              <a:t>George Ribbon </a:t>
            </a:r>
            <a:r>
              <a:rPr lang="en-US" sz="3200" dirty="0" smtClean="0">
                <a:latin typeface="Times New Roman" pitchFamily="18" charset="0"/>
                <a:cs typeface="Times New Roman" pitchFamily="18" charset="0"/>
              </a:rPr>
              <a:t>got </a:t>
            </a:r>
            <a:r>
              <a:rPr lang="en-US" sz="3200" dirty="0">
                <a:latin typeface="Times New Roman" pitchFamily="18" charset="0"/>
                <a:cs typeface="Times New Roman" pitchFamily="18" charset="0"/>
              </a:rPr>
              <a:t>its name from the Order of St. George. This award was established in Russia in 1769. It is named after St. George, patron saint of the Russian army.</a:t>
            </a:r>
          </a:p>
        </p:txBody>
      </p:sp>
    </p:spTree>
    <p:extLst>
      <p:ext uri="{BB962C8B-B14F-4D97-AF65-F5344CB8AC3E}">
        <p14:creationId xmlns:p14="http://schemas.microsoft.com/office/powerpoint/2010/main" xmlns="" val="2784610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05"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156881" y="1139825"/>
            <a:ext cx="3405069" cy="300530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4888361" y="1916832"/>
            <a:ext cx="3860923" cy="3970318"/>
          </a:xfrm>
          <a:prstGeom prst="rect">
            <a:avLst/>
          </a:prstGeom>
          <a:noFill/>
        </p:spPr>
        <p:txBody>
          <a:bodyPr wrap="square" rtlCol="0">
            <a:spAutoFit/>
          </a:bodyPr>
          <a:lstStyle/>
          <a:p>
            <a:r>
              <a:rPr lang="en-US" sz="2800" dirty="0">
                <a:latin typeface="Times New Roman" pitchFamily="18" charset="0"/>
                <a:cs typeface="Times New Roman" pitchFamily="18" charset="0"/>
              </a:rPr>
              <a:t>St. </a:t>
            </a:r>
            <a:r>
              <a:rPr lang="en-US" sz="2800" dirty="0" smtClean="0">
                <a:latin typeface="Times New Roman" pitchFamily="18" charset="0"/>
                <a:cs typeface="Times New Roman" pitchFamily="18" charset="0"/>
              </a:rPr>
              <a:t>George is loved and revered in Russia.</a:t>
            </a:r>
          </a:p>
          <a:p>
            <a:r>
              <a:rPr lang="en-US" sz="2800" dirty="0" smtClean="0">
                <a:latin typeface="Times New Roman" pitchFamily="18" charset="0"/>
                <a:cs typeface="Times New Roman" pitchFamily="18" charset="0"/>
              </a:rPr>
              <a:t>That’s why its name was given to the most </a:t>
            </a:r>
          </a:p>
          <a:p>
            <a:r>
              <a:rPr lang="en-US" sz="2800" dirty="0">
                <a:latin typeface="Times New Roman" pitchFamily="18" charset="0"/>
                <a:cs typeface="Times New Roman" pitchFamily="18" charset="0"/>
              </a:rPr>
              <a:t>h</a:t>
            </a:r>
            <a:r>
              <a:rPr lang="en-US" sz="2800" dirty="0" smtClean="0">
                <a:latin typeface="Times New Roman" pitchFamily="18" charset="0"/>
                <a:cs typeface="Times New Roman" pitchFamily="18" charset="0"/>
              </a:rPr>
              <a:t>onorable military order. This order was </a:t>
            </a:r>
          </a:p>
          <a:p>
            <a:r>
              <a:rPr lang="en-US" sz="2800" dirty="0">
                <a:latin typeface="Times New Roman" pitchFamily="18" charset="0"/>
                <a:cs typeface="Times New Roman" pitchFamily="18" charset="0"/>
              </a:rPr>
              <a:t>a</a:t>
            </a:r>
            <a:r>
              <a:rPr lang="en-US" sz="2800" dirty="0" smtClean="0">
                <a:latin typeface="Times New Roman" pitchFamily="18" charset="0"/>
                <a:cs typeface="Times New Roman" pitchFamily="18" charset="0"/>
              </a:rPr>
              <a:t>warded only to officers and generals for private </a:t>
            </a:r>
          </a:p>
          <a:p>
            <a:r>
              <a:rPr lang="en-US" sz="2800" dirty="0" smtClean="0">
                <a:latin typeface="Times New Roman" pitchFamily="18" charset="0"/>
                <a:cs typeface="Times New Roman" pitchFamily="18" charset="0"/>
              </a:rPr>
              <a:t>military services</a:t>
            </a:r>
            <a:endParaRPr lang="ru-RU" sz="2800" dirty="0">
              <a:latin typeface="Times New Roman" pitchFamily="18" charset="0"/>
              <a:cs typeface="Times New Roman" pitchFamily="18" charset="0"/>
            </a:endParaRPr>
          </a:p>
        </p:txBody>
      </p:sp>
      <p:sp>
        <p:nvSpPr>
          <p:cNvPr id="5" name="TextBox 4"/>
          <p:cNvSpPr txBox="1"/>
          <p:nvPr/>
        </p:nvSpPr>
        <p:spPr>
          <a:xfrm>
            <a:off x="2357347" y="181200"/>
            <a:ext cx="4929939" cy="707886"/>
          </a:xfrm>
          <a:prstGeom prst="rect">
            <a:avLst/>
          </a:prstGeom>
          <a:noFill/>
        </p:spPr>
        <p:txBody>
          <a:bodyPr wrap="none" rtlCol="0">
            <a:spAutoFit/>
          </a:bodyPr>
          <a:lstStyle/>
          <a:p>
            <a:r>
              <a:rPr lang="en-US" sz="3600"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ST.GEORGE ORDER</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5965092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43608" y="1139825"/>
            <a:ext cx="3816424" cy="277670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5292080" y="1494416"/>
            <a:ext cx="3240360" cy="4031873"/>
          </a:xfrm>
          <a:prstGeom prst="rect">
            <a:avLst/>
          </a:prstGeom>
        </p:spPr>
        <p:txBody>
          <a:bodyPr wrap="square">
            <a:spAutoFit/>
          </a:bodyPr>
          <a:lstStyle/>
          <a:p>
            <a:r>
              <a:rPr lang="en-US" sz="3200" dirty="0">
                <a:latin typeface="Times New Roman" pitchFamily="18" charset="0"/>
                <a:cs typeface="Times New Roman" pitchFamily="18" charset="0"/>
              </a:rPr>
              <a:t>St George ribbons in their original form were </a:t>
            </a:r>
            <a:r>
              <a:rPr lang="en-US" sz="3200" dirty="0" smtClean="0">
                <a:latin typeface="Times New Roman" pitchFamily="18" charset="0"/>
                <a:cs typeface="Times New Roman" pitchFamily="18" charset="0"/>
              </a:rPr>
              <a:t>presented  </a:t>
            </a:r>
            <a:r>
              <a:rPr lang="en-US" sz="3200" dirty="0">
                <a:latin typeface="Times New Roman" pitchFamily="18" charset="0"/>
                <a:cs typeface="Times New Roman" pitchFamily="18" charset="0"/>
              </a:rPr>
              <a:t>in the Russian Imperial army until the very end of its existence.</a:t>
            </a:r>
            <a:endParaRPr lang="ru-RU" sz="3200" dirty="0">
              <a:latin typeface="Times New Roman" pitchFamily="18" charset="0"/>
              <a:cs typeface="Times New Roman" pitchFamily="18" charset="0"/>
            </a:endParaRPr>
          </a:p>
        </p:txBody>
      </p:sp>
      <p:sp>
        <p:nvSpPr>
          <p:cNvPr id="6" name="Прямоугольник 5"/>
          <p:cNvSpPr/>
          <p:nvPr/>
        </p:nvSpPr>
        <p:spPr>
          <a:xfrm>
            <a:off x="1151184" y="252355"/>
            <a:ext cx="7276736" cy="707886"/>
          </a:xfrm>
          <a:prstGeom prst="rect">
            <a:avLst/>
          </a:prstGeom>
        </p:spPr>
        <p:txBody>
          <a:bodyPr wrap="none">
            <a:spAutoFit/>
          </a:bodyPr>
          <a:lstStyle/>
          <a:p>
            <a:r>
              <a:rPr lang="en-US" sz="4000" dirty="0" smtClean="0">
                <a:latin typeface="Times New Roman" pitchFamily="18" charset="0"/>
                <a:cs typeface="Times New Roman" pitchFamily="18" charset="0"/>
              </a:rPr>
              <a:t>SACRED  GEORGER’S AWARD</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23231069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35692" y="1484784"/>
            <a:ext cx="3168011" cy="2375141"/>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3995936" y="1127847"/>
            <a:ext cx="4752528" cy="4154984"/>
          </a:xfrm>
          <a:prstGeom prst="rect">
            <a:avLst/>
          </a:prstGeom>
        </p:spPr>
        <p:txBody>
          <a:bodyPr wrap="square">
            <a:spAutoFit/>
          </a:bodyPr>
          <a:lstStyle/>
          <a:p>
            <a:pPr algn="just"/>
            <a:r>
              <a:rPr lang="en-US" sz="2400" dirty="0">
                <a:latin typeface="Times New Roman" pitchFamily="18" charset="0"/>
                <a:cs typeface="Times New Roman" pitchFamily="18" charset="0"/>
              </a:rPr>
              <a:t>The tape with minor changes entered in the Soviet premium system called «Guards tape» as a special mark of distinction. In the Soviet period, the guards tape has been used in the decoration of the pads of the order of Glory and the medal «For victory over Germany». In addition, the image of the guards of the tape was placed on the standards of the guards of military units and ships.</a:t>
            </a:r>
            <a:endParaRPr lang="ru-RU" sz="2400" dirty="0">
              <a:latin typeface="Times New Roman" pitchFamily="18" charset="0"/>
              <a:cs typeface="Times New Roman" pitchFamily="18" charset="0"/>
            </a:endParaRPr>
          </a:p>
        </p:txBody>
      </p:sp>
      <p:sp>
        <p:nvSpPr>
          <p:cNvPr id="5" name="TextBox 4"/>
          <p:cNvSpPr txBox="1"/>
          <p:nvPr/>
        </p:nvSpPr>
        <p:spPr>
          <a:xfrm>
            <a:off x="2915816" y="137882"/>
            <a:ext cx="3651256" cy="707886"/>
          </a:xfrm>
          <a:prstGeom prst="rect">
            <a:avLst/>
          </a:prstGeom>
          <a:noFill/>
        </p:spPr>
        <p:txBody>
          <a:bodyPr wrap="none" rtlCol="0">
            <a:spAutoFit/>
          </a:bodyPr>
          <a:lstStyle/>
          <a:p>
            <a:r>
              <a:rPr lang="en-US" sz="4000" dirty="0" smtClean="0">
                <a:latin typeface="Times New Roman" pitchFamily="18" charset="0"/>
                <a:cs typeface="Times New Roman" pitchFamily="18" charset="0"/>
              </a:rPr>
              <a:t>GUARDS TAPE</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3231992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246" y="1115707"/>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3419872" y="2168552"/>
            <a:ext cx="4572000" cy="2554545"/>
          </a:xfrm>
          <a:prstGeom prst="rect">
            <a:avLst/>
          </a:prstGeom>
        </p:spPr>
        <p:txBody>
          <a:bodyPr>
            <a:spAutoFit/>
          </a:bodyPr>
          <a:lstStyle/>
          <a:p>
            <a:r>
              <a:rPr lang="en-US" sz="3200" dirty="0">
                <a:latin typeface="Times New Roman" pitchFamily="18" charset="0"/>
                <a:cs typeface="Times New Roman" pitchFamily="18" charset="0"/>
              </a:rPr>
              <a:t>Color ribbon - black and orange - means «smoke and flame» and </a:t>
            </a:r>
            <a:r>
              <a:rPr lang="en-US" sz="3200" dirty="0" smtClean="0">
                <a:latin typeface="Times New Roman" pitchFamily="18" charset="0"/>
                <a:cs typeface="Times New Roman" pitchFamily="18" charset="0"/>
              </a:rPr>
              <a:t>is </a:t>
            </a:r>
            <a:r>
              <a:rPr lang="en-US" sz="3200" dirty="0">
                <a:latin typeface="Times New Roman" pitchFamily="18" charset="0"/>
                <a:cs typeface="Times New Roman" pitchFamily="18" charset="0"/>
              </a:rPr>
              <a:t>a sign of personal bravery of a soldier on the battlefield.</a:t>
            </a:r>
            <a:endParaRPr lang="ru-RU" sz="3200" dirty="0">
              <a:latin typeface="Times New Roman" pitchFamily="18" charset="0"/>
              <a:cs typeface="Times New Roman" pitchFamily="18" charset="0"/>
            </a:endParaRPr>
          </a:p>
        </p:txBody>
      </p:sp>
      <p:pic>
        <p:nvPicPr>
          <p:cNvPr id="717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4549" y="160877"/>
            <a:ext cx="8229600" cy="22923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494507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4146630" y="3726200"/>
            <a:ext cx="4572000" cy="2246769"/>
          </a:xfrm>
          <a:prstGeom prst="rect">
            <a:avLst/>
          </a:prstGeom>
        </p:spPr>
        <p:txBody>
          <a:bodyPr>
            <a:spAutoFit/>
          </a:bodyPr>
          <a:lstStyle/>
          <a:p>
            <a:r>
              <a:rPr lang="en-US" sz="2800" dirty="0" smtClean="0">
                <a:solidFill>
                  <a:schemeClr val="bg2">
                    <a:lumMod val="10000"/>
                  </a:schemeClr>
                </a:solidFill>
                <a:latin typeface="Times New Roman" pitchFamily="18" charset="0"/>
                <a:cs typeface="Times New Roman" pitchFamily="18" charset="0"/>
              </a:rPr>
              <a:t>St. George Ribbon - colored tape to the award of Patriotic war</a:t>
            </a:r>
            <a:r>
              <a:rPr lang="ru-RU" sz="2800" dirty="0" smtClean="0">
                <a:solidFill>
                  <a:schemeClr val="bg2">
                    <a:lumMod val="10000"/>
                  </a:schemeClr>
                </a:solidFill>
                <a:latin typeface="Times New Roman" pitchFamily="18" charset="0"/>
                <a:cs typeface="Times New Roman" pitchFamily="18" charset="0"/>
              </a:rPr>
              <a:t>. </a:t>
            </a:r>
            <a:r>
              <a:rPr lang="en-US" sz="2800" dirty="0" smtClean="0">
                <a:solidFill>
                  <a:schemeClr val="bg2">
                    <a:lumMod val="10000"/>
                  </a:schemeClr>
                </a:solidFill>
                <a:latin typeface="Times New Roman" pitchFamily="18" charset="0"/>
                <a:cs typeface="Times New Roman" pitchFamily="18" charset="0"/>
              </a:rPr>
              <a:t>It is a symbol of communication with the Russian fighting tradition.</a:t>
            </a:r>
          </a:p>
        </p:txBody>
      </p:sp>
      <p:pic>
        <p:nvPicPr>
          <p:cNvPr id="9224" name="Picture 8"/>
          <p:cNvPicPr>
            <a:picLocks noChangeAspect="1" noChangeArrowheads="1"/>
          </p:cNvPicPr>
          <p:nvPr/>
        </p:nvPicPr>
        <p:blipFill>
          <a:blip r:embed="rId3" cstate="print">
            <a:lum bright="-5000" contrast="18000"/>
            <a:extLst>
              <a:ext uri="{28A0092B-C50C-407E-A947-70E740481C1C}">
                <a14:useLocalDpi xmlns:a14="http://schemas.microsoft.com/office/drawing/2010/main" xmlns="" val="0"/>
              </a:ext>
            </a:extLst>
          </a:blip>
          <a:srcRect/>
          <a:stretch>
            <a:fillRect/>
          </a:stretch>
        </p:blipFill>
        <p:spPr bwMode="auto">
          <a:xfrm>
            <a:off x="4146629" y="843300"/>
            <a:ext cx="2663825" cy="288290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5"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691680" y="1211508"/>
            <a:ext cx="1676400" cy="1993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TextBox 5"/>
          <p:cNvSpPr txBox="1"/>
          <p:nvPr/>
        </p:nvSpPr>
        <p:spPr>
          <a:xfrm>
            <a:off x="356359" y="256292"/>
            <a:ext cx="8580362" cy="584775"/>
          </a:xfrm>
          <a:prstGeom prst="rect">
            <a:avLst/>
          </a:prstGeom>
          <a:noFill/>
        </p:spPr>
        <p:txBody>
          <a:bodyPr wrap="none" rtlCol="0">
            <a:spAutoFit/>
          </a:bodyPr>
          <a:lstStyle/>
          <a:p>
            <a:r>
              <a:rPr lang="en-US" sz="3200" dirty="0" smtClean="0">
                <a:latin typeface="Times New Roman" pitchFamily="18" charset="0"/>
                <a:cs typeface="Times New Roman" pitchFamily="18" charset="0"/>
              </a:rPr>
              <a:t>THE ORDER OF THE GREAT PATRIOTIC WAR</a:t>
            </a:r>
            <a:endParaRPr lang="ru-RU" dirty="0"/>
          </a:p>
        </p:txBody>
      </p:sp>
    </p:spTree>
    <p:extLst>
      <p:ext uri="{BB962C8B-B14F-4D97-AF65-F5344CB8AC3E}">
        <p14:creationId xmlns:p14="http://schemas.microsoft.com/office/powerpoint/2010/main" xmlns="" val="19548912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584" y="1319619"/>
            <a:ext cx="3890783" cy="23465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Прямоугольник 3"/>
          <p:cNvSpPr/>
          <p:nvPr/>
        </p:nvSpPr>
        <p:spPr>
          <a:xfrm>
            <a:off x="5004048" y="2492896"/>
            <a:ext cx="3888432" cy="3416320"/>
          </a:xfrm>
          <a:prstGeom prst="rect">
            <a:avLst/>
          </a:prstGeom>
        </p:spPr>
        <p:txBody>
          <a:bodyPr wrap="square">
            <a:spAutoFit/>
          </a:bodyPr>
          <a:lstStyle/>
          <a:p>
            <a:r>
              <a:rPr lang="en-US" sz="3600" dirty="0">
                <a:latin typeface="Times New Roman" pitchFamily="18" charset="0"/>
                <a:cs typeface="Times New Roman" pitchFamily="18" charset="0"/>
              </a:rPr>
              <a:t>St. George's ribbons occupy the place of honor among the numerous collective awards</a:t>
            </a:r>
            <a:br>
              <a:rPr lang="en-US" sz="3600" dirty="0">
                <a:latin typeface="Times New Roman" pitchFamily="18" charset="0"/>
                <a:cs typeface="Times New Roman" pitchFamily="18" charset="0"/>
              </a:rPr>
            </a:br>
            <a:endParaRPr lang="ru-RU" sz="3600" dirty="0">
              <a:latin typeface="Times New Roman" pitchFamily="18" charset="0"/>
              <a:cs typeface="Times New Roman" pitchFamily="18" charset="0"/>
            </a:endParaRPr>
          </a:p>
        </p:txBody>
      </p:sp>
      <p:sp>
        <p:nvSpPr>
          <p:cNvPr id="2" name="TextBox 1"/>
          <p:cNvSpPr txBox="1"/>
          <p:nvPr/>
        </p:nvSpPr>
        <p:spPr>
          <a:xfrm>
            <a:off x="1821580" y="216944"/>
            <a:ext cx="5793574" cy="707886"/>
          </a:xfrm>
          <a:prstGeom prst="rect">
            <a:avLst/>
          </a:prstGeom>
          <a:noFill/>
        </p:spPr>
        <p:txBody>
          <a:bodyPr wrap="none" rtlCol="0">
            <a:spAutoFit/>
          </a:bodyPr>
          <a:lstStyle/>
          <a:p>
            <a:r>
              <a:rPr lang="en-US" sz="4000" dirty="0" smtClean="0">
                <a:latin typeface="Times New Roman" pitchFamily="18" charset="0"/>
                <a:cs typeface="Times New Roman" pitchFamily="18" charset="0"/>
              </a:rPr>
              <a:t>THE  PLACE OF HONOR</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xmlns="" val="41649640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139825"/>
            <a:ext cx="9144000" cy="5718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Прямоугольник 4"/>
          <p:cNvSpPr/>
          <p:nvPr/>
        </p:nvSpPr>
        <p:spPr>
          <a:xfrm>
            <a:off x="4238675" y="1241710"/>
            <a:ext cx="4572000" cy="4031873"/>
          </a:xfrm>
          <a:prstGeom prst="rect">
            <a:avLst/>
          </a:prstGeom>
        </p:spPr>
        <p:txBody>
          <a:bodyPr>
            <a:spAutoFit/>
          </a:bodyPr>
          <a:lstStyle/>
          <a:p>
            <a:r>
              <a:rPr lang="en-US" sz="3200" dirty="0">
                <a:latin typeface="Times New Roman" pitchFamily="18" charset="0"/>
                <a:cs typeface="Times New Roman" pitchFamily="18" charset="0"/>
              </a:rPr>
              <a:t>«St. George ribbon» is a public action on distribution of symbolic </a:t>
            </a:r>
            <a:r>
              <a:rPr lang="en-US" sz="3200" dirty="0" smtClean="0">
                <a:latin typeface="Times New Roman" pitchFamily="18" charset="0"/>
                <a:cs typeface="Times New Roman" pitchFamily="18" charset="0"/>
              </a:rPr>
              <a:t>ribbons, </a:t>
            </a:r>
            <a:r>
              <a:rPr lang="en-US" sz="3200" dirty="0">
                <a:latin typeface="Times New Roman" pitchFamily="18" charset="0"/>
                <a:cs typeface="Times New Roman" pitchFamily="18" charset="0"/>
              </a:rPr>
              <a:t>devoted to </a:t>
            </a:r>
            <a:r>
              <a:rPr lang="en-US" sz="3200" dirty="0" smtClean="0">
                <a:latin typeface="Times New Roman" pitchFamily="18" charset="0"/>
                <a:cs typeface="Times New Roman" pitchFamily="18" charset="0"/>
              </a:rPr>
              <a:t>the celebration </a:t>
            </a:r>
            <a:r>
              <a:rPr lang="en-US" sz="3200" dirty="0">
                <a:latin typeface="Times New Roman" pitchFamily="18" charset="0"/>
                <a:cs typeface="Times New Roman" pitchFamily="18" charset="0"/>
              </a:rPr>
              <a:t>of </a:t>
            </a:r>
            <a:r>
              <a:rPr lang="en-US" sz="3200" dirty="0" smtClean="0">
                <a:latin typeface="Times New Roman" pitchFamily="18" charset="0"/>
                <a:cs typeface="Times New Roman" pitchFamily="18" charset="0"/>
              </a:rPr>
              <a:t> </a:t>
            </a:r>
            <a:r>
              <a:rPr lang="en-US" sz="3200" dirty="0">
                <a:latin typeface="Times New Roman" pitchFamily="18" charset="0"/>
                <a:cs typeface="Times New Roman" pitchFamily="18" charset="0"/>
              </a:rPr>
              <a:t>Victory Day in the great Patriotic war. This action is held since 2005.</a:t>
            </a:r>
            <a:endParaRPr lang="ru-RU" sz="3200" dirty="0">
              <a:latin typeface="Times New Roman" pitchFamily="18" charset="0"/>
              <a:cs typeface="Times New Roman" pitchFamily="18" charset="0"/>
            </a:endParaRPr>
          </a:p>
        </p:txBody>
      </p:sp>
      <p:sp>
        <p:nvSpPr>
          <p:cNvPr id="6" name="TextBox 5"/>
          <p:cNvSpPr txBox="1"/>
          <p:nvPr/>
        </p:nvSpPr>
        <p:spPr>
          <a:xfrm>
            <a:off x="971600" y="266745"/>
            <a:ext cx="7073539" cy="707886"/>
          </a:xfrm>
          <a:prstGeom prst="rect">
            <a:avLst/>
          </a:prstGeom>
          <a:noFill/>
        </p:spPr>
        <p:txBody>
          <a:bodyPr wrap="none" rtlCol="0">
            <a:spAutoFit/>
          </a:bodyPr>
          <a:lstStyle/>
          <a:p>
            <a:r>
              <a:rPr lang="en-US" sz="4000" dirty="0" smtClean="0">
                <a:latin typeface="Times New Roman" pitchFamily="18" charset="0"/>
                <a:cs typeface="Times New Roman" pitchFamily="18" charset="0"/>
              </a:rPr>
              <a:t>SYMBOL OF PUBLIC ACTION</a:t>
            </a:r>
            <a:endParaRPr lang="ru-RU" sz="40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971600" y="1412776"/>
            <a:ext cx="3035552" cy="2276664"/>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9982973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787</TotalTime>
  <Words>609</Words>
  <Application>Microsoft Office PowerPoint</Application>
  <PresentationFormat>Экран (4:3)</PresentationFormat>
  <Paragraphs>59</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George Ribbon</dc:title>
  <dc:creator>Админ</dc:creator>
  <cp:lastModifiedBy>Админ</cp:lastModifiedBy>
  <cp:revision>74</cp:revision>
  <dcterms:created xsi:type="dcterms:W3CDTF">2013-04-02T12:29:59Z</dcterms:created>
  <dcterms:modified xsi:type="dcterms:W3CDTF">2013-04-23T07:28:18Z</dcterms:modified>
</cp:coreProperties>
</file>