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4" autoAdjust="0"/>
  </p:normalViewPr>
  <p:slideViewPr>
    <p:cSldViewPr>
      <p:cViewPr varScale="1">
        <p:scale>
          <a:sx n="103" d="100"/>
          <a:sy n="103" d="100"/>
        </p:scale>
        <p:origin x="-21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BECA5-E6EF-42D6-908A-6DFE3E52488D}" type="datetimeFigureOut">
              <a:rPr lang="ru-RU"/>
              <a:pPr>
                <a:defRPr/>
              </a:pPr>
              <a:t>08.03.2012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1403B-46C3-4869-87E2-39DA7708A4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29DEB-BE4F-4584-9429-2A327564C962}" type="datetimeFigureOut">
              <a:rPr lang="ru-RU"/>
              <a:pPr>
                <a:defRPr/>
              </a:pPr>
              <a:t>08.03.2012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DC121-ED4C-4737-A995-CC59718A73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9CA5A-5366-4E5A-B5B6-71843681027D}" type="datetimeFigureOut">
              <a:rPr lang="ru-RU"/>
              <a:pPr>
                <a:defRPr/>
              </a:pPr>
              <a:t>08.03.2012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18575-739D-44F4-A8CC-E6AC20009C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B2F15-FD25-415A-8938-4FBA6282EB3C}" type="datetimeFigureOut">
              <a:rPr lang="ru-RU"/>
              <a:pPr>
                <a:defRPr/>
              </a:pPr>
              <a:t>08.03.2012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1D6DC-5A8D-409F-A770-B5E66DA074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5CAC4-6956-4FAA-B3B1-34CA1910DD02}" type="datetimeFigureOut">
              <a:rPr lang="ru-RU"/>
              <a:pPr>
                <a:defRPr/>
              </a:pPr>
              <a:t>08.03.2012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76E6A-4CD1-4B80-89CB-C8ED2B478B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10C06-A314-4D87-B78B-30A4B59F4F26}" type="datetimeFigureOut">
              <a:rPr lang="ru-RU"/>
              <a:pPr>
                <a:defRPr/>
              </a:pPr>
              <a:t>08.03.2012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B13CD-8E34-4840-9D7C-ED0DF9E7E4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3E9AC-F152-4700-A21F-C6E299D73500}" type="datetimeFigureOut">
              <a:rPr lang="ru-RU"/>
              <a:pPr>
                <a:defRPr/>
              </a:pPr>
              <a:t>08.03.2012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FA047-CFD2-4C88-85A3-01901AA590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74B18-5D00-4688-A712-62B8BDF94DAB}" type="datetimeFigureOut">
              <a:rPr lang="ru-RU"/>
              <a:pPr>
                <a:defRPr/>
              </a:pPr>
              <a:t>08.03.2012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71DDF-95A3-4BBA-9D69-F3F10D18AE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5BDEC-339E-49F1-B6BC-5792B7F2B0B0}" type="datetimeFigureOut">
              <a:rPr lang="ru-RU"/>
              <a:pPr>
                <a:defRPr/>
              </a:pPr>
              <a:t>08.03.2012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B2470-9641-4B9A-83E5-212D8559C9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18775-1583-4970-B987-157E1C5B4B57}" type="datetimeFigureOut">
              <a:rPr lang="ru-RU"/>
              <a:pPr>
                <a:defRPr/>
              </a:pPr>
              <a:t>08.03.2012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9E58B-7D9D-481A-9E1B-D2E31A6D71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12A96-FA52-464F-8567-FDDE4C08834A}" type="datetimeFigureOut">
              <a:rPr lang="ru-RU"/>
              <a:pPr>
                <a:defRPr/>
              </a:pPr>
              <a:t>08.03.2012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3E6B87-91A9-4FBF-BF50-7C3A69A708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66958EA-B21F-468D-8CE9-C1D4AA4ECC50}" type="datetimeFigureOut">
              <a:rPr lang="ru-RU"/>
              <a:pPr>
                <a:defRPr/>
              </a:pPr>
              <a:t>08.03.2012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5C60B31-1EDD-4E12-B28E-9A6F0549DC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1" r:id="rId2"/>
    <p:sldLayoutId id="2147483733" r:id="rId3"/>
    <p:sldLayoutId id="2147483730" r:id="rId4"/>
    <p:sldLayoutId id="2147483729" r:id="rId5"/>
    <p:sldLayoutId id="2147483728" r:id="rId6"/>
    <p:sldLayoutId id="2147483727" r:id="rId7"/>
    <p:sldLayoutId id="2147483726" r:id="rId8"/>
    <p:sldLayoutId id="2147483734" r:id="rId9"/>
    <p:sldLayoutId id="2147483725" r:id="rId10"/>
    <p:sldLayoutId id="214748372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gif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314" name="Рисунок 7" descr="52355-1280x102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857224" y="4714884"/>
            <a:ext cx="433785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spc="150" dirty="0">
                <a:ln w="38100">
                  <a:solidFill>
                    <a:schemeClr val="bg1"/>
                  </a:solidFill>
                </a:ln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rPr>
              <a:t>SPORT</a:t>
            </a:r>
            <a:endParaRPr lang="ru-RU" sz="9600" b="1" spc="150" dirty="0">
              <a:ln w="38100">
                <a:solidFill>
                  <a:schemeClr val="bg1"/>
                </a:solidFill>
              </a:ln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313" y="142875"/>
          <a:ext cx="8286750" cy="304800"/>
        </p:xfrm>
        <a:graphic>
          <a:graphicData uri="http://schemas.openxmlformats.org/drawingml/2006/table">
            <a:tbl>
              <a:tblPr/>
              <a:tblGrid>
                <a:gridCol w="8286808"/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Муниципальное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образовательное 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учреждение средняя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образовательная 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школа №1</a:t>
                      </a:r>
                      <a:endParaRPr lang="ru-RU" sz="14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3318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000750" y="6000750"/>
            <a:ext cx="2857500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40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algn="ctr"/>
            <a:r>
              <a:rPr lang="ru-RU" sz="1400">
                <a:solidFill>
                  <a:schemeClr val="tx1"/>
                </a:solidFill>
                <a:latin typeface="Arial" charset="0"/>
                <a:cs typeface="Arial" charset="0"/>
              </a:rPr>
              <a:t>Учитель: Самарина Л. Ю.</a:t>
            </a:r>
          </a:p>
          <a:p>
            <a:pPr algn="ctr"/>
            <a:r>
              <a:rPr lang="ru-RU" sz="1400">
                <a:solidFill>
                  <a:schemeClr val="tx1"/>
                </a:solidFill>
                <a:latin typeface="Arial" charset="0"/>
                <a:cs typeface="Arial" charset="0"/>
              </a:rPr>
              <a:t>МБОУ СОШ №1 г. Павлово</a:t>
            </a:r>
          </a:p>
          <a:p>
            <a:pPr algn="ctr"/>
            <a:r>
              <a:rPr lang="ru-RU" sz="1400">
                <a:solidFill>
                  <a:schemeClr val="tx1"/>
                </a:solidFill>
                <a:latin typeface="Arial" charset="0"/>
                <a:cs typeface="Arial" charset="0"/>
              </a:rPr>
              <a:t>Нижегородская область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00125" y="6000750"/>
            <a:ext cx="3786188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О. Л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Гроза, О. Б. </a:t>
            </a:r>
            <a:r>
              <a:rPr lang="ru-RU" sz="1200" dirty="0" err="1">
                <a:latin typeface="Arial" pitchFamily="34" charset="0"/>
                <a:cs typeface="Arial" pitchFamily="34" charset="0"/>
              </a:rPr>
              <a:t>Дворецкая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, Н. Ю. </a:t>
            </a:r>
            <a:r>
              <a:rPr lang="ru-RU" sz="1200" dirty="0" err="1">
                <a:latin typeface="Arial" pitchFamily="34" charset="0"/>
                <a:cs typeface="Arial" pitchFamily="34" charset="0"/>
              </a:rPr>
              <a:t>Казырбаева</a:t>
            </a:r>
            <a:endParaRPr lang="ru-RU" sz="1200" dirty="0"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latin typeface="Arial" pitchFamily="34" charset="0"/>
                <a:cs typeface="Arial" pitchFamily="34" charset="0"/>
              </a:rPr>
              <a:t>New Millennium English 10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4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91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500042"/>
            <a:ext cx="4214842" cy="32087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 descr="x_3ad53d4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562" y="1357298"/>
            <a:ext cx="4357718" cy="41502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 descr="x_3bde718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44" y="3782602"/>
            <a:ext cx="4214842" cy="293254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3" descr="буклет для английског66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8" y="928688"/>
            <a:ext cx="8386762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3" descr="буклет для английског666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898525"/>
            <a:ext cx="8429625" cy="595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85918" y="4357694"/>
            <a:ext cx="5245347" cy="1569660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>
            <a:prstTxWarp prst="textInflateBottom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dirty="0">
                <a:ln w="3810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Berlin Sans FB Demi" pitchFamily="34" charset="0"/>
              </a:rPr>
              <a:t>THE END</a:t>
            </a:r>
            <a:endParaRPr lang="ru-RU" sz="9600" b="1" dirty="0">
              <a:ln w="38100">
                <a:solidFill>
                  <a:schemeClr val="tx1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357166"/>
            <a:ext cx="3286148" cy="1143000"/>
          </a:xfrm>
        </p:spPr>
        <p:txBody>
          <a:bodyPr>
            <a:noAutofit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en-US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Reading</a:t>
            </a:r>
            <a:endParaRPr lang="ru-RU" sz="6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5918" y="1357298"/>
            <a:ext cx="6643734" cy="828668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2400" b="1" cap="all" dirty="0" smtClean="0">
                <a:ln w="0">
                  <a:solidFill>
                    <a:schemeClr val="tx1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Eras Demi ITC" pitchFamily="34" charset="0"/>
                <a:cs typeface="Arial" pitchFamily="34" charset="0"/>
              </a:rPr>
              <a:t>1. Find the pairs of synonyms below.</a:t>
            </a:r>
            <a:endParaRPr lang="ru-RU" sz="2400" b="1" cap="all" dirty="0">
              <a:ln w="0">
                <a:solidFill>
                  <a:schemeClr val="tx1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571625" y="2071688"/>
            <a:ext cx="2071688" cy="642937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professional athlete</a:t>
            </a: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3286125" y="5143500"/>
            <a:ext cx="1571625" cy="64293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charge</a:t>
            </a:r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3214688" y="3000375"/>
            <a:ext cx="1285875" cy="500063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dose</a:t>
            </a:r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285750" y="4357688"/>
            <a:ext cx="1857375" cy="642937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run out of gas</a:t>
            </a:r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6643688" y="2928938"/>
            <a:ext cx="2071687" cy="71437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former professional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6929438" y="5214938"/>
            <a:ext cx="1785937" cy="71437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one of the best</a:t>
            </a:r>
            <a:endParaRPr lang="ru-RU" dirty="0"/>
          </a:p>
        </p:txBody>
      </p:sp>
      <p:sp>
        <p:nvSpPr>
          <p:cNvPr id="21" name="Овал 20"/>
          <p:cNvSpPr/>
          <p:nvPr/>
        </p:nvSpPr>
        <p:spPr>
          <a:xfrm>
            <a:off x="4929188" y="3571875"/>
            <a:ext cx="1571625" cy="64293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cyclist</a:t>
            </a:r>
            <a:endParaRPr lang="ru-RU" dirty="0"/>
          </a:p>
        </p:txBody>
      </p:sp>
      <p:sp>
        <p:nvSpPr>
          <p:cNvPr id="22" name="Овал 21"/>
          <p:cNvSpPr/>
          <p:nvPr/>
        </p:nvSpPr>
        <p:spPr>
          <a:xfrm>
            <a:off x="2857500" y="4071938"/>
            <a:ext cx="1285875" cy="5715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rider</a:t>
            </a:r>
            <a:endParaRPr lang="ru-RU" dirty="0"/>
          </a:p>
        </p:txBody>
      </p:sp>
      <p:sp>
        <p:nvSpPr>
          <p:cNvPr id="23" name="Овал 22"/>
          <p:cNvSpPr/>
          <p:nvPr/>
        </p:nvSpPr>
        <p:spPr>
          <a:xfrm>
            <a:off x="857250" y="5500688"/>
            <a:ext cx="1571625" cy="642937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get tired</a:t>
            </a:r>
            <a:endParaRPr lang="ru-RU" dirty="0"/>
          </a:p>
        </p:txBody>
      </p:sp>
      <p:sp>
        <p:nvSpPr>
          <p:cNvPr id="24" name="Овал 23"/>
          <p:cNvSpPr/>
          <p:nvPr/>
        </p:nvSpPr>
        <p:spPr>
          <a:xfrm>
            <a:off x="4786313" y="2500313"/>
            <a:ext cx="1357312" cy="5715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PRO</a:t>
            </a:r>
            <a:endParaRPr lang="ru-RU" dirty="0"/>
          </a:p>
        </p:txBody>
      </p:sp>
      <p:sp>
        <p:nvSpPr>
          <p:cNvPr id="25" name="Овал 24"/>
          <p:cNvSpPr/>
          <p:nvPr/>
        </p:nvSpPr>
        <p:spPr>
          <a:xfrm>
            <a:off x="5572125" y="4714875"/>
            <a:ext cx="1143000" cy="5715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top</a:t>
            </a:r>
            <a:endParaRPr lang="ru-RU" dirty="0"/>
          </a:p>
        </p:txBody>
      </p:sp>
      <p:sp>
        <p:nvSpPr>
          <p:cNvPr id="26" name="Овал 25"/>
          <p:cNvSpPr/>
          <p:nvPr/>
        </p:nvSpPr>
        <p:spPr>
          <a:xfrm>
            <a:off x="6929438" y="2071688"/>
            <a:ext cx="1571625" cy="642937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ex-pro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71480"/>
            <a:ext cx="3714776" cy="632666"/>
          </a:xfrm>
        </p:spPr>
        <p:txBody>
          <a:bodyPr>
            <a:noAutofit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VOCABULARY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186766" cy="4686319"/>
          </a:xfrm>
        </p:spPr>
        <p:txBody>
          <a:bodyPr>
            <a:normAutofit lnSpcReduction="10000"/>
          </a:bodyPr>
          <a:lstStyle/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ras Demi ITC" pitchFamily="34" charset="0"/>
                <a:cs typeface="Arial" pitchFamily="34" charset="0"/>
              </a:rPr>
              <a:t>2. Match the pictures to the names o</a:t>
            </a:r>
            <a:r>
              <a:rPr lang="en-US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ras Demi ITC" pitchFamily="34" charset="0"/>
                <a:cs typeface="Arial" pitchFamily="34" charset="0"/>
              </a:rPr>
              <a:t>f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ras Demi ITC" pitchFamily="34" charset="0"/>
                <a:cs typeface="Arial" pitchFamily="34" charset="0"/>
              </a:rPr>
              <a:t>sports.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1600" dirty="0"/>
          </a:p>
          <a:p>
            <a:pPr marL="457200" indent="-457200" algn="just" fontAlgn="auto">
              <a:spcAft>
                <a:spcPts val="0"/>
              </a:spcAft>
              <a:buClrTx/>
              <a:buSzPct val="120000"/>
              <a:buFont typeface="+mj-lt"/>
              <a:buAutoNum type="alphaLcParenR"/>
              <a:defRPr/>
            </a:pPr>
            <a:r>
              <a:rPr lang="en-US" sz="2000" b="1" i="1" dirty="0" smtClean="0">
                <a:latin typeface="Candara" pitchFamily="34" charset="0"/>
                <a:cs typeface="Arial" pitchFamily="34" charset="0"/>
              </a:rPr>
              <a:t>sky diving</a:t>
            </a:r>
          </a:p>
          <a:p>
            <a:pPr marL="457200" indent="-457200" algn="just" fontAlgn="auto">
              <a:spcAft>
                <a:spcPts val="0"/>
              </a:spcAft>
              <a:buClrTx/>
              <a:buSzPct val="120000"/>
              <a:buFont typeface="+mj-lt"/>
              <a:buAutoNum type="alphaLcParenR"/>
              <a:defRPr/>
            </a:pPr>
            <a:endParaRPr lang="en-US" sz="2000" b="1" i="1" dirty="0" smtClean="0">
              <a:latin typeface="Candara" pitchFamily="34" charset="0"/>
              <a:cs typeface="Arial" pitchFamily="34" charset="0"/>
            </a:endParaRPr>
          </a:p>
          <a:p>
            <a:pPr marL="457200" indent="-457200" algn="just" fontAlgn="auto">
              <a:spcAft>
                <a:spcPts val="0"/>
              </a:spcAft>
              <a:buClrTx/>
              <a:buSzPct val="120000"/>
              <a:buFont typeface="+mj-lt"/>
              <a:buAutoNum type="alphaLcParenR"/>
              <a:defRPr/>
            </a:pPr>
            <a:r>
              <a:rPr lang="en-US" sz="2000" b="1" i="1" dirty="0" smtClean="0">
                <a:latin typeface="Candara" pitchFamily="34" charset="0"/>
                <a:cs typeface="Arial" pitchFamily="34" charset="0"/>
              </a:rPr>
              <a:t>bungee jumping</a:t>
            </a:r>
          </a:p>
          <a:p>
            <a:pPr marL="457200" indent="-457200" algn="just" fontAlgn="auto">
              <a:spcAft>
                <a:spcPts val="0"/>
              </a:spcAft>
              <a:buClrTx/>
              <a:buSzPct val="120000"/>
              <a:buFont typeface="+mj-lt"/>
              <a:buAutoNum type="alphaLcParenR"/>
              <a:defRPr/>
            </a:pPr>
            <a:endParaRPr lang="en-US" sz="2000" b="1" i="1" dirty="0" smtClean="0">
              <a:latin typeface="Candara" pitchFamily="34" charset="0"/>
              <a:cs typeface="Arial" pitchFamily="34" charset="0"/>
            </a:endParaRPr>
          </a:p>
          <a:p>
            <a:pPr marL="457200" indent="-457200" algn="just" fontAlgn="auto">
              <a:spcAft>
                <a:spcPts val="0"/>
              </a:spcAft>
              <a:buClrTx/>
              <a:buSzPct val="120000"/>
              <a:buFont typeface="+mj-lt"/>
              <a:buAutoNum type="alphaLcParenR"/>
              <a:defRPr/>
            </a:pPr>
            <a:r>
              <a:rPr lang="en-US" sz="2000" b="1" i="1" dirty="0" smtClean="0">
                <a:latin typeface="Candara" pitchFamily="34" charset="0"/>
                <a:cs typeface="Arial" pitchFamily="34" charset="0"/>
              </a:rPr>
              <a:t>pot holing</a:t>
            </a:r>
          </a:p>
          <a:p>
            <a:pPr marL="457200" indent="-457200" algn="just" fontAlgn="auto">
              <a:spcAft>
                <a:spcPts val="0"/>
              </a:spcAft>
              <a:buClrTx/>
              <a:buSzPct val="120000"/>
              <a:buFont typeface="+mj-lt"/>
              <a:buAutoNum type="alphaLcParenR"/>
              <a:defRPr/>
            </a:pPr>
            <a:endParaRPr lang="en-US" sz="2000" b="1" i="1" dirty="0" smtClean="0">
              <a:latin typeface="Candara" pitchFamily="34" charset="0"/>
              <a:cs typeface="Arial" pitchFamily="34" charset="0"/>
            </a:endParaRPr>
          </a:p>
          <a:p>
            <a:pPr marL="457200" indent="-457200" algn="just" fontAlgn="auto">
              <a:spcAft>
                <a:spcPts val="0"/>
              </a:spcAft>
              <a:buClrTx/>
              <a:buSzPct val="120000"/>
              <a:buFont typeface="+mj-lt"/>
              <a:buAutoNum type="alphaLcParenR"/>
              <a:defRPr/>
            </a:pPr>
            <a:r>
              <a:rPr lang="en-US" sz="2000" b="1" i="1" dirty="0" smtClean="0">
                <a:latin typeface="Candara" pitchFamily="34" charset="0"/>
                <a:cs typeface="Arial" pitchFamily="34" charset="0"/>
              </a:rPr>
              <a:t>rock climbing</a:t>
            </a:r>
          </a:p>
          <a:p>
            <a:pPr marL="457200" indent="-457200" algn="just" fontAlgn="auto">
              <a:spcAft>
                <a:spcPts val="0"/>
              </a:spcAft>
              <a:buClrTx/>
              <a:buSzPct val="120000"/>
              <a:buFont typeface="+mj-lt"/>
              <a:buAutoNum type="alphaLcParenR"/>
              <a:defRPr/>
            </a:pPr>
            <a:endParaRPr lang="en-US" sz="2000" b="1" i="1" dirty="0" smtClean="0">
              <a:latin typeface="Candara" pitchFamily="34" charset="0"/>
              <a:cs typeface="Arial" pitchFamily="34" charset="0"/>
            </a:endParaRPr>
          </a:p>
          <a:p>
            <a:pPr marL="457200" indent="-457200" algn="just" fontAlgn="auto">
              <a:spcAft>
                <a:spcPts val="0"/>
              </a:spcAft>
              <a:buClrTx/>
              <a:buSzPct val="120000"/>
              <a:buFont typeface="+mj-lt"/>
              <a:buAutoNum type="alphaLcParenR"/>
              <a:defRPr/>
            </a:pPr>
            <a:r>
              <a:rPr lang="en-US" sz="2000" b="1" i="1" dirty="0" smtClean="0">
                <a:latin typeface="Candara" pitchFamily="34" charset="0"/>
                <a:cs typeface="Arial" pitchFamily="34" charset="0"/>
              </a:rPr>
              <a:t>white-water rafting</a:t>
            </a:r>
          </a:p>
          <a:p>
            <a:pPr marL="457200" indent="-457200" algn="just" fontAlgn="auto">
              <a:spcAft>
                <a:spcPts val="0"/>
              </a:spcAft>
              <a:buClrTx/>
              <a:buSzPct val="120000"/>
              <a:buFont typeface="+mj-lt"/>
              <a:buAutoNum type="alphaLcParenR"/>
              <a:defRPr/>
            </a:pPr>
            <a:endParaRPr lang="en-US" sz="2000" b="1" i="1" dirty="0" smtClean="0">
              <a:latin typeface="Candara" pitchFamily="34" charset="0"/>
              <a:cs typeface="Arial" pitchFamily="34" charset="0"/>
            </a:endParaRPr>
          </a:p>
          <a:p>
            <a:pPr marL="457200" indent="-457200" algn="just" fontAlgn="auto">
              <a:spcAft>
                <a:spcPts val="0"/>
              </a:spcAft>
              <a:buClrTx/>
              <a:buSzPct val="120000"/>
              <a:buFont typeface="+mj-lt"/>
              <a:buAutoNum type="alphaLcParenR"/>
              <a:defRPr/>
            </a:pPr>
            <a:r>
              <a:rPr lang="en-US" sz="2000" b="1" i="1" dirty="0" smtClean="0">
                <a:latin typeface="Candara" pitchFamily="34" charset="0"/>
                <a:cs typeface="Arial" pitchFamily="34" charset="0"/>
              </a:rPr>
              <a:t>scuba diving</a:t>
            </a:r>
            <a:endParaRPr lang="ru-RU" sz="2000" b="1" i="1" dirty="0">
              <a:latin typeface="Candara" pitchFamily="34" charset="0"/>
              <a:cs typeface="Arial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14313" y="1785938"/>
            <a:ext cx="285750" cy="28575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14313" y="2428875"/>
            <a:ext cx="285750" cy="28575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14313" y="3071813"/>
            <a:ext cx="285750" cy="28575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14313" y="3786188"/>
            <a:ext cx="285750" cy="28575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14313" y="4429125"/>
            <a:ext cx="285750" cy="28575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14313" y="5143500"/>
            <a:ext cx="285750" cy="28575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5370" name="Группа 31"/>
          <p:cNvGrpSpPr>
            <a:grpSpLocks/>
          </p:cNvGrpSpPr>
          <p:nvPr/>
        </p:nvGrpSpPr>
        <p:grpSpPr bwMode="auto">
          <a:xfrm>
            <a:off x="3786188" y="4786313"/>
            <a:ext cx="2428875" cy="1681162"/>
            <a:chOff x="3929058" y="4857760"/>
            <a:chExt cx="2428892" cy="1681249"/>
          </a:xfrm>
        </p:grpSpPr>
        <p:pic>
          <p:nvPicPr>
            <p:cNvPr id="23" name="Рисунок 22" descr="whiteWaterRafting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29058" y="4857760"/>
              <a:ext cx="2428892" cy="168124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24" name="Овал 23"/>
            <p:cNvSpPr/>
            <p:nvPr/>
          </p:nvSpPr>
          <p:spPr>
            <a:xfrm>
              <a:off x="4000495" y="6143702"/>
              <a:ext cx="285752" cy="285765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/>
                <a:t>2</a:t>
              </a:r>
              <a:endParaRPr lang="ru-RU" sz="1600" dirty="0"/>
            </a:p>
          </p:txBody>
        </p:sp>
      </p:grpSp>
      <p:grpSp>
        <p:nvGrpSpPr>
          <p:cNvPr id="15371" name="Группа 32"/>
          <p:cNvGrpSpPr>
            <a:grpSpLocks/>
          </p:cNvGrpSpPr>
          <p:nvPr/>
        </p:nvGrpSpPr>
        <p:grpSpPr bwMode="auto">
          <a:xfrm>
            <a:off x="6572250" y="4857750"/>
            <a:ext cx="2390775" cy="1630363"/>
            <a:chOff x="6643670" y="4643446"/>
            <a:chExt cx="2390806" cy="1559435"/>
          </a:xfrm>
        </p:grpSpPr>
        <p:pic>
          <p:nvPicPr>
            <p:cNvPr id="20" name="Рисунок 19" descr="diving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43670" y="4643446"/>
              <a:ext cx="2390806" cy="1559435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25" name="Овал 24"/>
            <p:cNvSpPr/>
            <p:nvPr/>
          </p:nvSpPr>
          <p:spPr>
            <a:xfrm>
              <a:off x="6715109" y="4714813"/>
              <a:ext cx="285754" cy="270282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/>
                <a:t>5</a:t>
              </a:r>
              <a:endParaRPr lang="ru-RU" sz="1600" dirty="0"/>
            </a:p>
          </p:txBody>
        </p:sp>
      </p:grpSp>
      <p:grpSp>
        <p:nvGrpSpPr>
          <p:cNvPr id="15372" name="Группа 33"/>
          <p:cNvGrpSpPr>
            <a:grpSpLocks/>
          </p:cNvGrpSpPr>
          <p:nvPr/>
        </p:nvGrpSpPr>
        <p:grpSpPr bwMode="auto">
          <a:xfrm>
            <a:off x="6786563" y="3071813"/>
            <a:ext cx="2214562" cy="1519237"/>
            <a:chOff x="6786578" y="2714620"/>
            <a:chExt cx="2214578" cy="1518809"/>
          </a:xfrm>
        </p:grpSpPr>
        <p:pic>
          <p:nvPicPr>
            <p:cNvPr id="22" name="Рисунок 21" descr="parachuting-1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86578" y="2714620"/>
              <a:ext cx="2214578" cy="151880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26" name="Овал 25"/>
            <p:cNvSpPr/>
            <p:nvPr/>
          </p:nvSpPr>
          <p:spPr>
            <a:xfrm>
              <a:off x="6858016" y="2786037"/>
              <a:ext cx="285752" cy="285669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/>
                <a:t>1</a:t>
              </a:r>
              <a:endParaRPr lang="ru-RU" sz="1600" dirty="0"/>
            </a:p>
          </p:txBody>
        </p:sp>
      </p:grpSp>
      <p:grpSp>
        <p:nvGrpSpPr>
          <p:cNvPr id="15373" name="Группа 34"/>
          <p:cNvGrpSpPr>
            <a:grpSpLocks/>
          </p:cNvGrpSpPr>
          <p:nvPr/>
        </p:nvGrpSpPr>
        <p:grpSpPr bwMode="auto">
          <a:xfrm>
            <a:off x="6786563" y="1143000"/>
            <a:ext cx="2214562" cy="1857375"/>
            <a:chOff x="6786578" y="500042"/>
            <a:chExt cx="2214578" cy="1857368"/>
          </a:xfrm>
        </p:grpSpPr>
        <p:pic>
          <p:nvPicPr>
            <p:cNvPr id="19" name="Рисунок 18" descr="113_5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86578" y="500042"/>
              <a:ext cx="2214578" cy="1857368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27" name="Овал 26"/>
            <p:cNvSpPr/>
            <p:nvPr/>
          </p:nvSpPr>
          <p:spPr>
            <a:xfrm>
              <a:off x="6858016" y="571480"/>
              <a:ext cx="285752" cy="285749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/>
                <a:t>6</a:t>
              </a:r>
              <a:endParaRPr lang="ru-RU" sz="1600" dirty="0"/>
            </a:p>
          </p:txBody>
        </p:sp>
      </p:grpSp>
      <p:grpSp>
        <p:nvGrpSpPr>
          <p:cNvPr id="15374" name="Группа 35"/>
          <p:cNvGrpSpPr>
            <a:grpSpLocks/>
          </p:cNvGrpSpPr>
          <p:nvPr/>
        </p:nvGrpSpPr>
        <p:grpSpPr bwMode="auto">
          <a:xfrm>
            <a:off x="5214938" y="2357438"/>
            <a:ext cx="1428750" cy="2200275"/>
            <a:chOff x="5286380" y="2000240"/>
            <a:chExt cx="1428760" cy="2199602"/>
          </a:xfrm>
        </p:grpSpPr>
        <p:pic>
          <p:nvPicPr>
            <p:cNvPr id="21" name="Рисунок 20" descr="escalada.gif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286380" y="2000240"/>
              <a:ext cx="1428760" cy="2199602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28" name="Овал 27"/>
            <p:cNvSpPr/>
            <p:nvPr/>
          </p:nvSpPr>
          <p:spPr>
            <a:xfrm>
              <a:off x="5357817" y="2071655"/>
              <a:ext cx="285752" cy="285663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/>
                <a:t>3</a:t>
              </a:r>
              <a:endParaRPr lang="ru-RU" sz="1600" dirty="0"/>
            </a:p>
          </p:txBody>
        </p:sp>
      </p:grpSp>
      <p:grpSp>
        <p:nvGrpSpPr>
          <p:cNvPr id="15375" name="Группа 36"/>
          <p:cNvGrpSpPr>
            <a:grpSpLocks/>
          </p:cNvGrpSpPr>
          <p:nvPr/>
        </p:nvGrpSpPr>
        <p:grpSpPr bwMode="auto">
          <a:xfrm>
            <a:off x="2714625" y="2786063"/>
            <a:ext cx="2378075" cy="1571625"/>
            <a:chOff x="2714612" y="2571744"/>
            <a:chExt cx="2377603" cy="1571636"/>
          </a:xfrm>
        </p:grpSpPr>
        <p:pic>
          <p:nvPicPr>
            <p:cNvPr id="18" name="Рисунок 17" descr="_1338237_casciani300.jp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714612" y="2571744"/>
              <a:ext cx="2377603" cy="157163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29" name="Овал 28"/>
            <p:cNvSpPr/>
            <p:nvPr/>
          </p:nvSpPr>
          <p:spPr>
            <a:xfrm>
              <a:off x="4714465" y="2643181"/>
              <a:ext cx="285693" cy="285752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/>
                <a:t>4</a:t>
              </a:r>
              <a:endParaRPr lang="ru-RU" sz="16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642942"/>
          </a:xfrm>
        </p:spPr>
        <p:txBody>
          <a:bodyPr>
            <a:noAutofit/>
          </a:bodyPr>
          <a:lstStyle/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ras Demi ITC" pitchFamily="34" charset="0"/>
                <a:cs typeface="Arial" pitchFamily="34" charset="0"/>
              </a:rPr>
              <a:t>3. In the sentences below find English equivalents to the Russian phrases on the right.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571472" y="1714488"/>
          <a:ext cx="8286808" cy="472440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5429288"/>
                <a:gridCol w="2857520"/>
              </a:tblGrid>
              <a:tr h="4714908">
                <a:tc>
                  <a:txBody>
                    <a:bodyPr/>
                    <a:lstStyle/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en-US" sz="1600" b="0" dirty="0" smtClean="0">
                          <a:latin typeface="Arial" pitchFamily="34" charset="0"/>
                          <a:cs typeface="Arial" pitchFamily="34" charset="0"/>
                        </a:rPr>
                        <a:t>He</a:t>
                      </a:r>
                      <a:r>
                        <a:rPr lang="en-US" sz="1600" b="0" baseline="0" dirty="0" smtClean="0">
                          <a:latin typeface="Arial" pitchFamily="34" charset="0"/>
                          <a:cs typeface="Arial" pitchFamily="34" charset="0"/>
                        </a:rPr>
                        <a:t>  has done  a lot of dangerous sports because he likes to </a:t>
                      </a:r>
                      <a:r>
                        <a:rPr lang="en-US" sz="1600" b="1" i="0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go to extremes.</a:t>
                      </a:r>
                      <a:endParaRPr lang="ru-RU" sz="1600" b="1" i="0" baseline="0" dirty="0" smtClean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endParaRPr lang="en-US" sz="1600" b="1" baseline="0" dirty="0" smtClean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en-US" sz="1600" b="0" baseline="0" dirty="0" smtClean="0">
                          <a:latin typeface="Arial" pitchFamily="34" charset="0"/>
                          <a:cs typeface="Arial" pitchFamily="34" charset="0"/>
                        </a:rPr>
                        <a:t>I do sky diving for the </a:t>
                      </a:r>
                      <a:r>
                        <a:rPr lang="en-US" sz="16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thrill</a:t>
                      </a:r>
                      <a:r>
                        <a:rPr lang="en-US" sz="1600" b="0" baseline="0" dirty="0" smtClean="0">
                          <a:latin typeface="Arial" pitchFamily="34" charset="0"/>
                          <a:cs typeface="Arial" pitchFamily="34" charset="0"/>
                        </a:rPr>
                        <a:t> and </a:t>
                      </a:r>
                      <a:r>
                        <a:rPr lang="en-US" sz="16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excitement </a:t>
                      </a:r>
                      <a:r>
                        <a:rPr lang="en-US" sz="1600" b="0" baseline="0" dirty="0" smtClean="0">
                          <a:latin typeface="Arial" pitchFamily="34" charset="0"/>
                          <a:cs typeface="Arial" pitchFamily="34" charset="0"/>
                        </a:rPr>
                        <a:t>of this sport.</a:t>
                      </a:r>
                      <a:endParaRPr lang="ru-RU" sz="1600" b="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endParaRPr lang="en-US" sz="1600" b="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en-US" sz="1600" b="0" baseline="0" dirty="0" smtClean="0">
                          <a:latin typeface="Arial" pitchFamily="34" charset="0"/>
                          <a:cs typeface="Arial" pitchFamily="34" charset="0"/>
                        </a:rPr>
                        <a:t>Ann’s </a:t>
                      </a:r>
                      <a:r>
                        <a:rPr lang="en-US" sz="16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desire</a:t>
                      </a:r>
                      <a:r>
                        <a:rPr lang="en-US" sz="1600" b="0" baseline="0" dirty="0" smtClean="0">
                          <a:latin typeface="Arial" pitchFamily="34" charset="0"/>
                          <a:cs typeface="Arial" pitchFamily="34" charset="0"/>
                        </a:rPr>
                        <a:t> to travel around the world becomes stronger and stronger.</a:t>
                      </a:r>
                      <a:endParaRPr lang="ru-RU" sz="1600" b="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endParaRPr lang="en-US" sz="1600" b="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en-US" sz="1600" b="0" baseline="0" dirty="0" smtClean="0">
                          <a:latin typeface="Arial" pitchFamily="34" charset="0"/>
                          <a:cs typeface="Arial" pitchFamily="34" charset="0"/>
                        </a:rPr>
                        <a:t>He </a:t>
                      </a:r>
                      <a:r>
                        <a:rPr lang="en-US" sz="16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was addicted </a:t>
                      </a:r>
                      <a:r>
                        <a:rPr lang="en-US" sz="1600" b="0" baseline="0" dirty="0" smtClean="0">
                          <a:latin typeface="Arial" pitchFamily="34" charset="0"/>
                          <a:cs typeface="Arial" pitchFamily="34" charset="0"/>
                        </a:rPr>
                        <a:t>to heroin.</a:t>
                      </a:r>
                      <a:endParaRPr lang="ru-RU" sz="1600" b="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endParaRPr lang="en-US" sz="1600" b="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en-US" sz="1600" b="0" baseline="0" dirty="0" smtClean="0">
                          <a:latin typeface="Arial" pitchFamily="34" charset="0"/>
                          <a:cs typeface="Arial" pitchFamily="34" charset="0"/>
                        </a:rPr>
                        <a:t>I think moderation in everything is the key and I never </a:t>
                      </a:r>
                      <a:r>
                        <a:rPr lang="en-US" sz="16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take things to the edge.</a:t>
                      </a:r>
                      <a:endParaRPr lang="ru-RU" sz="1600" b="1" baseline="0" dirty="0" smtClean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endParaRPr lang="en-US" sz="1600" b="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en-US" sz="1600" b="0" baseline="0" dirty="0" smtClean="0">
                          <a:latin typeface="Arial" pitchFamily="34" charset="0"/>
                          <a:cs typeface="Arial" pitchFamily="34" charset="0"/>
                        </a:rPr>
                        <a:t>I just had </a:t>
                      </a:r>
                      <a:r>
                        <a:rPr lang="en-US" sz="16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to satisfy my curiosity</a:t>
                      </a:r>
                      <a:r>
                        <a:rPr lang="en-US" sz="1600" b="0" baseline="0" dirty="0" smtClean="0">
                          <a:latin typeface="Arial" pitchFamily="34" charset="0"/>
                          <a:cs typeface="Arial" pitchFamily="34" charset="0"/>
                        </a:rPr>
                        <a:t>, so I opened the box.</a:t>
                      </a:r>
                      <a:endParaRPr lang="ru-RU" sz="1600" b="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endParaRPr lang="en-US" sz="1600" b="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en-US" sz="1600" b="0" baseline="0" dirty="0" smtClean="0">
                          <a:latin typeface="Arial" pitchFamily="34" charset="0"/>
                          <a:cs typeface="Arial" pitchFamily="34" charset="0"/>
                        </a:rPr>
                        <a:t>Being an actor or an actress can be rather dangerous, sometimes they have to do different </a:t>
                      </a:r>
                      <a:r>
                        <a:rPr lang="en-US" sz="16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risky things</a:t>
                      </a:r>
                      <a:r>
                        <a:rPr lang="en-US" sz="1600" b="0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16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just">
                        <a:buFont typeface="+mj-lt"/>
                        <a:buAutoNum type="alphaLcParenR"/>
                      </a:pPr>
                      <a:r>
                        <a:rPr lang="ru-RU" sz="1600" b="0" dirty="0" smtClean="0">
                          <a:latin typeface="Arial" pitchFamily="34" charset="0"/>
                          <a:cs typeface="Arial" pitchFamily="34" charset="0"/>
                        </a:rPr>
                        <a:t>рисковать </a:t>
                      </a:r>
                    </a:p>
                    <a:p>
                      <a:pPr marL="342900" indent="-342900" algn="just">
                        <a:buFont typeface="+mj-lt"/>
                        <a:buAutoNum type="alphaLcParenR"/>
                      </a:pPr>
                      <a:endParaRPr lang="ru-RU" sz="1600" b="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 algn="just">
                        <a:buFont typeface="+mj-lt"/>
                        <a:buAutoNum type="alphaLcParenR"/>
                      </a:pPr>
                      <a:r>
                        <a:rPr lang="ru-RU" sz="1600" b="0" dirty="0" smtClean="0">
                          <a:latin typeface="Arial" pitchFamily="34" charset="0"/>
                          <a:cs typeface="Arial" pitchFamily="34" charset="0"/>
                        </a:rPr>
                        <a:t>волнение,</a:t>
                      </a:r>
                      <a:r>
                        <a:rPr lang="ru-RU" sz="1600" b="0" baseline="0" dirty="0" smtClean="0">
                          <a:latin typeface="Arial" pitchFamily="34" charset="0"/>
                          <a:cs typeface="Arial" pitchFamily="34" charset="0"/>
                        </a:rPr>
                        <a:t> возбуждение</a:t>
                      </a:r>
                      <a:endParaRPr lang="ru-RU" sz="1600" b="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 algn="just">
                        <a:buFont typeface="+mj-lt"/>
                        <a:buAutoNum type="alphaLcParenR"/>
                      </a:pPr>
                      <a:endParaRPr lang="ru-RU" sz="1600" b="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 algn="just">
                        <a:buFont typeface="+mj-lt"/>
                        <a:buAutoNum type="alphaLcParenR"/>
                      </a:pPr>
                      <a:r>
                        <a:rPr lang="ru-RU" sz="1600" b="0" dirty="0" smtClean="0">
                          <a:latin typeface="Arial" pitchFamily="34" charset="0"/>
                          <a:cs typeface="Arial" pitchFamily="34" charset="0"/>
                        </a:rPr>
                        <a:t>удовлетворять</a:t>
                      </a:r>
                      <a:r>
                        <a:rPr lang="ru-RU" sz="1600" b="0" baseline="0" dirty="0" smtClean="0">
                          <a:latin typeface="Arial" pitchFamily="34" charset="0"/>
                          <a:cs typeface="Arial" pitchFamily="34" charset="0"/>
                        </a:rPr>
                        <a:t> свое любопытство </a:t>
                      </a:r>
                    </a:p>
                    <a:p>
                      <a:pPr marL="342900" indent="-342900" algn="just">
                        <a:buFont typeface="+mj-lt"/>
                        <a:buAutoNum type="alphaLcParenR"/>
                      </a:pPr>
                      <a:endParaRPr lang="ru-RU" sz="1600" b="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 algn="just">
                        <a:buFont typeface="+mj-lt"/>
                        <a:buAutoNum type="alphaLcParenR"/>
                      </a:pPr>
                      <a:r>
                        <a:rPr lang="ru-RU" sz="1600" b="0" baseline="0" dirty="0" smtClean="0">
                          <a:latin typeface="Arial" pitchFamily="34" charset="0"/>
                          <a:cs typeface="Arial" pitchFamily="34" charset="0"/>
                        </a:rPr>
                        <a:t>желание, стремление</a:t>
                      </a:r>
                    </a:p>
                    <a:p>
                      <a:pPr marL="342900" indent="-342900" algn="just">
                        <a:buFont typeface="+mj-lt"/>
                        <a:buAutoNum type="alphaLcParenR"/>
                      </a:pPr>
                      <a:endParaRPr lang="ru-RU" sz="1600" b="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 algn="just">
                        <a:buFont typeface="+mj-lt"/>
                        <a:buAutoNum type="alphaLcParenR"/>
                      </a:pPr>
                      <a:r>
                        <a:rPr lang="ru-RU" sz="1600" b="0" baseline="0" dirty="0" smtClean="0">
                          <a:latin typeface="Arial" pitchFamily="34" charset="0"/>
                          <a:cs typeface="Arial" pitchFamily="34" charset="0"/>
                        </a:rPr>
                        <a:t>доходить</a:t>
                      </a:r>
                      <a:r>
                        <a:rPr lang="en-US" sz="1600" b="0" baseline="0" dirty="0" smtClean="0"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lang="ru-RU" sz="1600" b="0" baseline="0" dirty="0" smtClean="0">
                          <a:latin typeface="Arial" pitchFamily="34" charset="0"/>
                          <a:cs typeface="Arial" pitchFamily="34" charset="0"/>
                        </a:rPr>
                        <a:t> дойти до грани возможного (2)</a:t>
                      </a:r>
                    </a:p>
                    <a:p>
                      <a:pPr marL="342900" indent="-342900" algn="just">
                        <a:buFont typeface="+mj-lt"/>
                        <a:buAutoNum type="alphaLcParenR"/>
                      </a:pPr>
                      <a:endParaRPr lang="ru-RU" sz="1600" b="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 algn="just">
                        <a:buFont typeface="+mj-lt"/>
                        <a:buAutoNum type="alphaLcParenR"/>
                      </a:pPr>
                      <a:r>
                        <a:rPr lang="ru-RU" sz="1600" b="0" baseline="0" dirty="0" smtClean="0">
                          <a:latin typeface="Arial" pitchFamily="34" charset="0"/>
                          <a:cs typeface="Arial" pitchFamily="34" charset="0"/>
                        </a:rPr>
                        <a:t>пристраститься к …</a:t>
                      </a:r>
                      <a:endParaRPr lang="ru-RU" sz="16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8543956" cy="5929354"/>
          </a:xfrm>
        </p:spPr>
        <p:txBody>
          <a:bodyPr>
            <a:normAutofit/>
          </a:bodyPr>
          <a:lstStyle/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4. 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ras Demi ITC" pitchFamily="34" charset="0"/>
                <a:cs typeface="Arial" pitchFamily="34" charset="0"/>
              </a:rPr>
              <a:t>Make up lists of:</a:t>
            </a:r>
          </a:p>
          <a:p>
            <a:pPr marL="274320" indent="-274320" algn="just" fontAlgn="auto">
              <a:spcAft>
                <a:spcPts val="0"/>
              </a:spcAft>
              <a:buClrTx/>
              <a:buSzPct val="135000"/>
              <a:buFont typeface="Wingdings 2"/>
              <a:buChar char=""/>
              <a:defRPr/>
            </a:pPr>
            <a:r>
              <a:rPr lang="en-US" sz="2400" dirty="0" smtClean="0">
                <a:latin typeface="Candara" pitchFamily="34" charset="0"/>
                <a:cs typeface="Arial" pitchFamily="34" charset="0"/>
              </a:rPr>
              <a:t>Five sports that don’t need a ball</a:t>
            </a:r>
          </a:p>
          <a:p>
            <a:pPr marL="274320" indent="-274320" algn="just" fontAlgn="auto">
              <a:spcAft>
                <a:spcPts val="0"/>
              </a:spcAft>
              <a:buClrTx/>
              <a:buSzPct val="135000"/>
              <a:buFont typeface="Wingdings 2"/>
              <a:buChar char=""/>
              <a:defRPr/>
            </a:pPr>
            <a:r>
              <a:rPr lang="en-US" sz="2400" dirty="0" smtClean="0">
                <a:latin typeface="Candara" pitchFamily="34" charset="0"/>
                <a:cs typeface="Arial" pitchFamily="34" charset="0"/>
              </a:rPr>
              <a:t>Two sports that need a track</a:t>
            </a:r>
          </a:p>
          <a:p>
            <a:pPr marL="274320" indent="-274320" algn="just" fontAlgn="auto">
              <a:spcAft>
                <a:spcPts val="0"/>
              </a:spcAft>
              <a:buClrTx/>
              <a:buSzPct val="135000"/>
              <a:buFont typeface="Wingdings 2"/>
              <a:buChar char=""/>
              <a:defRPr/>
            </a:pPr>
            <a:r>
              <a:rPr lang="en-US" sz="2400" dirty="0" smtClean="0">
                <a:latin typeface="Candara" pitchFamily="34" charset="0"/>
                <a:cs typeface="Arial" pitchFamily="34" charset="0"/>
              </a:rPr>
              <a:t>Two sports that need a table</a:t>
            </a:r>
          </a:p>
          <a:p>
            <a:pPr marL="274320" indent="-274320" algn="just" fontAlgn="auto">
              <a:spcAft>
                <a:spcPts val="0"/>
              </a:spcAft>
              <a:buClrTx/>
              <a:buSzPct val="135000"/>
              <a:buFont typeface="Wingdings 2"/>
              <a:buChar char=""/>
              <a:defRPr/>
            </a:pPr>
            <a:r>
              <a:rPr lang="en-US" sz="2400" dirty="0" smtClean="0">
                <a:latin typeface="Candara" pitchFamily="34" charset="0"/>
                <a:cs typeface="Arial" pitchFamily="34" charset="0"/>
              </a:rPr>
              <a:t>Five things you can do with a ball</a:t>
            </a:r>
          </a:p>
          <a:p>
            <a:pPr marL="274320" indent="-274320" algn="just" fontAlgn="auto">
              <a:spcAft>
                <a:spcPts val="0"/>
              </a:spcAft>
              <a:buClrTx/>
              <a:buSzPct val="135000"/>
              <a:buFont typeface="Wingdings 2"/>
              <a:buChar char=""/>
              <a:defRPr/>
            </a:pPr>
            <a:r>
              <a:rPr lang="en-US" sz="2400" dirty="0" smtClean="0">
                <a:latin typeface="Candara" pitchFamily="34" charset="0"/>
                <a:cs typeface="Arial" pitchFamily="34" charset="0"/>
              </a:rPr>
              <a:t>Two sports  that need a racket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swi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2198" y="571480"/>
            <a:ext cx="2714644" cy="15079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 descr="009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50" y="2214554"/>
            <a:ext cx="2000264" cy="21431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 descr="chess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7884" y="4500570"/>
            <a:ext cx="2714644" cy="19607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8" descr="korean-tennis-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488" y="4143380"/>
            <a:ext cx="2000264" cy="222508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Рисунок 9" descr="Osaka07_D2M_Christine_Arro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0034" y="4071942"/>
            <a:ext cx="1857388" cy="229336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2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8229600" cy="5467368"/>
          </a:xfrm>
        </p:spPr>
        <p:txBody>
          <a:bodyPr>
            <a:normAutofit lnSpcReduction="10000"/>
          </a:bodyPr>
          <a:lstStyle/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3200" dirty="0" smtClean="0">
              <a:ln w="12700" cmpd="sng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Eras Demi ITC" pitchFamily="34" charset="0"/>
              <a:cs typeface="Arial" pitchFamily="34" charset="0"/>
            </a:endParaRP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3200" spc="300" dirty="0" smtClean="0">
                <a:ln w="19050" cmpd="sng">
                  <a:solidFill>
                    <a:schemeClr val="bg1"/>
                  </a:solidFill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Demi ITC" pitchFamily="34" charset="0"/>
                <a:cs typeface="Arial" pitchFamily="34" charset="0"/>
              </a:rPr>
              <a:t>5. What do you call a person who: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2000" spc="3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Eras Demi ITC" pitchFamily="34" charset="0"/>
              <a:cs typeface="Arial" pitchFamily="34" charset="0"/>
            </a:endParaRPr>
          </a:p>
          <a:p>
            <a:pPr marL="457200" indent="-457200" algn="just" fontAlgn="auto">
              <a:spcAft>
                <a:spcPts val="0"/>
              </a:spcAft>
              <a:buClr>
                <a:schemeClr val="accent3"/>
              </a:buClr>
              <a:buFont typeface="+mj-lt"/>
              <a:buAutoNum type="alphaLcParenR"/>
              <a:defRPr/>
            </a:pPr>
            <a:r>
              <a:rPr lang="en-US" sz="20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Swims</a:t>
            </a:r>
          </a:p>
          <a:p>
            <a:pPr marL="457200" indent="-457200" algn="just" fontAlgn="auto">
              <a:spcAft>
                <a:spcPts val="0"/>
              </a:spcAft>
              <a:buClr>
                <a:schemeClr val="accent3"/>
              </a:buClr>
              <a:buFont typeface="+mj-lt"/>
              <a:buAutoNum type="alphaLcParenR"/>
              <a:defRPr/>
            </a:pPr>
            <a:r>
              <a:rPr lang="en-US" sz="20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Rides horses in races</a:t>
            </a:r>
          </a:p>
          <a:p>
            <a:pPr marL="457200" indent="-457200" algn="just" fontAlgn="auto">
              <a:spcAft>
                <a:spcPts val="0"/>
              </a:spcAft>
              <a:buClr>
                <a:schemeClr val="accent3"/>
              </a:buClr>
              <a:buFont typeface="+mj-lt"/>
              <a:buAutoNum type="alphaLcParenR"/>
              <a:defRPr/>
            </a:pPr>
            <a:r>
              <a:rPr lang="en-US" sz="20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Plays football</a:t>
            </a:r>
          </a:p>
          <a:p>
            <a:pPr marL="457200" indent="-457200" algn="just" fontAlgn="auto">
              <a:spcAft>
                <a:spcPts val="0"/>
              </a:spcAft>
              <a:buClr>
                <a:schemeClr val="accent3"/>
              </a:buClr>
              <a:buFont typeface="+mj-lt"/>
              <a:buAutoNum type="alphaLcParenR"/>
              <a:defRPr/>
            </a:pPr>
            <a:r>
              <a:rPr lang="en-US" sz="20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Does gymnastics</a:t>
            </a:r>
          </a:p>
          <a:p>
            <a:pPr marL="457200" indent="-457200" algn="just" fontAlgn="auto">
              <a:spcAft>
                <a:spcPts val="0"/>
              </a:spcAft>
              <a:buClr>
                <a:schemeClr val="accent3"/>
              </a:buClr>
              <a:buFont typeface="+mj-lt"/>
              <a:buAutoNum type="alphaLcParenR"/>
              <a:defRPr/>
            </a:pPr>
            <a:r>
              <a:rPr lang="en-US" sz="20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Plays hockey</a:t>
            </a:r>
          </a:p>
          <a:p>
            <a:pPr marL="457200" indent="-457200" algn="just" fontAlgn="auto">
              <a:spcAft>
                <a:spcPts val="0"/>
              </a:spcAft>
              <a:buClr>
                <a:schemeClr val="accent3"/>
              </a:buClr>
              <a:buFont typeface="+mj-lt"/>
              <a:buAutoNum type="alphaLcParenR"/>
              <a:defRPr/>
            </a:pPr>
            <a:r>
              <a:rPr lang="en-US" sz="20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Does the high jump</a:t>
            </a:r>
          </a:p>
          <a:p>
            <a:pPr marL="457200" indent="-457200" algn="just" fontAlgn="auto">
              <a:spcAft>
                <a:spcPts val="0"/>
              </a:spcAft>
              <a:buClr>
                <a:schemeClr val="accent3"/>
              </a:buClr>
              <a:buFont typeface="+mj-lt"/>
              <a:buAutoNum type="alphaLcParenR"/>
              <a:defRPr/>
            </a:pPr>
            <a:r>
              <a:rPr lang="en-US" sz="20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Plays darts</a:t>
            </a:r>
          </a:p>
          <a:p>
            <a:pPr marL="457200" indent="-457200" algn="just" fontAlgn="auto">
              <a:spcAft>
                <a:spcPts val="0"/>
              </a:spcAft>
              <a:buClr>
                <a:schemeClr val="accent3"/>
              </a:buClr>
              <a:buFont typeface="+mj-lt"/>
              <a:buAutoNum type="alphaLcParenR"/>
              <a:defRPr/>
            </a:pPr>
            <a:r>
              <a:rPr lang="en-US" sz="20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Goes cycling</a:t>
            </a:r>
          </a:p>
          <a:p>
            <a:pPr marL="457200" indent="-457200" algn="just" fontAlgn="auto">
              <a:spcAft>
                <a:spcPts val="0"/>
              </a:spcAft>
              <a:buClr>
                <a:schemeClr val="accent3"/>
              </a:buClr>
              <a:buFont typeface="+mj-lt"/>
              <a:buAutoNum type="alphaLcParenR"/>
              <a:defRPr/>
            </a:pPr>
            <a:r>
              <a:rPr lang="en-US" sz="20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Runs long distances</a:t>
            </a:r>
          </a:p>
          <a:p>
            <a:pPr marL="457200" indent="-457200" algn="just" fontAlgn="auto">
              <a:spcAft>
                <a:spcPts val="0"/>
              </a:spcAft>
              <a:buClr>
                <a:schemeClr val="accent3"/>
              </a:buClr>
              <a:buFont typeface="+mj-lt"/>
              <a:buAutoNum type="alphaLcParenR"/>
              <a:defRPr/>
            </a:pPr>
            <a:r>
              <a:rPr lang="en-US" sz="20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Does sports.</a:t>
            </a:r>
          </a:p>
          <a:p>
            <a:pPr marL="457200" indent="-45720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2000" dirty="0" smtClean="0">
              <a:ln w="317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2000" i="1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Example: plays tennis – a tennis player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000" dirty="0">
              <a:solidFill>
                <a:srgbClr val="7030A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leichtathleti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1142984"/>
            <a:ext cx="3434664" cy="45005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357982"/>
          </a:xfrm>
        </p:spPr>
        <p:txBody>
          <a:bodyPr>
            <a:normAutofit/>
          </a:bodyPr>
          <a:lstStyle/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ras Demi ITC" pitchFamily="34" charset="0"/>
              </a:rPr>
              <a:t>6. Which of the factors from the chart below are proved by the facts the gymnasts give about professional sport?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170432"/>
          <a:ext cx="8643998" cy="5559573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4321999"/>
                <a:gridCol w="4321999"/>
              </a:tblGrid>
              <a:tr h="381383"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accent1"/>
                          </a:solidFill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  <a:reflection blurRad="6350" stA="60000" endA="900" endPos="58000" dir="5400000" sy="-100000" algn="bl" rotWithShape="0"/>
                          </a:effectLst>
                        </a:rPr>
                        <a:t>PROFESSIONAL SPORT</a:t>
                      </a:r>
                      <a:endParaRPr lang="ru-RU" sz="20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accent1"/>
                        </a:solidFill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  <a:reflection blurRad="6350" stA="60000" endA="900" endPos="58000" dir="5400000" sy="-100000" algn="bl" rotWithShape="0"/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63333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accent1"/>
                          </a:solidFill>
                          <a:effectLst/>
                        </a:rPr>
                        <a:t>Positive</a:t>
                      </a:r>
                      <a:r>
                        <a:rPr lang="en-US" sz="200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accent1"/>
                          </a:solidFill>
                          <a:effectLst/>
                        </a:rPr>
                        <a:t> factors</a:t>
                      </a:r>
                    </a:p>
                    <a:p>
                      <a:endParaRPr lang="en-US" baseline="0" dirty="0" smtClean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itchFamily="34" charset="0"/>
                          <a:cs typeface="Arial" pitchFamily="34" charset="0"/>
                        </a:rPr>
                        <a:t>professional sport  educations  a strong will, discipline, ability to overcome difficulties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en-US" sz="1400" baseline="0" dirty="0" smtClean="0">
                        <a:ln>
                          <a:solidFill>
                            <a:schemeClr val="tx1"/>
                          </a:solidFill>
                        </a:ln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itchFamily="34" charset="0"/>
                          <a:cs typeface="Arial" pitchFamily="34" charset="0"/>
                        </a:rPr>
                        <a:t>it gives a chance to acquire a lot of friends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en-US" sz="1400" baseline="0" dirty="0" smtClean="0">
                        <a:ln>
                          <a:solidFill>
                            <a:schemeClr val="tx1"/>
                          </a:solidFill>
                        </a:ln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itchFamily="34" charset="0"/>
                          <a:cs typeface="Arial" pitchFamily="34" charset="0"/>
                        </a:rPr>
                        <a:t>helps to increase self – esteem and self confidence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en-US" sz="1400" baseline="0" dirty="0" smtClean="0">
                        <a:ln>
                          <a:solidFill>
                            <a:schemeClr val="tx1"/>
                          </a:solidFill>
                        </a:ln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itchFamily="34" charset="0"/>
                          <a:cs typeface="Arial" pitchFamily="34" charset="0"/>
                        </a:rPr>
                        <a:t>professional sport is a possibility to become famous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en-US" sz="1400" baseline="0" dirty="0" smtClean="0">
                        <a:ln>
                          <a:solidFill>
                            <a:schemeClr val="tx1"/>
                          </a:solidFill>
                        </a:ln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itchFamily="34" charset="0"/>
                          <a:cs typeface="Arial" pitchFamily="34" charset="0"/>
                        </a:rPr>
                        <a:t>sport is always fun and excitement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en-US" sz="1400" baseline="0" dirty="0" smtClean="0">
                        <a:ln>
                          <a:solidFill>
                            <a:schemeClr val="tx1"/>
                          </a:solidFill>
                        </a:ln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itchFamily="34" charset="0"/>
                          <a:cs typeface="Arial" pitchFamily="34" charset="0"/>
                        </a:rPr>
                        <a:t>it gives a chance to see the whole world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en-US" sz="1400" baseline="0" dirty="0" smtClean="0">
                        <a:ln>
                          <a:solidFill>
                            <a:schemeClr val="tx1"/>
                          </a:solidFill>
                        </a:ln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itchFamily="34" charset="0"/>
                          <a:cs typeface="Arial" pitchFamily="34" charset="0"/>
                        </a:rPr>
                        <a:t>helps athletes earn a lot of money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en-US" sz="1400" baseline="0" dirty="0" smtClean="0">
                        <a:ln>
                          <a:solidFill>
                            <a:schemeClr val="tx1"/>
                          </a:solidFill>
                        </a:ln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itchFamily="34" charset="0"/>
                          <a:cs typeface="Arial" pitchFamily="34" charset="0"/>
                        </a:rPr>
                        <a:t>professional sport develops the feeling of patriotism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accent1"/>
                          </a:solidFill>
                          <a:effectLst/>
                        </a:rPr>
                        <a:t>Negative factors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en-US" dirty="0" smtClean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dirty="0" smtClean="0">
                          <a:ln>
                            <a:solidFill>
                              <a:schemeClr val="tx1"/>
                            </a:solidFill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professional sport often makes athletes selfish and too ambitious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en-US" sz="1400" dirty="0" smtClean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dirty="0" smtClean="0">
                          <a:ln>
                            <a:solidFill>
                              <a:schemeClr val="tx1"/>
                            </a:solidFill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athletes are forced to keep a diet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en-US" sz="1400" dirty="0" smtClean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dirty="0" smtClean="0">
                          <a:ln>
                            <a:solidFill>
                              <a:schemeClr val="tx1"/>
                            </a:solidFill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athletes have no possibility to make a decision of their own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en-US" sz="1400" dirty="0" smtClean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itchFamily="34" charset="0"/>
                          <a:cs typeface="Arial" pitchFamily="34" charset="0"/>
                        </a:rPr>
                        <a:t>professional sport is associated with hard work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en-US" sz="1400" baseline="0" dirty="0" smtClean="0">
                        <a:ln>
                          <a:solidFill>
                            <a:schemeClr val="tx1"/>
                          </a:solidFill>
                        </a:ln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athletes are forced to sacrifice a lot of things ( like doing other sports, for example )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en-US" sz="1400" baseline="0" dirty="0" smtClean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itchFamily="34" charset="0"/>
                          <a:cs typeface="Arial" pitchFamily="34" charset="0"/>
                        </a:rPr>
                        <a:t>professional sport is associated with injuries and tiredness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en-US" sz="1400" baseline="0" dirty="0" smtClean="0">
                        <a:ln>
                          <a:solidFill>
                            <a:schemeClr val="tx1"/>
                          </a:solidFill>
                        </a:ln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often athletes don’t have a professional and are forced to retire young 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en-US" sz="1400" baseline="0" dirty="0" smtClean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baseline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Arial" pitchFamily="34" charset="0"/>
                          <a:cs typeface="Arial" pitchFamily="34" charset="0"/>
                        </a:rPr>
                        <a:t>professional sport is often unfair</a:t>
                      </a:r>
                      <a:endParaRPr lang="en-US" sz="1600" dirty="0" smtClean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ru-RU" sz="16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286412"/>
          </a:xfr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Conditionals</a:t>
            </a: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+mj-lt"/>
              <a:buAutoNum type="romanUcPeriod"/>
              <a:defRPr/>
            </a:pP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Arial" pitchFamily="34" charset="0"/>
                <a:cs typeface="Arial" pitchFamily="34" charset="0"/>
              </a:rPr>
              <a:t>Условия реальны</a:t>
            </a:r>
          </a:p>
          <a:p>
            <a:pPr marL="400050" indent="-40005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Действие относится к настоящему или будущему</a:t>
            </a:r>
            <a:r>
              <a:rPr lang="en-US" sz="1400" b="1" dirty="0" smtClean="0">
                <a:solidFill>
                  <a:schemeClr val="tx1"/>
                </a:solidFill>
                <a:latin typeface="Viner Hand ITC" pitchFamily="66" charset="0"/>
                <a:cs typeface="Arial" pitchFamily="34" charset="0"/>
              </a:rPr>
              <a:t>:</a:t>
            </a:r>
            <a:endParaRPr lang="ru-RU" sz="1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400050" indent="-40005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I will go for a walk, if the weather is fine.</a:t>
            </a:r>
          </a:p>
          <a:p>
            <a:pPr marL="400050" indent="-40005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endParaRPr lang="en-US" sz="1400" dirty="0" smtClean="0">
              <a:latin typeface="Arial" pitchFamily="34" charset="0"/>
              <a:cs typeface="Arial" pitchFamily="34" charset="0"/>
            </a:endParaRPr>
          </a:p>
          <a:p>
            <a:pPr marL="400050" indent="-40005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If he buys tickets, we will go to the theatre.</a:t>
            </a: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+mj-lt"/>
              <a:buAutoNum type="romanUcPeriod" startAt="2"/>
              <a:defRPr/>
            </a:pP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Arial" pitchFamily="34" charset="0"/>
                <a:cs typeface="Arial" pitchFamily="34" charset="0"/>
              </a:rPr>
              <a:t>Условия маловероятны</a:t>
            </a:r>
          </a:p>
          <a:p>
            <a:pPr marL="400050" indent="-40005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Относится к настоящему времени:</a:t>
            </a:r>
          </a:p>
          <a:p>
            <a:pPr marL="400050" indent="-40005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en-U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 would go for a walk if the weather was fine. (But it is bad now)</a:t>
            </a:r>
          </a:p>
          <a:p>
            <a:pPr marL="400050" indent="-40005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endParaRPr lang="en-US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400050" indent="-40005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en-U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If he bought tickets, we would go to the theatre. </a:t>
            </a: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+mj-lt"/>
              <a:buAutoNum type="romanUcPeriod" startAt="3"/>
              <a:defRPr/>
            </a:pP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Arial" pitchFamily="34" charset="0"/>
                <a:cs typeface="Arial" pitchFamily="34" charset="0"/>
              </a:rPr>
              <a:t>Условия нереальны</a:t>
            </a:r>
          </a:p>
          <a:p>
            <a:pPr marL="400050" indent="-40005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Относится к прошлому:</a:t>
            </a:r>
            <a:endParaRPr lang="en-US" sz="1400" b="1" dirty="0" smtClean="0">
              <a:latin typeface="Arial" pitchFamily="34" charset="0"/>
              <a:cs typeface="Arial" pitchFamily="34" charset="0"/>
            </a:endParaRPr>
          </a:p>
          <a:p>
            <a:pPr marL="400050" indent="-40005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en-US" sz="14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 would have gone for a walk if the weather had been fine yesterday. (But it was bad)</a:t>
            </a:r>
          </a:p>
          <a:p>
            <a:pPr marL="400050" indent="-40005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endParaRPr lang="en-US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400050" indent="-40005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en-U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If he had bought tickets, we would have gone to the theatre.</a:t>
            </a:r>
          </a:p>
          <a:p>
            <a:pPr marL="400050" indent="-400050" fontAlgn="auto">
              <a:spcAft>
                <a:spcPts val="0"/>
              </a:spcAft>
              <a:buClr>
                <a:schemeClr val="accent3"/>
              </a:buClr>
              <a:buFont typeface="+mj-lt"/>
              <a:buAutoNum type="romanUcPeriod"/>
              <a:defRPr/>
            </a:pPr>
            <a:endParaRPr lang="en-US" sz="1400" dirty="0" smtClean="0">
              <a:latin typeface="Arial" pitchFamily="34" charset="0"/>
              <a:cs typeface="Arial" pitchFamily="34" charset="0"/>
            </a:endParaRPr>
          </a:p>
          <a:p>
            <a:pPr marL="400050" indent="-40005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                                 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2643188" y="3143250"/>
            <a:ext cx="500062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071563" y="2714625"/>
            <a:ext cx="42862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071563" y="4071938"/>
            <a:ext cx="642937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714750" y="4071938"/>
            <a:ext cx="28575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357313" y="4500563"/>
            <a:ext cx="5715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2786063" y="4500563"/>
            <a:ext cx="7143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1071563" y="5357813"/>
            <a:ext cx="1357312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429125" y="5357813"/>
            <a:ext cx="7143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6858000" y="5357813"/>
            <a:ext cx="357188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1357313" y="5857875"/>
            <a:ext cx="85725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3143250" y="5857875"/>
            <a:ext cx="1357313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>
            <a:off x="2000232" y="500042"/>
            <a:ext cx="547784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Drugs and Sport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3000"/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1714488"/>
            <a:ext cx="4500594" cy="3643338"/>
          </a:xfrm>
          <a:ln w="762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fontScale="925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16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</a:t>
            </a: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2000" b="1" i="1" dirty="0" smtClean="0">
                <a:solidFill>
                  <a:schemeClr val="tx1"/>
                </a:solidFill>
                <a:latin typeface="Garamond" pitchFamily="18" charset="0"/>
                <a:cs typeface="Arial" pitchFamily="34" charset="0"/>
              </a:rPr>
              <a:t>Sport is important to me. Sport gives me real pleasure. I like to run. In summer I go cycling. I also swim. I have an increased sense of individuality now. Sport help me to overcome difficulties. I like physical education class. Sport decreases my weight. I have acquired self-confidence. Sport has allowed me to make a lot of friends. For me sport is a healthy lifestyle.</a:t>
            </a:r>
            <a:endParaRPr lang="en-US" sz="2000" i="1" dirty="0" smtClean="0">
              <a:solidFill>
                <a:schemeClr val="tx1"/>
              </a:solidFill>
              <a:latin typeface="Garamond" pitchFamily="18" charset="0"/>
              <a:cs typeface="Arial" pitchFamily="34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2000" dirty="0" smtClean="0">
                <a:latin typeface="Garamond" pitchFamily="18" charset="0"/>
              </a:rPr>
              <a:t> 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775542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b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 </a:t>
            </a:r>
            <a:b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My opinion on sports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IMG_4987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tretch>
            <a:fillRect/>
          </a:stretch>
        </p:blipFill>
        <p:spPr>
          <a:xfrm>
            <a:off x="428596" y="1714487"/>
            <a:ext cx="3714776" cy="278608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1511" name="Рисунок 4" descr="Thumbtack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15188" y="1282700"/>
            <a:ext cx="857250" cy="78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435</TotalTime>
  <Words>124</Words>
  <Application>Microsoft Office PowerPoint</Application>
  <PresentationFormat>On-screen Show (4:3)</PresentationFormat>
  <Paragraphs>28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Constantia</vt:lpstr>
      <vt:lpstr>Arial</vt:lpstr>
      <vt:lpstr>Calibri</vt:lpstr>
      <vt:lpstr>Wingdings 2</vt:lpstr>
      <vt:lpstr>Garamond</vt:lpstr>
      <vt:lpstr>Поток</vt:lpstr>
      <vt:lpstr>Поток</vt:lpstr>
      <vt:lpstr>Поток</vt:lpstr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Sport</dc:title>
  <dc:creator>Admin</dc:creator>
  <cp:lastModifiedBy>*</cp:lastModifiedBy>
  <cp:revision>49</cp:revision>
  <dcterms:created xsi:type="dcterms:W3CDTF">2011-03-07T14:47:56Z</dcterms:created>
  <dcterms:modified xsi:type="dcterms:W3CDTF">2012-03-08T14:28:14Z</dcterms:modified>
</cp:coreProperties>
</file>