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6" r:id="rId3"/>
    <p:sldId id="273" r:id="rId4"/>
    <p:sldId id="266" r:id="rId5"/>
    <p:sldId id="265" r:id="rId6"/>
    <p:sldId id="274" r:id="rId7"/>
    <p:sldId id="268" r:id="rId8"/>
    <p:sldId id="275" r:id="rId9"/>
    <p:sldId id="276" r:id="rId10"/>
    <p:sldId id="277" r:id="rId11"/>
    <p:sldId id="278" r:id="rId12"/>
    <p:sldId id="279" r:id="rId13"/>
    <p:sldId id="280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1890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5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70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29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02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94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01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04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408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55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633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696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900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5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24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88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9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57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7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55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5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4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accent6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B152F-4D19-42A8-AFE9-DC39DB7F31A1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0AEE1-17C0-47C6-83DE-59A653D3E4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501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accent6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B152F-4D19-42A8-AFE9-DC39DB7F31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0AEE1-17C0-47C6-83DE-59A653D3E40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imferopol.prostogorod.com/images/repo/pys/2010/09/07/610x610_angliyskiyispanskiy_299783_0.jpg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10969" y="1220459"/>
            <a:ext cx="5256584" cy="15586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Rules of the Essay-Writing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857081"/>
            <a:ext cx="8182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Грязнова Валентина Сергеевна, учитель английского языка,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МОУ «Лицей №1 </a:t>
            </a:r>
            <a:r>
              <a:rPr lang="ru-RU" sz="2400" b="1" dirty="0" err="1" smtClean="0">
                <a:solidFill>
                  <a:srgbClr val="C00000"/>
                </a:solidFill>
              </a:rPr>
              <a:t>п.Тюльган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67613"/>
            <a:ext cx="272554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90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514350" indent="-514350" algn="just">
              <a:buAutoNum type="romanUcPeriod" startAt="2"/>
            </a:pPr>
            <a:endParaRPr lang="en-US" sz="2400" b="1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514350" indent="-514350" algn="just">
              <a:buAutoNum type="romanUcPeriod" startAt="2"/>
            </a:pPr>
            <a:endParaRPr lang="en-US" sz="2400" b="1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514350" indent="-514350" algn="just">
              <a:buAutoNum type="romanUcPeriod" startAt="2"/>
            </a:pPr>
            <a:r>
              <a:rPr lang="en-US" sz="2400" b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Main Body </a:t>
            </a:r>
            <a:endParaRPr lang="ru-RU" sz="2400" b="1" kern="0" dirty="0" smtClean="0">
              <a:solidFill>
                <a:srgbClr val="FF0000"/>
              </a:solidFill>
              <a:latin typeface="Arial"/>
              <a:ea typeface="+mj-ea"/>
              <a:cs typeface="+mj-cs"/>
            </a:endParaRPr>
          </a:p>
          <a:p>
            <a:pPr algn="just"/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(</a:t>
            </a:r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each paragraph should present a separate viewpoint supported by your reason, another  paragraph should present the opposing </a:t>
            </a:r>
            <a:r>
              <a:rPr lang="ru-RU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viewpoint)</a:t>
            </a:r>
          </a:p>
          <a:p>
            <a:pPr algn="just"/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just"/>
            <a:r>
              <a:rPr lang="en-US" sz="2400" b="1" i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400" b="1" i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                                 To </a:t>
            </a:r>
            <a:r>
              <a:rPr lang="en-US" sz="2400" b="1" i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list points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In the first place…        First of all………          To start with…      To begin with…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Secondly…       Thirdly……           Finally………                Last but not least………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•	To add more points to the same topic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What is more…               Furthermore …….                     Moreover………        </a:t>
            </a:r>
          </a:p>
          <a:p>
            <a:pPr marL="342900" indent="-342900" algn="just">
              <a:buFontTx/>
              <a:buChar char="-"/>
            </a:pP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In </a:t>
            </a:r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addition to this….                 Besides</a:t>
            </a: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…</a:t>
            </a:r>
            <a:endParaRPr lang="ru-RU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ru-RU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ru-RU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ru-RU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ru-RU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135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                   </a:t>
            </a:r>
            <a:r>
              <a:rPr lang="en-US" sz="2400" b="1" i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To </a:t>
            </a:r>
            <a:r>
              <a:rPr lang="en-US" sz="2400" b="1" i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introduce  contrasting viewpoints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It is argued that……. People argue that……. Opponents of this view say ………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There are people who oppose………          Contrary to what most believe……….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•	To introduce examples</a:t>
            </a:r>
          </a:p>
          <a:p>
            <a:pPr marL="342900" indent="-342900" algn="just">
              <a:buFontTx/>
              <a:buChar char="-"/>
            </a:pP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for </a:t>
            </a:r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example……… for instance… such as…….. in particular</a:t>
            </a: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…………</a:t>
            </a: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9050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just">
              <a:buAutoNum type="romanUcPeriod" startAt="3"/>
            </a:pPr>
            <a:r>
              <a:rPr lang="en-US" sz="2400" b="1" i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Conclusion</a:t>
            </a:r>
          </a:p>
          <a:p>
            <a:pPr algn="just"/>
            <a:r>
              <a:rPr lang="en-US" sz="2400" b="1" i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400" b="1" i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( you restate your opinion using different words</a:t>
            </a:r>
            <a:r>
              <a:rPr lang="en-US" sz="2400" b="1" i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)</a:t>
            </a:r>
          </a:p>
          <a:p>
            <a:pPr algn="just"/>
            <a:endParaRPr lang="en-US" sz="2400" b="1" i="1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•	To conclude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to sum up…….. all in all ……….. all things considered….... on the whole……….</a:t>
            </a:r>
          </a:p>
          <a:p>
            <a:pPr algn="just"/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	 in conclusion ……… taking everything into account………/ as was previously stated</a:t>
            </a:r>
          </a:p>
          <a:p>
            <a:pPr marL="342900" indent="-342900" algn="just">
              <a:buFontTx/>
              <a:buChar char="-"/>
            </a:pPr>
            <a:r>
              <a:rPr lang="en-US" sz="2400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All </a:t>
            </a:r>
            <a:r>
              <a:rPr lang="en-US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in all, I still feel that the benefits of ……..outweigh the disadvantages. </a:t>
            </a:r>
            <a:endParaRPr lang="en-US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marL="342900" indent="-342900" algn="just">
              <a:buFontTx/>
              <a:buChar char="-"/>
            </a:pPr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just"/>
            <a:endParaRPr lang="en-US" sz="2400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4443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09826" y="404664"/>
            <a:ext cx="7488832" cy="6945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</a:rPr>
              <a:t>Информационные источники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7579" y="1196752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http://simferopol.prostogorod.com/images/repo/pys/2010/09/07/610x610_angliyskiyispanskiy_299783_0.jpg</a:t>
            </a:r>
            <a:r>
              <a:rPr lang="ru-RU" dirty="0" smtClean="0"/>
              <a:t>   -  мудрая сова</a:t>
            </a:r>
          </a:p>
          <a:p>
            <a:r>
              <a:rPr lang="ru-RU" dirty="0"/>
              <a:t>Киреева Т.В. ДК «Стратегия и тактика подготовки учащихся к успешной сдаче экзамена по английскому языку, раздел Письмо» </a:t>
            </a:r>
            <a:endParaRPr lang="ru-RU" dirty="0" smtClean="0"/>
          </a:p>
          <a:p>
            <a:r>
              <a:rPr lang="ru-RU" dirty="0" err="1" smtClean="0"/>
              <a:t>Митюгина</a:t>
            </a:r>
            <a:r>
              <a:rPr lang="ru-RU" dirty="0" smtClean="0"/>
              <a:t> Т.Г. «Учись писать эссе»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0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260648"/>
            <a:ext cx="8712968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  <a:defRPr/>
            </a:pPr>
            <a:endParaRPr lang="ru-RU" sz="32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US" sz="3200" dirty="0">
                <a:solidFill>
                  <a:srgbClr val="C00000"/>
                </a:solidFill>
                <a:cs typeface="Arial" pitchFamily="34" charset="0"/>
              </a:rPr>
              <a:t>	</a:t>
            </a:r>
            <a:r>
              <a:rPr lang="en-US" sz="3200" b="1" dirty="0">
                <a:solidFill>
                  <a:srgbClr val="FF0000"/>
                </a:solidFill>
                <a:cs typeface="Arial" pitchFamily="34" charset="0"/>
              </a:rPr>
              <a:t>“For and Against Essay”</a:t>
            </a:r>
            <a:endParaRPr lang="en-US" sz="32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cs typeface="Arial" pitchFamily="34" charset="0"/>
              </a:rPr>
              <a:t>1.Количество </a:t>
            </a:r>
            <a:r>
              <a:rPr lang="ru-RU" sz="2400" dirty="0">
                <a:solidFill>
                  <a:srgbClr val="C00000"/>
                </a:solidFill>
                <a:cs typeface="Arial" pitchFamily="34" charset="0"/>
              </a:rPr>
              <a:t>слов </a:t>
            </a:r>
            <a:r>
              <a:rPr lang="ru-RU" sz="2400" dirty="0" smtClean="0">
                <a:solidFill>
                  <a:srgbClr val="C00000"/>
                </a:solidFill>
                <a:cs typeface="Arial" pitchFamily="34" charset="0"/>
              </a:rPr>
              <a:t> в  </a:t>
            </a:r>
            <a:r>
              <a:rPr lang="ru-RU" sz="2400" dirty="0">
                <a:solidFill>
                  <a:srgbClr val="C00000"/>
                </a:solidFill>
                <a:cs typeface="Arial" pitchFamily="34" charset="0"/>
              </a:rPr>
              <a:t>эссе </a:t>
            </a:r>
            <a:r>
              <a:rPr lang="ru-RU" sz="2400" dirty="0" smtClean="0">
                <a:solidFill>
                  <a:srgbClr val="C00000"/>
                </a:solidFill>
                <a:cs typeface="Arial" pitchFamily="34" charset="0"/>
              </a:rPr>
              <a:t>  -  200-250 </a:t>
            </a:r>
            <a:r>
              <a:rPr lang="ru-RU" sz="2400" dirty="0">
                <a:solidFill>
                  <a:srgbClr val="C00000"/>
                </a:solidFill>
                <a:cs typeface="Arial" pitchFamily="34" charset="0"/>
              </a:rPr>
              <a:t>слов</a:t>
            </a:r>
            <a:r>
              <a:rPr lang="ru-RU" sz="2400" dirty="0" smtClean="0">
                <a:solidFill>
                  <a:srgbClr val="C00000"/>
                </a:solidFill>
                <a:cs typeface="Arial" pitchFamily="34" charset="0"/>
              </a:rPr>
              <a:t>.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ru-RU" sz="2400" dirty="0">
                <a:solidFill>
                  <a:srgbClr val="C00000"/>
                </a:solidFill>
                <a:cs typeface="Arial" pitchFamily="34" charset="0"/>
              </a:rPr>
              <a:t>2.Основная часть </a:t>
            </a:r>
            <a:r>
              <a:rPr lang="ru-RU" sz="2400" dirty="0">
                <a:solidFill>
                  <a:srgbClr val="C00000"/>
                </a:solidFill>
              </a:rPr>
              <a:t>состоит из двух  </a:t>
            </a:r>
            <a:r>
              <a:rPr lang="ru-RU" sz="2400" dirty="0" smtClean="0">
                <a:solidFill>
                  <a:srgbClr val="C00000"/>
                </a:solidFill>
              </a:rPr>
              <a:t>частей</a:t>
            </a:r>
            <a:r>
              <a:rPr lang="ru-RU" sz="2400" dirty="0">
                <a:solidFill>
                  <a:srgbClr val="C00000"/>
                </a:solidFill>
              </a:rPr>
              <a:t>. </a:t>
            </a:r>
          </a:p>
          <a:p>
            <a:pPr lvl="0" algn="just"/>
            <a:r>
              <a:rPr lang="ru-RU" sz="2400" dirty="0">
                <a:solidFill>
                  <a:srgbClr val="C00000"/>
                </a:solidFill>
              </a:rPr>
              <a:t>Первая </a:t>
            </a:r>
            <a:r>
              <a:rPr lang="ru-RU" sz="2400" dirty="0" smtClean="0">
                <a:solidFill>
                  <a:srgbClr val="C00000"/>
                </a:solidFill>
              </a:rPr>
              <a:t>часть – </a:t>
            </a:r>
            <a:r>
              <a:rPr lang="ru-RU" sz="2400" dirty="0">
                <a:solidFill>
                  <a:srgbClr val="C00000"/>
                </a:solidFill>
              </a:rPr>
              <a:t>аргументы «за</a:t>
            </a:r>
            <a:r>
              <a:rPr lang="ru-RU" sz="2400" dirty="0" smtClean="0">
                <a:solidFill>
                  <a:srgbClr val="C00000"/>
                </a:solidFill>
              </a:rPr>
              <a:t>»,</a:t>
            </a:r>
          </a:p>
          <a:p>
            <a:pPr lvl="0" algn="just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вторая – аргументы «против». </a:t>
            </a:r>
          </a:p>
          <a:p>
            <a:pPr lvl="0" algn="just"/>
            <a:r>
              <a:rPr lang="ru-RU" sz="2400" dirty="0">
                <a:solidFill>
                  <a:srgbClr val="C00000"/>
                </a:solidFill>
              </a:rPr>
              <a:t>Каждая из частей состоит из нескольких абзацев. Каждый абзац начинается с аргумента, затем идут развитие темы и иллюстрация примерами</a:t>
            </a:r>
            <a:r>
              <a:rPr lang="ru-RU" sz="2400" dirty="0" smtClean="0">
                <a:solidFill>
                  <a:srgbClr val="C00000"/>
                </a:solidFill>
              </a:rPr>
              <a:t>. В основной части сначала представить аргументы «за» в первом абзаце, затем во втором - аргументы «против»; </a:t>
            </a:r>
          </a:p>
          <a:p>
            <a:pPr lvl="0" algn="just"/>
            <a:r>
              <a:rPr lang="ru-RU" sz="2400" dirty="0" smtClean="0">
                <a:solidFill>
                  <a:srgbClr val="C00000"/>
                </a:solidFill>
              </a:rPr>
              <a:t>число аргументов «за» и аргументов «против» должно быть сбалансированным (может быть одинаковым); </a:t>
            </a:r>
          </a:p>
          <a:p>
            <a:pPr lvl="0" algn="just"/>
            <a:r>
              <a:rPr lang="ru-RU" sz="2400" dirty="0" smtClean="0">
                <a:solidFill>
                  <a:srgbClr val="C00000"/>
                </a:solidFill>
              </a:rPr>
              <a:t>в заключении  ещё раз еще раз указать на проблемный характер темы; подытожить аргументы «за» и «против»; подвести итог сказанному,  можно высказать свое мнение.</a:t>
            </a:r>
            <a:endParaRPr lang="ru-RU" sz="2400" dirty="0">
              <a:solidFill>
                <a:srgbClr val="C00000"/>
              </a:solidFill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>
              <a:spcBef>
                <a:spcPct val="20000"/>
              </a:spcBef>
              <a:defRPr/>
            </a:pPr>
            <a:endParaRPr lang="ru-RU" sz="32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4707" y="260648"/>
            <a:ext cx="4275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Запомни эти правила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24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60"/>
                            </p:stCondLst>
                            <p:childTnLst>
                              <p:par>
                                <p:cTn id="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40"/>
                            </p:stCondLst>
                            <p:childTnLst>
                              <p:par>
                                <p:cTn id="1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20"/>
                            </p:stCondLst>
                            <p:childTnLst>
                              <p:par>
                                <p:cTn id="1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20"/>
                            </p:stCondLst>
                            <p:childTnLst>
                              <p:par>
                                <p:cTn id="1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00"/>
                            </p:stCondLst>
                            <p:childTnLst>
                              <p:par>
                                <p:cTn id="2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820"/>
                            </p:stCondLst>
                            <p:childTnLst>
                              <p:par>
                                <p:cTn id="2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20"/>
                            </p:stCondLst>
                            <p:childTnLst>
                              <p:par>
                                <p:cTn id="2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3" y="188640"/>
            <a:ext cx="8692854" cy="64807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43475" y="980728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 </a:t>
            </a:r>
            <a:r>
              <a:rPr kumimoji="0" lang="en-US" sz="24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ru-RU" sz="24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этап - 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Введение</a:t>
            </a:r>
          </a:p>
          <a:p>
            <a:pPr lvl="0" algn="ctr"/>
            <a:r>
              <a:rPr lang="ru-RU" sz="2400" b="1" i="1" kern="0" dirty="0">
                <a:solidFill>
                  <a:srgbClr val="C00000"/>
                </a:solidFill>
              </a:rPr>
              <a:t>П</a:t>
            </a:r>
            <a:r>
              <a:rPr kumimoji="0" lang="ru-RU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редставить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тему ,</a:t>
            </a:r>
            <a:r>
              <a:rPr kumimoji="0" lang="ru-RU" sz="2400" b="1" i="1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не выражая своего мнения</a:t>
            </a:r>
          </a:p>
          <a:p>
            <a:pPr lvl="0" algn="ctr"/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1. Обозначьте двойственный характер проблемы.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Эти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фразы могут вам помочь: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Many people are in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favour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of….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Some people are against…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It is popularly believed that…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noProof="0" dirty="0" smtClean="0">
                <a:solidFill>
                  <a:srgbClr val="C00000"/>
                </a:solidFill>
              </a:rPr>
              <a:t>It is going without saying…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397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80"/>
                            </p:stCondLst>
                            <p:childTnLst>
                              <p:par>
                                <p:cTn id="2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80"/>
                            </p:stCondLst>
                            <p:childTnLst>
                              <p:par>
                                <p:cTn id="2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80"/>
                            </p:stCondLst>
                            <p:childTnLst>
                              <p:par>
                                <p:cTn id="2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en-US" sz="2800" b="1" dirty="0" smtClean="0">
              <a:solidFill>
                <a:srgbClr val="C00000"/>
              </a:solidFill>
            </a:endParaRPr>
          </a:p>
          <a:p>
            <a:pPr algn="ctr"/>
            <a:endParaRPr lang="en-US" sz="2800" b="1" dirty="0">
              <a:solidFill>
                <a:srgbClr val="C00000"/>
              </a:solidFill>
            </a:endParaRPr>
          </a:p>
          <a:p>
            <a:pPr algn="ctr"/>
            <a:endParaRPr lang="en-US" sz="2800" b="1" i="1" dirty="0" smtClean="0">
              <a:solidFill>
                <a:srgbClr val="C00000"/>
              </a:solidFill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en-US" sz="2800" b="1" i="1" dirty="0" smtClean="0">
                <a:solidFill>
                  <a:srgbClr val="FF0000"/>
                </a:solidFill>
              </a:rPr>
              <a:t>II .  </a:t>
            </a:r>
            <a:r>
              <a:rPr lang="ru-RU" sz="2800" b="1" i="1" dirty="0" smtClean="0">
                <a:solidFill>
                  <a:srgbClr val="FF0000"/>
                </a:solidFill>
              </a:rPr>
              <a:t>Основная часть. Аргументы «за» с обоснованиями и примерами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Although it is…, it has certain advantages.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The main advantage of is…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One point of view in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favour</a:t>
            </a:r>
            <a:r>
              <a:rPr lang="en-US" sz="2400" b="1" i="1" dirty="0" smtClean="0">
                <a:solidFill>
                  <a:srgbClr val="C00000"/>
                </a:solidFill>
              </a:rPr>
              <a:t> of is...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Many people are in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favour</a:t>
            </a:r>
            <a:r>
              <a:rPr lang="en-US" sz="2400" b="1" i="1" dirty="0" smtClean="0">
                <a:solidFill>
                  <a:srgbClr val="C00000"/>
                </a:solidFill>
              </a:rPr>
              <a:t> of convinced that…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To begin with, Secondly, Furthermore, Finally,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On the one hand….. on the other hand….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One major advantage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 of….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One point of view in </a:t>
            </a:r>
            <a:r>
              <a:rPr lang="en-US" sz="2400" b="1" dirty="0" err="1" smtClean="0">
                <a:solidFill>
                  <a:srgbClr val="C00000"/>
                </a:solidFill>
              </a:rPr>
              <a:t>favour</a:t>
            </a:r>
            <a:r>
              <a:rPr lang="en-US" sz="2400" b="1" dirty="0" smtClean="0">
                <a:solidFill>
                  <a:srgbClr val="C00000"/>
                </a:solidFill>
              </a:rPr>
              <a:t> of…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The best thing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 thing about …is…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At first sight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Слова-связки, такие как </a:t>
            </a:r>
            <a:r>
              <a:rPr lang="en-US" sz="2400" b="1" dirty="0" smtClean="0">
                <a:solidFill>
                  <a:srgbClr val="C00000"/>
                </a:solidFill>
              </a:rPr>
              <a:t>later, furthermore, additionally </a:t>
            </a:r>
            <a:r>
              <a:rPr lang="ru-RU" sz="2400" b="1" dirty="0" smtClean="0">
                <a:solidFill>
                  <a:srgbClr val="C00000"/>
                </a:solidFill>
              </a:rPr>
              <a:t>или </a:t>
            </a:r>
            <a:r>
              <a:rPr lang="en-US" sz="2400" b="1" dirty="0" smtClean="0">
                <a:solidFill>
                  <a:srgbClr val="C00000"/>
                </a:solidFill>
              </a:rPr>
              <a:t>moreover </a:t>
            </a:r>
            <a:r>
              <a:rPr lang="ru-RU" sz="2400" b="1" dirty="0" smtClean="0">
                <a:solidFill>
                  <a:srgbClr val="C00000"/>
                </a:solidFill>
              </a:rPr>
              <a:t>помогают плавно переходить из одного параграфа к другому.</a:t>
            </a:r>
          </a:p>
          <a:p>
            <a:endParaRPr lang="ru-RU" sz="2800" b="1" dirty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20"/>
                            </p:stCondLst>
                            <p:childTnLst>
                              <p:par>
                                <p:cTn id="12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20"/>
                            </p:stCondLst>
                            <p:childTnLst>
                              <p:par>
                                <p:cTn id="15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80"/>
                            </p:stCondLst>
                            <p:childTnLst>
                              <p:par>
                                <p:cTn id="1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00"/>
                            </p:stCondLst>
                            <p:childTnLst>
                              <p:par>
                                <p:cTn id="2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300"/>
                            </p:stCondLst>
                            <p:childTnLst>
                              <p:par>
                                <p:cTn id="2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200"/>
                            </p:stCondLst>
                            <p:childTnLst>
                              <p:par>
                                <p:cTn id="3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180"/>
                            </p:stCondLst>
                            <p:childTnLst>
                              <p:par>
                                <p:cTn id="3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180"/>
                            </p:stCondLst>
                            <p:childTnLst>
                              <p:par>
                                <p:cTn id="3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900"/>
                            </p:stCondLst>
                            <p:childTnLst>
                              <p:par>
                                <p:cTn id="3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en-US" sz="2800" b="1" dirty="0" smtClean="0">
              <a:solidFill>
                <a:srgbClr val="C00000"/>
              </a:solidFill>
            </a:endParaRPr>
          </a:p>
          <a:p>
            <a:pPr algn="ctr"/>
            <a:endParaRPr lang="en-US" sz="2800" b="1" dirty="0">
              <a:solidFill>
                <a:srgbClr val="C00000"/>
              </a:solidFill>
            </a:endParaRPr>
          </a:p>
          <a:p>
            <a:pPr algn="ctr"/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II . </a:t>
            </a:r>
            <a:r>
              <a:rPr lang="ru-RU" sz="2800" b="1" i="1" dirty="0" smtClean="0">
                <a:solidFill>
                  <a:srgbClr val="FF0000"/>
                </a:solidFill>
              </a:rPr>
              <a:t>Основная часть. Аргументы «против» с обоснованиями и примерами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However / on the other hand, … does have its disadvantages.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The main drawback of… is…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An additional disadvantage of… is…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One point against..  Some people are against…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On the one hand….. on the other hand….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One major disadvantage of….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One point of view  against…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The worst thing about …is…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At first sight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Ограничение (делая исключения и обозначая противоречия)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err="1" smtClean="0">
                <a:solidFill>
                  <a:srgbClr val="C00000"/>
                </a:solidFill>
              </a:rPr>
              <a:t>Despite</a:t>
            </a:r>
            <a:r>
              <a:rPr lang="ru-RU" sz="2400" b="1" dirty="0" smtClean="0">
                <a:solidFill>
                  <a:srgbClr val="C00000"/>
                </a:solidFill>
              </a:rPr>
              <a:t>*; </a:t>
            </a:r>
            <a:r>
              <a:rPr lang="ru-RU" sz="2400" b="1" dirty="0" err="1" smtClean="0">
                <a:solidFill>
                  <a:srgbClr val="C00000"/>
                </a:solidFill>
              </a:rPr>
              <a:t>in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spite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of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6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60"/>
                            </p:stCondLst>
                            <p:childTnLst>
                              <p:par>
                                <p:cTn id="12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860"/>
                            </p:stCondLst>
                            <p:childTnLst>
                              <p:par>
                                <p:cTn id="15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40"/>
                            </p:stCondLst>
                            <p:childTnLst>
                              <p:par>
                                <p:cTn id="1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180"/>
                            </p:stCondLst>
                            <p:childTnLst>
                              <p:par>
                                <p:cTn id="2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80"/>
                            </p:stCondLst>
                            <p:childTnLst>
                              <p:par>
                                <p:cTn id="2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240"/>
                            </p:stCondLst>
                            <p:childTnLst>
                              <p:par>
                                <p:cTn id="2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160"/>
                            </p:stCondLst>
                            <p:childTnLst>
                              <p:par>
                                <p:cTn id="3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80"/>
                            </p:stCondLst>
                            <p:childTnLst>
                              <p:par>
                                <p:cTn id="3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800"/>
                            </p:stCondLst>
                            <p:childTnLst>
                              <p:par>
                                <p:cTn id="3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260648"/>
            <a:ext cx="8712968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en-US" sz="2800" b="1" i="1" dirty="0">
              <a:solidFill>
                <a:srgbClr val="C00000"/>
              </a:solidFill>
            </a:endParaRP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III. </a:t>
            </a:r>
            <a:r>
              <a:rPr lang="ru-RU" sz="2400" b="1" i="1" dirty="0" smtClean="0">
                <a:solidFill>
                  <a:srgbClr val="FF0000"/>
                </a:solidFill>
              </a:rPr>
              <a:t>Заключение. В заключении еще раз подытожить аргументы «за» и «против»; подвести итог сказанному. </a:t>
            </a:r>
          </a:p>
          <a:p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Используйте следующие фразы: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Taking everything into consideration,…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Taking everything into account,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All in all…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All things considered/taking everything into account, although there some disadvantages of…, I believe it is…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So*; therefore; as a result; as a consequence; consequently; this results in; this leads to; this has the effect of.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6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80"/>
                            </p:stCondLst>
                            <p:childTnLst>
                              <p:par>
                                <p:cTn id="1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20"/>
                            </p:stCondLst>
                            <p:childTnLst>
                              <p:par>
                                <p:cTn id="1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80"/>
                            </p:stCondLst>
                            <p:childTnLst>
                              <p:par>
                                <p:cTn id="22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>
              <a:buAutoNum type="arabicPeriod" startAt="4"/>
            </a:pPr>
            <a:endParaRPr lang="ru-RU" sz="3200" b="1" i="1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ctr"/>
            <a:endParaRPr lang="ru-RU" sz="3200" b="1" i="1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endParaRPr lang="ru-RU" sz="3200" b="1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just"/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1.Составьте  план эссе и постройте своё высказывание в соответствии с планом. В плане необходимо обозначить подходящие идеи, примеры, аргументы, фразы и т.д.</a:t>
            </a:r>
          </a:p>
          <a:p>
            <a:pPr algn="just"/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2. Объём эссе -  200-2</a:t>
            </a:r>
            <a:r>
              <a:rPr lang="en-US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5</a:t>
            </a:r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0 слов.</a:t>
            </a:r>
          </a:p>
          <a:p>
            <a:pPr algn="just"/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3.Ваше </a:t>
            </a:r>
            <a:r>
              <a:rPr lang="ru-RU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мнение отражается как во Вступлении, так и в Заключении, однако выражено другими словами. Ваше мнение должно совпадать в первом параграфе и в заключительном параграфе, а не противоречить друг другу. </a:t>
            </a:r>
            <a:endParaRPr lang="ru-RU" sz="2400" b="1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pPr algn="just"/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4.В Заключении </a:t>
            </a:r>
            <a:r>
              <a:rPr lang="ru-RU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ваше мнение подводит итог сказанному, какие-то новые аспекты и доводы не приводятся.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43708" y="404665"/>
            <a:ext cx="5256584" cy="10081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Rules of the Opinion Essay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Writing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0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4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40"/>
                            </p:stCondLst>
                            <p:childTnLst>
                              <p:par>
                                <p:cTn id="1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82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320"/>
                            </p:stCondLst>
                            <p:childTnLst>
                              <p:par>
                                <p:cTn id="2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8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80"/>
                            </p:stCondLst>
                            <p:childTnLst>
                              <p:par>
                                <p:cTn id="2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78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280"/>
                            </p:stCondLst>
                            <p:childTnLst>
                              <p:par>
                                <p:cTn id="3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1. Вступление. Назовите проблему и причины</a:t>
            </a:r>
          </a:p>
          <a:p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2. Основная часть. Предложения по решению проблемы.</a:t>
            </a:r>
          </a:p>
          <a:p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3. Заключение</a:t>
            </a:r>
          </a:p>
          <a:p>
            <a:r>
              <a:rPr lang="ru-RU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Подведение итогов, вывод</a:t>
            </a:r>
          </a:p>
          <a:p>
            <a:endParaRPr lang="ru-RU" sz="2400" b="1" kern="0" dirty="0" smtClean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  <a:p>
            <a:endParaRPr lang="ru-RU" sz="2400" b="1" kern="0" dirty="0">
              <a:solidFill>
                <a:srgbClr val="C00000"/>
              </a:solidFill>
              <a:latin typeface="Arial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620689"/>
            <a:ext cx="5256584" cy="93610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Запомни эти правила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7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20"/>
                            </p:stCondLst>
                            <p:childTnLst>
                              <p:par>
                                <p:cTn id="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40"/>
                            </p:stCondLst>
                            <p:childTnLst>
                              <p:par>
                                <p:cTn id="1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420"/>
                            </p:stCondLst>
                            <p:childTnLst>
                              <p:par>
                                <p:cTn id="14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140"/>
                            </p:stCondLst>
                            <p:childTnLst>
                              <p:par>
                                <p:cTn id="17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63367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kern="0" dirty="0" smtClean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</a:t>
            </a:r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Is too much emphasis placed on……?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 Nowadays, we are often told …… Every day…                           There is no doubt that……..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 Over the past few years,…….   Are you among those who……..?  Why has……become…?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-The British poet…once said that “….”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 There are various facts that support this opinion.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•	To express opinion</a:t>
            </a:r>
          </a:p>
          <a:p>
            <a:r>
              <a:rPr lang="en-US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- In my opinion………           I believe………. It seems to me……   The way I see it……..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7824" y="365561"/>
            <a:ext cx="2309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Introduction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7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596</Words>
  <Application>Microsoft Office PowerPoint</Application>
  <PresentationFormat>Экран (4:3)</PresentationFormat>
  <Paragraphs>174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47</cp:revision>
  <dcterms:created xsi:type="dcterms:W3CDTF">2011-09-17T04:54:00Z</dcterms:created>
  <dcterms:modified xsi:type="dcterms:W3CDTF">2011-10-11T10:00:24Z</dcterms:modified>
</cp:coreProperties>
</file>