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sldIdLst>
    <p:sldId id="259" r:id="rId2"/>
    <p:sldId id="261" r:id="rId3"/>
    <p:sldId id="262" r:id="rId4"/>
    <p:sldId id="260"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varScale="1">
        <p:scale>
          <a:sx n="88" d="100"/>
          <a:sy n="88" d="100"/>
        </p:scale>
        <p:origin x="-106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5" Type="http://schemas.openxmlformats.org/officeDocument/2006/relationships/image" Target="../media/image32.wmf"/><Relationship Id="rId4" Type="http://schemas.openxmlformats.org/officeDocument/2006/relationships/image" Target="../media/image3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24.04.2013</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Объект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24.04.2013</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24.04.2013</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Объект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24.04.2013</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Объект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Объект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24.04.2013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24.04.2013</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24.04.2013</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Объект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24.04.2013</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24.04.2013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24.04.2013</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slideLayout" Target="../slideLayouts/slideLayout7.xml"/><Relationship Id="rId1" Type="http://schemas.openxmlformats.org/officeDocument/2006/relationships/audio" Target="../media/audio1.wav"/><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slideLayout" Target="../slideLayouts/slideLayout7.xml"/><Relationship Id="rId1" Type="http://schemas.openxmlformats.org/officeDocument/2006/relationships/audio" Target="../media/audio3.wav"/><Relationship Id="rId5" Type="http://schemas.openxmlformats.org/officeDocument/2006/relationships/image" Target="../media/image18.pn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slideLayout" Target="../slideLayouts/slideLayout7.xml"/><Relationship Id="rId1" Type="http://schemas.openxmlformats.org/officeDocument/2006/relationships/audio" Target="../media/audio4.wav"/><Relationship Id="rId5" Type="http://schemas.openxmlformats.org/officeDocument/2006/relationships/image" Target="../media/image20.pn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tiff"/><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slideLayout" Target="../slideLayouts/slideLayout7.xml"/><Relationship Id="rId1" Type="http://schemas.openxmlformats.org/officeDocument/2006/relationships/audio" Target="../media/audio2.wav"/><Relationship Id="rId5" Type="http://schemas.openxmlformats.org/officeDocument/2006/relationships/image" Target="../media/image7.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image" Target="../media/image3.tiff"/><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8qGCceRGfQ4.t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20001048">
            <a:off x="-173938" y="97085"/>
            <a:ext cx="3630410" cy="3376794"/>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2" descr="C:\Users\1\Desktop\my music\nachalo_0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05250" y="2934194"/>
            <a:ext cx="5238750" cy="393382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1623074" y="332656"/>
            <a:ext cx="7200800" cy="4031873"/>
          </a:xfrm>
          <a:prstGeom prst="rect">
            <a:avLst/>
          </a:prstGeom>
        </p:spPr>
        <p:txBody>
          <a:bodyPr wrap="square">
            <a:spAutoFit/>
          </a:bodyPr>
          <a:lstStyle/>
          <a:p>
            <a:r>
              <a:rPr lang="en-US" sz="3200" b="1" dirty="0">
                <a:solidFill>
                  <a:srgbClr val="CC0000"/>
                </a:solidFill>
                <a:latin typeface="Britannic Bold" pitchFamily="34" charset="0"/>
                <a:ea typeface="Arial Unicode MS" pitchFamily="34" charset="-128"/>
                <a:cs typeface="Arial Unicode MS" pitchFamily="34" charset="-128"/>
              </a:rPr>
              <a:t>June 22, 1941 at 4am without any challenge to the Soviet Union, without a declaration of war, German troops attacked our country, attacked our borders in many places and its aircraft bombed our cities - Zhitomir, Kiev, Sevastopol, Kaunas and some others ....</a:t>
            </a:r>
            <a:endParaRPr lang="ru-RU" sz="3200" b="1" dirty="0">
              <a:solidFill>
                <a:srgbClr val="CC0000"/>
              </a:solidFill>
              <a:latin typeface="Arial Unicode MS" pitchFamily="34" charset="-128"/>
              <a:ea typeface="Arial Unicode MS" pitchFamily="34" charset="-128"/>
              <a:cs typeface="Arial Unicode MS" pitchFamily="34" charset="-128"/>
            </a:endParaRPr>
          </a:p>
        </p:txBody>
      </p:sp>
      <p:pic>
        <p:nvPicPr>
          <p:cNvPr id="5" name="1.wav">
            <a:hlinkClick r:id="" action="ppaction://media"/>
          </p:cNvPr>
          <p:cNvPicPr>
            <a:picLocks noRot="1" noChangeAspect="1"/>
          </p:cNvPicPr>
          <p:nvPr>
            <a:wavAudioFile r:embed="rId1" name="1.wav"/>
          </p:nvPr>
        </p:nvPicPr>
        <p:blipFill>
          <a:blip r:embed="rId5" cstate="print"/>
          <a:stretch>
            <a:fillRect/>
          </a:stretch>
        </p:blipFill>
        <p:spPr>
          <a:xfrm>
            <a:off x="1979712" y="4869160"/>
            <a:ext cx="304800" cy="3048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4000" advClick="0" advTm="20000">
        <p14:doors dir="vert"/>
      </p:transition>
    </mc:Choice>
    <mc:Fallback>
      <p:transition spd="slow" advClick="0"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42"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37000"/>
                                        <p:tgtEl>
                                          <p:spTgt spid="3"/>
                                        </p:tgtEl>
                                      </p:cBhvr>
                                    </p:animEffect>
                                    <p:anim calcmode="lin" valueType="num">
                                      <p:cBhvr>
                                        <p:cTn id="10" dur="37000" fill="hold"/>
                                        <p:tgtEl>
                                          <p:spTgt spid="3"/>
                                        </p:tgtEl>
                                        <p:attrNameLst>
                                          <p:attrName>ppt_x</p:attrName>
                                        </p:attrNameLst>
                                      </p:cBhvr>
                                      <p:tavLst>
                                        <p:tav tm="0">
                                          <p:val>
                                            <p:strVal val="#ppt_x"/>
                                          </p:val>
                                        </p:tav>
                                        <p:tav tm="100000">
                                          <p:val>
                                            <p:strVal val="#ppt_x"/>
                                          </p:val>
                                        </p:tav>
                                      </p:tavLst>
                                    </p:anim>
                                    <p:anim calcmode="lin" valueType="num">
                                      <p:cBhvr>
                                        <p:cTn id="11" dur="37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5"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0"/>
                                        <p:tgtEl>
                                          <p:spTgt spid="2"/>
                                        </p:tgtEl>
                                      </p:cBhvr>
                                    </p:animEffect>
                                    <p:anim calcmode="lin" valueType="num">
                                      <p:cBhvr>
                                        <p:cTn id="17" dur="20000" fill="hold"/>
                                        <p:tgtEl>
                                          <p:spTgt spid="2"/>
                                        </p:tgtEl>
                                        <p:attrNameLst>
                                          <p:attrName>style.rotation</p:attrName>
                                        </p:attrNameLst>
                                      </p:cBhvr>
                                      <p:tavLst>
                                        <p:tav tm="0">
                                          <p:val>
                                            <p:fltVal val="720"/>
                                          </p:val>
                                        </p:tav>
                                        <p:tav tm="100000">
                                          <p:val>
                                            <p:fltVal val="0"/>
                                          </p:val>
                                        </p:tav>
                                      </p:tavLst>
                                    </p:anim>
                                    <p:anim calcmode="lin" valueType="num">
                                      <p:cBhvr>
                                        <p:cTn id="18" dur="20000" fill="hold"/>
                                        <p:tgtEl>
                                          <p:spTgt spid="2"/>
                                        </p:tgtEl>
                                        <p:attrNameLst>
                                          <p:attrName>ppt_h</p:attrName>
                                        </p:attrNameLst>
                                      </p:cBhvr>
                                      <p:tavLst>
                                        <p:tav tm="0">
                                          <p:val>
                                            <p:fltVal val="0"/>
                                          </p:val>
                                        </p:tav>
                                        <p:tav tm="100000">
                                          <p:val>
                                            <p:strVal val="#ppt_h"/>
                                          </p:val>
                                        </p:tav>
                                      </p:tavLst>
                                    </p:anim>
                                    <p:anim calcmode="lin" valueType="num">
                                      <p:cBhvr>
                                        <p:cTn id="19" dur="20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20" repeatCount="indefinite"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917052">
            <a:off x="23982" y="-58249"/>
            <a:ext cx="3092114" cy="3209771"/>
          </a:xfrm>
          <a:prstGeom prst="rect">
            <a:avLst/>
          </a:prstGeom>
          <a:noFill/>
          <a:extLst>
            <a:ext uri="{909E8E84-426E-40DD-AFC4-6F175D3DCCD1}">
              <a14:hiddenFill xmlns:a14="http://schemas.microsoft.com/office/drawing/2010/main" xmlns="">
                <a:solidFill>
                  <a:srgbClr val="FFFFFF"/>
                </a:solidFill>
              </a14:hiddenFill>
            </a:ext>
          </a:extLst>
        </p:spPr>
      </p:pic>
      <p:pic>
        <p:nvPicPr>
          <p:cNvPr id="4098" name="Picture 2" descr="C:\Users\1\Desktop\my music\5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98526" y="116632"/>
            <a:ext cx="6389521" cy="519473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251520" y="3573016"/>
            <a:ext cx="8712968" cy="3108543"/>
          </a:xfrm>
          <a:prstGeom prst="rect">
            <a:avLst/>
          </a:prstGeom>
        </p:spPr>
        <p:txBody>
          <a:bodyPr wrap="square">
            <a:spAutoFit/>
          </a:bodyPr>
          <a:lstStyle/>
          <a:p>
            <a:r>
              <a:rPr lang="en-US" sz="2800" b="1" i="1" dirty="0">
                <a:solidFill>
                  <a:srgbClr val="FF0000"/>
                </a:solidFill>
                <a:latin typeface="Britannic Bold" pitchFamily="34" charset="0"/>
              </a:rPr>
              <a:t>In Soviet times, St. George Ribbon didn’t sink into oblivion and won an honorable place among military insignia. By the Decree of the Presidium of the Supreme Council on November 8, 1943 it became part of the Order of Glory of Three. Thanks to this event it became possible to use it as a mark of respect for the soldiers of the Great Patriotic War. </a:t>
            </a:r>
            <a:endParaRPr lang="ru-RU" sz="2800" b="1" dirty="0">
              <a:solidFill>
                <a:srgbClr val="FF0000"/>
              </a:solidFill>
            </a:endParaRPr>
          </a:p>
        </p:txBody>
      </p:sp>
    </p:spTree>
    <p:extLst>
      <p:ext uri="{BB962C8B-B14F-4D97-AF65-F5344CB8AC3E}">
        <p14:creationId xmlns:p14="http://schemas.microsoft.com/office/powerpoint/2010/main" xmlns="" val="113977551"/>
      </p:ext>
    </p:extLst>
  </p:cSld>
  <p:clrMapOvr>
    <a:masterClrMapping/>
  </p:clrMapOvr>
  <mc:AlternateContent xmlns:mc="http://schemas.openxmlformats.org/markup-compatibility/2006">
    <mc:Choice xmlns:p14="http://schemas.microsoft.com/office/powerpoint/2010/main" xmlns="" Requires="p14">
      <p:transition spd="slow" p14:dur="10000" advClick="0" advTm="10000">
        <p14:switch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8000" fill="hold"/>
                                        <p:tgtEl>
                                          <p:spTgt spid="2"/>
                                        </p:tgtEl>
                                        <p:attrNameLst>
                                          <p:attrName>ppt_x</p:attrName>
                                        </p:attrNameLst>
                                      </p:cBhvr>
                                      <p:tavLst>
                                        <p:tav tm="0">
                                          <p:val>
                                            <p:strVal val="#ppt_x"/>
                                          </p:val>
                                        </p:tav>
                                        <p:tav tm="100000">
                                          <p:val>
                                            <p:strVal val="#ppt_x"/>
                                          </p:val>
                                        </p:tav>
                                      </p:tavLst>
                                    </p:anim>
                                    <p:anim calcmode="lin" valueType="num">
                                      <p:cBhvr additive="base">
                                        <p:cTn id="8" dur="28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3200" decel="100000"/>
                                        <p:tgtEl>
                                          <p:spTgt spid="4098"/>
                                        </p:tgtEl>
                                      </p:cBhvr>
                                    </p:animEffect>
                                    <p:anim calcmode="lin" valueType="num">
                                      <p:cBhvr>
                                        <p:cTn id="14" dur="3200" decel="100000" fill="hold"/>
                                        <p:tgtEl>
                                          <p:spTgt spid="4098"/>
                                        </p:tgtEl>
                                        <p:attrNameLst>
                                          <p:attrName>style.rotation</p:attrName>
                                        </p:attrNameLst>
                                      </p:cBhvr>
                                      <p:tavLst>
                                        <p:tav tm="0">
                                          <p:val>
                                            <p:fltVal val="-90"/>
                                          </p:val>
                                        </p:tav>
                                        <p:tav tm="100000">
                                          <p:val>
                                            <p:fltVal val="0"/>
                                          </p:val>
                                        </p:tav>
                                      </p:tavLst>
                                    </p:anim>
                                    <p:anim calcmode="lin" valueType="num">
                                      <p:cBhvr>
                                        <p:cTn id="15" dur="3200" decel="100000" fill="hold"/>
                                        <p:tgtEl>
                                          <p:spTgt spid="4098"/>
                                        </p:tgtEl>
                                        <p:attrNameLst>
                                          <p:attrName>ppt_x</p:attrName>
                                        </p:attrNameLst>
                                      </p:cBhvr>
                                      <p:tavLst>
                                        <p:tav tm="0">
                                          <p:val>
                                            <p:strVal val="#ppt_x+0.4"/>
                                          </p:val>
                                        </p:tav>
                                        <p:tav tm="100000">
                                          <p:val>
                                            <p:strVal val="#ppt_x-0.05"/>
                                          </p:val>
                                        </p:tav>
                                      </p:tavLst>
                                    </p:anim>
                                    <p:anim calcmode="lin" valueType="num">
                                      <p:cBhvr>
                                        <p:cTn id="16" dur="3200" decel="100000" fill="hold"/>
                                        <p:tgtEl>
                                          <p:spTgt spid="4098"/>
                                        </p:tgtEl>
                                        <p:attrNameLst>
                                          <p:attrName>ppt_y</p:attrName>
                                        </p:attrNameLst>
                                      </p:cBhvr>
                                      <p:tavLst>
                                        <p:tav tm="0">
                                          <p:val>
                                            <p:strVal val="#ppt_y-0.4"/>
                                          </p:val>
                                        </p:tav>
                                        <p:tav tm="100000">
                                          <p:val>
                                            <p:strVal val="#ppt_y+0.1"/>
                                          </p:val>
                                        </p:tav>
                                      </p:tavLst>
                                    </p:anim>
                                    <p:anim calcmode="lin" valueType="num">
                                      <p:cBhvr>
                                        <p:cTn id="17" dur="800" accel="100000" fill="hold">
                                          <p:stCondLst>
                                            <p:cond delay="3200"/>
                                          </p:stCondLst>
                                        </p:cTn>
                                        <p:tgtEl>
                                          <p:spTgt spid="4098"/>
                                        </p:tgtEl>
                                        <p:attrNameLst>
                                          <p:attrName>ppt_x</p:attrName>
                                        </p:attrNameLst>
                                      </p:cBhvr>
                                      <p:tavLst>
                                        <p:tav tm="0">
                                          <p:val>
                                            <p:strVal val="#ppt_x-0.05"/>
                                          </p:val>
                                        </p:tav>
                                        <p:tav tm="100000">
                                          <p:val>
                                            <p:strVal val="#ppt_x"/>
                                          </p:val>
                                        </p:tav>
                                      </p:tavLst>
                                    </p:anim>
                                    <p:anim calcmode="lin" valueType="num">
                                      <p:cBhvr>
                                        <p:cTn id="18" dur="800" accel="100000" fill="hold">
                                          <p:stCondLst>
                                            <p:cond delay="3200"/>
                                          </p:stCondLst>
                                        </p:cTn>
                                        <p:tgtEl>
                                          <p:spTgt spid="409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801845">
            <a:off x="-23206" y="52841"/>
            <a:ext cx="3024732" cy="2966385"/>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C:\Users\1\Desktop\856708_328613257258668_268264599_o.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2" y="2867015"/>
            <a:ext cx="8204026" cy="396419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3540220" y="188640"/>
            <a:ext cx="5136236" cy="5909310"/>
          </a:xfrm>
          <a:prstGeom prst="rect">
            <a:avLst/>
          </a:prstGeom>
        </p:spPr>
        <p:txBody>
          <a:bodyPr wrap="square">
            <a:spAutoFit/>
          </a:bodyPr>
          <a:lstStyle/>
          <a:p>
            <a:pPr algn="ctr"/>
            <a:r>
              <a:rPr lang="en-US" sz="2400" b="1" i="1" dirty="0">
                <a:solidFill>
                  <a:srgbClr val="FF0000"/>
                </a:solidFill>
                <a:latin typeface="Britannic Bold" pitchFamily="34" charset="0"/>
              </a:rPr>
              <a:t>There is a list of feats for which one could be granted the Order of Glory. Among others one can find such items as "At the moment of danger, saved the flag from being captured by the enemy", "Despite the danger first broke into the bunker (trench or dugout) of the opponent, and destroyed his garrison", "Neglecting personal safety, captured the enemy’s flag in a battle "," Risking their lives, assisted the wounded "and so on. Of course, those who received the Order of Glory got promoted.  </a:t>
            </a:r>
            <a:endParaRPr lang="ru-RU" sz="2400" b="1" dirty="0">
              <a:solidFill>
                <a:srgbClr val="FF0000"/>
              </a:solidFill>
            </a:endParaRPr>
          </a:p>
          <a:p>
            <a:r>
              <a:rPr lang="en-US" dirty="0"/>
              <a:t> </a:t>
            </a:r>
            <a:endParaRPr lang="ru-RU" dirty="0"/>
          </a:p>
        </p:txBody>
      </p:sp>
    </p:spTree>
    <p:extLst>
      <p:ext uri="{BB962C8B-B14F-4D97-AF65-F5344CB8AC3E}">
        <p14:creationId xmlns:p14="http://schemas.microsoft.com/office/powerpoint/2010/main" xmlns="" val="3545616859"/>
      </p:ext>
    </p:extLst>
  </p:cSld>
  <p:clrMapOvr>
    <a:masterClrMapping/>
  </p:clrMapOvr>
  <mc:AlternateContent xmlns:mc="http://schemas.openxmlformats.org/markup-compatibility/2006">
    <mc:Choice xmlns:p14="http://schemas.microsoft.com/office/powerpoint/2010/main" xmlns="" Requires="p14">
      <p:transition spd="slow" p14:dur="3000" advClick="0" advTm="20000">
        <p:blinds dir="vert"/>
      </p:transition>
    </mc:Choice>
    <mc:Fallback>
      <p:transition spd="slow" advClick="0" advTm="20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9000"/>
                                        <p:tgtEl>
                                          <p:spTgt spid="2"/>
                                        </p:tgtEl>
                                      </p:cBhvr>
                                    </p:animEffect>
                                    <p:anim calcmode="lin" valueType="num">
                                      <p:cBhvr>
                                        <p:cTn id="8" dur="29000" fill="hold"/>
                                        <p:tgtEl>
                                          <p:spTgt spid="2"/>
                                        </p:tgtEl>
                                        <p:attrNameLst>
                                          <p:attrName>ppt_x</p:attrName>
                                        </p:attrNameLst>
                                      </p:cBhvr>
                                      <p:tavLst>
                                        <p:tav tm="0">
                                          <p:val>
                                            <p:strVal val="#ppt_x"/>
                                          </p:val>
                                        </p:tav>
                                        <p:tav tm="100000">
                                          <p:val>
                                            <p:strVal val="#ppt_x"/>
                                          </p:val>
                                        </p:tav>
                                      </p:tavLst>
                                    </p:anim>
                                    <p:anim calcmode="lin" valueType="num">
                                      <p:cBhvr>
                                        <p:cTn id="9" dur="29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6000"/>
                                        <p:tgtEl>
                                          <p:spTgt spid="1026"/>
                                        </p:tgtEl>
                                      </p:cBhvr>
                                    </p:animEffect>
                                    <p:anim calcmode="lin" valueType="num">
                                      <p:cBhvr>
                                        <p:cTn id="15" dur="6000" fill="hold"/>
                                        <p:tgtEl>
                                          <p:spTgt spid="1026"/>
                                        </p:tgtEl>
                                        <p:attrNameLst>
                                          <p:attrName>ppt_w</p:attrName>
                                        </p:attrNameLst>
                                      </p:cBhvr>
                                      <p:tavLst>
                                        <p:tav tm="0" fmla="#ppt_w*sin(2.5*pi*$)">
                                          <p:val>
                                            <p:fltVal val="0"/>
                                          </p:val>
                                        </p:tav>
                                        <p:tav tm="100000">
                                          <p:val>
                                            <p:fltVal val="1"/>
                                          </p:val>
                                        </p:tav>
                                      </p:tavLst>
                                    </p:anim>
                                    <p:anim calcmode="lin" valueType="num">
                                      <p:cBhvr>
                                        <p:cTn id="16" dur="6000" fill="hold"/>
                                        <p:tgtEl>
                                          <p:spTgt spid="10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F:\8qGCceRGfQ4.t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9924758">
            <a:off x="-37553" y="-36939"/>
            <a:ext cx="3229848" cy="3258976"/>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descr="C:\Users\1\Desktop\my music\ae36dd01ee6763392175aa067fe (2).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60526" y="35527"/>
            <a:ext cx="5049582" cy="665626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10522" y="3082189"/>
            <a:ext cx="5004048" cy="3785652"/>
          </a:xfrm>
          <a:prstGeom prst="rect">
            <a:avLst/>
          </a:prstGeom>
        </p:spPr>
        <p:txBody>
          <a:bodyPr wrap="square">
            <a:spAutoFit/>
          </a:bodyPr>
          <a:lstStyle/>
          <a:p>
            <a:pPr algn="ctr"/>
            <a:r>
              <a:rPr lang="en-US" sz="2400" b="1" dirty="0">
                <a:solidFill>
                  <a:srgbClr val="FF0000"/>
                </a:solidFill>
                <a:latin typeface="Britannic Bold" pitchFamily="34" charset="0"/>
              </a:rPr>
              <a:t>On May 8, 1945 at 22:43 Central European Time Marshal </a:t>
            </a:r>
            <a:r>
              <a:rPr lang="en-US" sz="2400" b="1" dirty="0" err="1">
                <a:solidFill>
                  <a:srgbClr val="FF0000"/>
                </a:solidFill>
                <a:latin typeface="Britannic Bold" pitchFamily="34" charset="0"/>
              </a:rPr>
              <a:t>Georgy</a:t>
            </a:r>
            <a:r>
              <a:rPr lang="en-US" sz="2400" b="1" dirty="0">
                <a:solidFill>
                  <a:srgbClr val="FF0000"/>
                </a:solidFill>
                <a:latin typeface="Britannic Bold" pitchFamily="34" charset="0"/>
              </a:rPr>
              <a:t> Zhukov on behalf of the Soviet High Command took the capitulation of Nazi Germany in </a:t>
            </a:r>
            <a:r>
              <a:rPr lang="en-US" sz="2400" b="1" dirty="0" err="1">
                <a:solidFill>
                  <a:srgbClr val="FF0000"/>
                </a:solidFill>
                <a:latin typeface="Britannic Bold" pitchFamily="34" charset="0"/>
              </a:rPr>
              <a:t>Karlhorst</a:t>
            </a:r>
            <a:r>
              <a:rPr lang="en-US" sz="2400" b="1" dirty="0">
                <a:solidFill>
                  <a:srgbClr val="FF0000"/>
                </a:solidFill>
                <a:latin typeface="Britannic Bold" pitchFamily="34" charset="0"/>
              </a:rPr>
              <a:t>.</a:t>
            </a:r>
            <a:endParaRPr lang="ru-RU" sz="2400" b="1" dirty="0">
              <a:solidFill>
                <a:srgbClr val="FF0000"/>
              </a:solidFill>
            </a:endParaRPr>
          </a:p>
          <a:p>
            <a:pPr algn="ctr"/>
            <a:r>
              <a:rPr lang="en-US" sz="2400" b="1" dirty="0">
                <a:solidFill>
                  <a:srgbClr val="FF0000"/>
                </a:solidFill>
                <a:latin typeface="Britannic Bold" pitchFamily="34" charset="0"/>
              </a:rPr>
              <a:t>It was May 9, 00:43 in Moscow. It was the first day of Victory, the happiest day in the life of our nation, and throughout the former Soviet Union.</a:t>
            </a:r>
            <a:endParaRPr lang="ru-RU" sz="2400" b="1" dirty="0">
              <a:solidFill>
                <a:srgbClr val="FF0000"/>
              </a:solidFill>
            </a:endParaRPr>
          </a:p>
        </p:txBody>
      </p:sp>
      <p:pic>
        <p:nvPicPr>
          <p:cNvPr id="5" name="3.wav">
            <a:hlinkClick r:id="" action="ppaction://media"/>
          </p:cNvPr>
          <p:cNvPicPr>
            <a:picLocks noRot="1" noChangeAspect="1"/>
          </p:cNvPicPr>
          <p:nvPr>
            <a:wavAudioFile r:embed="rId1" name="3.wav"/>
          </p:nvPr>
        </p:nvPicPr>
        <p:blipFill>
          <a:blip r:embed="rId5" cstate="print"/>
          <a:stretch>
            <a:fillRect/>
          </a:stretch>
        </p:blipFill>
        <p:spPr>
          <a:xfrm>
            <a:off x="3491880" y="2708920"/>
            <a:ext cx="304800" cy="304800"/>
          </a:xfrm>
          <a:prstGeom prst="rect">
            <a:avLst/>
          </a:prstGeom>
        </p:spPr>
      </p:pic>
    </p:spTree>
    <p:extLst>
      <p:ext uri="{BB962C8B-B14F-4D97-AF65-F5344CB8AC3E}">
        <p14:creationId xmlns:p14="http://schemas.microsoft.com/office/powerpoint/2010/main" xmlns="" val="1039206377"/>
      </p:ext>
    </p:extLst>
  </p:cSld>
  <p:clrMapOvr>
    <a:masterClrMapping/>
  </p:clrMapOvr>
  <mc:AlternateContent xmlns:mc="http://schemas.openxmlformats.org/markup-compatibility/2006">
    <mc:Choice xmlns:p14="http://schemas.microsoft.com/office/powerpoint/2010/main" xmlns="" Requires="p14">
      <p:transition spd="slow" p14:dur="5000" advClick="0" advTm="20000">
        <p14:vortex dir="r"/>
      </p:transition>
    </mc:Choice>
    <mc:Fallback>
      <p:transition spd="slow" advClick="0"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34" presetClass="emph" presetSubtype="0" fill="hold" grpId="0" nodeType="clickEffect">
                                  <p:stCondLst>
                                    <p:cond delay="0"/>
                                  </p:stCondLst>
                                  <p:iterate type="lt">
                                    <p:tmPct val="10000"/>
                                  </p:iterate>
                                  <p:childTnLst>
                                    <p:animMotion origin="layout" path="M 0.0 0.0 L 0.0 -0.07213" pathEditMode="relative" ptsTypes="">
                                      <p:cBhvr>
                                        <p:cTn id="10" dur="1000" accel="50000" decel="50000" autoRev="1" fill="hold">
                                          <p:stCondLst>
                                            <p:cond delay="0"/>
                                          </p:stCondLst>
                                        </p:cTn>
                                        <p:tgtEl>
                                          <p:spTgt spid="2"/>
                                        </p:tgtEl>
                                        <p:attrNameLst>
                                          <p:attrName>ppt_x</p:attrName>
                                          <p:attrName>ppt_y</p:attrName>
                                        </p:attrNameLst>
                                      </p:cBhvr>
                                    </p:animMotion>
                                    <p:animRot by="1500000">
                                      <p:cBhvr>
                                        <p:cTn id="11" dur="500" fill="hold">
                                          <p:stCondLst>
                                            <p:cond delay="0"/>
                                          </p:stCondLst>
                                        </p:cTn>
                                        <p:tgtEl>
                                          <p:spTgt spid="2"/>
                                        </p:tgtEl>
                                        <p:attrNameLst>
                                          <p:attrName>r</p:attrName>
                                        </p:attrNameLst>
                                      </p:cBhvr>
                                    </p:animRot>
                                    <p:animRot by="-1500000">
                                      <p:cBhvr>
                                        <p:cTn id="12" dur="500" fill="hold">
                                          <p:stCondLst>
                                            <p:cond delay="500"/>
                                          </p:stCondLst>
                                        </p:cTn>
                                        <p:tgtEl>
                                          <p:spTgt spid="2"/>
                                        </p:tgtEl>
                                        <p:attrNameLst>
                                          <p:attrName>r</p:attrName>
                                        </p:attrNameLst>
                                      </p:cBhvr>
                                    </p:animRot>
                                    <p:animRot by="-1500000">
                                      <p:cBhvr>
                                        <p:cTn id="13" dur="500" fill="hold">
                                          <p:stCondLst>
                                            <p:cond delay="1000"/>
                                          </p:stCondLst>
                                        </p:cTn>
                                        <p:tgtEl>
                                          <p:spTgt spid="2"/>
                                        </p:tgtEl>
                                        <p:attrNameLst>
                                          <p:attrName>r</p:attrName>
                                        </p:attrNameLst>
                                      </p:cBhvr>
                                    </p:animRot>
                                    <p:animRot by="1500000">
                                      <p:cBhvr>
                                        <p:cTn id="14" dur="500" fill="hold">
                                          <p:stCondLst>
                                            <p:cond delay="1500"/>
                                          </p:stCondLst>
                                        </p:cTn>
                                        <p:tgtEl>
                                          <p:spTgt spid="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p:cTn id="19" dur="2000" fill="hold"/>
                                        <p:tgtEl>
                                          <p:spTgt spid="2050"/>
                                        </p:tgtEl>
                                        <p:attrNameLst>
                                          <p:attrName>ppt_w</p:attrName>
                                        </p:attrNameLst>
                                      </p:cBhvr>
                                      <p:tavLst>
                                        <p:tav tm="0">
                                          <p:val>
                                            <p:fltVal val="0"/>
                                          </p:val>
                                        </p:tav>
                                        <p:tav tm="100000">
                                          <p:val>
                                            <p:strVal val="#ppt_w"/>
                                          </p:val>
                                        </p:tav>
                                      </p:tavLst>
                                    </p:anim>
                                    <p:anim calcmode="lin" valueType="num">
                                      <p:cBhvr>
                                        <p:cTn id="20" dur="2000" fill="hold"/>
                                        <p:tgtEl>
                                          <p:spTgt spid="2050"/>
                                        </p:tgtEl>
                                        <p:attrNameLst>
                                          <p:attrName>ppt_h</p:attrName>
                                        </p:attrNameLst>
                                      </p:cBhvr>
                                      <p:tavLst>
                                        <p:tav tm="0">
                                          <p:val>
                                            <p:fltVal val="0"/>
                                          </p:val>
                                        </p:tav>
                                        <p:tav tm="100000">
                                          <p:val>
                                            <p:strVal val="#ppt_h"/>
                                          </p:val>
                                        </p:tav>
                                      </p:tavLst>
                                    </p:anim>
                                    <p:animEffect transition="in" filter="fade">
                                      <p:cBhvr>
                                        <p:cTn id="21"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12">
                <p:cTn id="22"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F:\8qGCceRGfQ4.t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20220308">
            <a:off x="-45261" y="-97631"/>
            <a:ext cx="3153153" cy="3241322"/>
          </a:xfrm>
          <a:prstGeom prst="rect">
            <a:avLst/>
          </a:prstGeom>
          <a:noFill/>
          <a:extLst>
            <a:ext uri="{909E8E84-426E-40DD-AFC4-6F175D3DCCD1}">
              <a14:hiddenFill xmlns:a14="http://schemas.microsoft.com/office/drawing/2010/main" xmlns="">
                <a:solidFill>
                  <a:srgbClr val="FFFFFF"/>
                </a:solidFill>
              </a14:hiddenFill>
            </a:ext>
          </a:extLst>
        </p:spPr>
      </p:pic>
      <p:pic>
        <p:nvPicPr>
          <p:cNvPr id="3074" name="Picture 2" descr="C:\Users\1\Desktop\my music\World_War_II_Chronicles_15.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03848" y="116632"/>
            <a:ext cx="5909529" cy="451485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149247" y="4623842"/>
            <a:ext cx="8933864" cy="2062103"/>
          </a:xfrm>
          <a:prstGeom prst="rect">
            <a:avLst/>
          </a:prstGeom>
        </p:spPr>
        <p:txBody>
          <a:bodyPr wrap="square">
            <a:spAutoFit/>
          </a:bodyPr>
          <a:lstStyle/>
          <a:p>
            <a:pPr algn="ctr"/>
            <a:r>
              <a:rPr lang="en-US" sz="3200" b="1" i="1" dirty="0">
                <a:solidFill>
                  <a:srgbClr val="FF0000"/>
                </a:solidFill>
                <a:latin typeface="Britannic Bold" pitchFamily="34" charset="0"/>
              </a:rPr>
              <a:t>Remember! Our grandfathers marched half of Europe. They  went through the war in cold and hunger on the broken roads from the Urals to the Carpathian Mountains, and reached Berlin. </a:t>
            </a:r>
            <a:endParaRPr lang="ru-RU" sz="3200" b="1" dirty="0">
              <a:solidFill>
                <a:srgbClr val="FF0000"/>
              </a:solidFill>
            </a:endParaRPr>
          </a:p>
        </p:txBody>
      </p:sp>
      <p:pic>
        <p:nvPicPr>
          <p:cNvPr id="5" name="4.wav">
            <a:hlinkClick r:id="" action="ppaction://media"/>
          </p:cNvPr>
          <p:cNvPicPr>
            <a:picLocks noRot="1" noChangeAspect="1"/>
          </p:cNvPicPr>
          <p:nvPr>
            <a:wavAudioFile r:embed="rId1" name="4.wav"/>
          </p:nvPr>
        </p:nvPicPr>
        <p:blipFill>
          <a:blip r:embed="rId5" cstate="print"/>
          <a:stretch>
            <a:fillRect/>
          </a:stretch>
        </p:blipFill>
        <p:spPr>
          <a:xfrm>
            <a:off x="1907704" y="3789040"/>
            <a:ext cx="304800" cy="304800"/>
          </a:xfrm>
          <a:prstGeom prst="rect">
            <a:avLst/>
          </a:prstGeom>
        </p:spPr>
      </p:pic>
    </p:spTree>
    <p:extLst>
      <p:ext uri="{BB962C8B-B14F-4D97-AF65-F5344CB8AC3E}">
        <p14:creationId xmlns:p14="http://schemas.microsoft.com/office/powerpoint/2010/main" xmlns="" val="3443159024"/>
      </p:ext>
    </p:extLst>
  </p:cSld>
  <p:clrMapOvr>
    <a:masterClrMapping/>
  </p:clrMapOvr>
  <mc:AlternateContent xmlns:mc="http://schemas.openxmlformats.org/markup-compatibility/2006">
    <mc:Choice xmlns:p14="http://schemas.microsoft.com/office/powerpoint/2010/main" xmlns="" Requires="p14">
      <p:transition spd="slow" p14:dur="5000" advClick="0" advTm="5000">
        <p14:prism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0"/>
                                        <p:tgtEl>
                                          <p:spTgt spid="2"/>
                                        </p:tgtEl>
                                      </p:cBhvr>
                                    </p:animEffect>
                                    <p:anim calcmode="lin" valueType="num">
                                      <p:cBhvr>
                                        <p:cTn id="12" dur="10000" fill="hold"/>
                                        <p:tgtEl>
                                          <p:spTgt spid="2"/>
                                        </p:tgtEl>
                                        <p:attrNameLst>
                                          <p:attrName>ppt_x</p:attrName>
                                        </p:attrNameLst>
                                      </p:cBhvr>
                                      <p:tavLst>
                                        <p:tav tm="0">
                                          <p:val>
                                            <p:strVal val="#ppt_x"/>
                                          </p:val>
                                        </p:tav>
                                        <p:tav tm="100000">
                                          <p:val>
                                            <p:strVal val="#ppt_x"/>
                                          </p:val>
                                        </p:tav>
                                      </p:tavLst>
                                    </p:anim>
                                    <p:anim calcmode="lin" valueType="num">
                                      <p:cBhvr>
                                        <p:cTn id="13" dur="10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nodeType="click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fade">
                                      <p:cBhvr>
                                        <p:cTn id="18" dur="3000"/>
                                        <p:tgtEl>
                                          <p:spTgt spid="3074"/>
                                        </p:tgtEl>
                                      </p:cBhvr>
                                    </p:animEffect>
                                    <p:anim calcmode="lin" valueType="num">
                                      <p:cBhvr>
                                        <p:cTn id="19" dur="3000" fill="hold"/>
                                        <p:tgtEl>
                                          <p:spTgt spid="3074"/>
                                        </p:tgtEl>
                                        <p:attrNameLst>
                                          <p:attrName>ppt_w</p:attrName>
                                        </p:attrNameLst>
                                      </p:cBhvr>
                                      <p:tavLst>
                                        <p:tav tm="0" fmla="#ppt_w*sin(2.5*pi*$)">
                                          <p:val>
                                            <p:fltVal val="0"/>
                                          </p:val>
                                        </p:tav>
                                        <p:tav tm="100000">
                                          <p:val>
                                            <p:fltVal val="1"/>
                                          </p:val>
                                        </p:tav>
                                      </p:tavLst>
                                    </p:anim>
                                    <p:anim calcmode="lin" valueType="num">
                                      <p:cBhvr>
                                        <p:cTn id="20" dur="3000" fill="hold"/>
                                        <p:tgtEl>
                                          <p:spTgt spid="307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20">
                <p:cTn id="21" repeatCount="indefinite"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885479">
            <a:off x="5257" y="10989"/>
            <a:ext cx="3062117" cy="3062117"/>
          </a:xfrm>
          <a:prstGeom prst="rect">
            <a:avLst/>
          </a:prstGeom>
          <a:noFill/>
          <a:extLst>
            <a:ext uri="{909E8E84-426E-40DD-AFC4-6F175D3DCCD1}">
              <a14:hiddenFill xmlns:a14="http://schemas.microsoft.com/office/drawing/2010/main" xmlns="">
                <a:solidFill>
                  <a:srgbClr val="FFFFFF"/>
                </a:solidFill>
              </a14:hiddenFill>
            </a:ext>
          </a:extLst>
        </p:spPr>
      </p:pic>
      <p:pic>
        <p:nvPicPr>
          <p:cNvPr id="4098" name="Picture 2" descr="C:\Users\1\Desktop\my music\победа-освобождение.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42541" y="116632"/>
            <a:ext cx="4741182" cy="674136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0" y="3140968"/>
            <a:ext cx="4427984" cy="3539430"/>
          </a:xfrm>
          <a:prstGeom prst="rect">
            <a:avLst/>
          </a:prstGeom>
        </p:spPr>
        <p:txBody>
          <a:bodyPr wrap="square">
            <a:spAutoFit/>
          </a:bodyPr>
          <a:lstStyle/>
          <a:p>
            <a:pPr algn="ctr"/>
            <a:r>
              <a:rPr lang="en-US" sz="3200" b="1" i="1" dirty="0">
                <a:solidFill>
                  <a:srgbClr val="FF0000"/>
                </a:solidFill>
                <a:latin typeface="Britannic Bold" pitchFamily="34" charset="0"/>
              </a:rPr>
              <a:t>Remember! They defeated the enemy that surpassed them in number and weapons. They defeated the enemy that subdued almost all of Europe. </a:t>
            </a:r>
            <a:endParaRPr lang="ru-RU" sz="3200" b="1" dirty="0">
              <a:solidFill>
                <a:srgbClr val="FF0000"/>
              </a:solidFill>
            </a:endParaRPr>
          </a:p>
        </p:txBody>
      </p:sp>
    </p:spTree>
    <p:extLst>
      <p:ext uri="{BB962C8B-B14F-4D97-AF65-F5344CB8AC3E}">
        <p14:creationId xmlns:p14="http://schemas.microsoft.com/office/powerpoint/2010/main" xmlns="" val="1570564758"/>
      </p:ext>
    </p:extLst>
  </p:cSld>
  <p:clrMapOvr>
    <a:masterClrMapping/>
  </p:clrMapOvr>
  <mc:AlternateContent xmlns:mc="http://schemas.openxmlformats.org/markup-compatibility/2006">
    <mc:Choice xmlns:p14="http://schemas.microsoft.com/office/powerpoint/2010/main" xmlns="" Requires="p14">
      <p:transition spd="slow" p14:dur="5000" advClick="0" advTm="20000">
        <p:push dir="u"/>
      </p:transition>
    </mc:Choice>
    <mc:Fallback>
      <p:transition spd="slow" advClick="0" advTm="2000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p:cTn id="12" dur="8000" fill="hold"/>
                                        <p:tgtEl>
                                          <p:spTgt spid="4098"/>
                                        </p:tgtEl>
                                        <p:attrNameLst>
                                          <p:attrName>ppt_w</p:attrName>
                                        </p:attrNameLst>
                                      </p:cBhvr>
                                      <p:tavLst>
                                        <p:tav tm="0">
                                          <p:val>
                                            <p:fltVal val="0"/>
                                          </p:val>
                                        </p:tav>
                                        <p:tav tm="100000">
                                          <p:val>
                                            <p:strVal val="#ppt_w"/>
                                          </p:val>
                                        </p:tav>
                                      </p:tavLst>
                                    </p:anim>
                                    <p:anim calcmode="lin" valueType="num">
                                      <p:cBhvr>
                                        <p:cTn id="13" dur="8000" fill="hold"/>
                                        <p:tgtEl>
                                          <p:spTgt spid="4098"/>
                                        </p:tgtEl>
                                        <p:attrNameLst>
                                          <p:attrName>ppt_h</p:attrName>
                                        </p:attrNameLst>
                                      </p:cBhvr>
                                      <p:tavLst>
                                        <p:tav tm="0">
                                          <p:val>
                                            <p:fltVal val="0"/>
                                          </p:val>
                                        </p:tav>
                                        <p:tav tm="100000">
                                          <p:val>
                                            <p:strVal val="#ppt_h"/>
                                          </p:val>
                                        </p:tav>
                                      </p:tavLst>
                                    </p:anim>
                                    <p:anim calcmode="lin" valueType="num">
                                      <p:cBhvr>
                                        <p:cTn id="14" dur="8000" fill="hold"/>
                                        <p:tgtEl>
                                          <p:spTgt spid="4098"/>
                                        </p:tgtEl>
                                        <p:attrNameLst>
                                          <p:attrName>style.rotation</p:attrName>
                                        </p:attrNameLst>
                                      </p:cBhvr>
                                      <p:tavLst>
                                        <p:tav tm="0">
                                          <p:val>
                                            <p:fltVal val="90"/>
                                          </p:val>
                                        </p:tav>
                                        <p:tav tm="100000">
                                          <p:val>
                                            <p:fltVal val="0"/>
                                          </p:val>
                                        </p:tav>
                                      </p:tavLst>
                                    </p:anim>
                                    <p:animEffect transition="in" filter="fade">
                                      <p:cBhvr>
                                        <p:cTn id="15" dur="8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706779">
            <a:off x="73103" y="-25018"/>
            <a:ext cx="3126622" cy="3082790"/>
          </a:xfrm>
          <a:prstGeom prst="rect">
            <a:avLst/>
          </a:prstGeom>
          <a:noFill/>
          <a:extLst>
            <a:ext uri="{909E8E84-426E-40DD-AFC4-6F175D3DCCD1}">
              <a14:hiddenFill xmlns:a14="http://schemas.microsoft.com/office/drawing/2010/main" xmlns="">
                <a:solidFill>
                  <a:srgbClr val="FFFFFF"/>
                </a:solidFill>
              </a14:hiddenFill>
            </a:ext>
          </a:extLst>
        </p:spPr>
      </p:pic>
      <p:pic>
        <p:nvPicPr>
          <p:cNvPr id="5122" name="Picture 2" descr="C:\Users\1\Desktop\my music\ox281265929054279854.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75656" y="2012608"/>
            <a:ext cx="7026616" cy="467297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3131840" y="73616"/>
            <a:ext cx="5370432" cy="2246769"/>
          </a:xfrm>
          <a:prstGeom prst="rect">
            <a:avLst/>
          </a:prstGeom>
        </p:spPr>
        <p:txBody>
          <a:bodyPr wrap="square">
            <a:spAutoFit/>
          </a:bodyPr>
          <a:lstStyle/>
          <a:p>
            <a:pPr algn="ctr"/>
            <a:r>
              <a:rPr lang="en-US" sz="2800" b="1" i="1" dirty="0">
                <a:solidFill>
                  <a:srgbClr val="FF0000"/>
                </a:solidFill>
                <a:latin typeface="Britannic Bold" pitchFamily="34" charset="0"/>
              </a:rPr>
              <a:t>Keep it in mind, looking at them now, sick and old. Many of them could have lived happily ever after but for 1,418 days of the war. </a:t>
            </a:r>
            <a:endParaRPr lang="ru-RU" sz="2800" b="1" dirty="0">
              <a:solidFill>
                <a:srgbClr val="FF0000"/>
              </a:solidFill>
            </a:endParaRPr>
          </a:p>
        </p:txBody>
      </p:sp>
    </p:spTree>
    <p:extLst>
      <p:ext uri="{BB962C8B-B14F-4D97-AF65-F5344CB8AC3E}">
        <p14:creationId xmlns:p14="http://schemas.microsoft.com/office/powerpoint/2010/main" xmlns="" val="3705713922"/>
      </p:ext>
    </p:extLst>
  </p:cSld>
  <p:clrMapOvr>
    <a:masterClrMapping/>
  </p:clrMapOvr>
  <mc:AlternateContent xmlns:mc="http://schemas.openxmlformats.org/markup-compatibility/2006">
    <mc:Choice xmlns:p14="http://schemas.microsoft.com/office/powerpoint/2010/main" xmlns="" Requires="p14">
      <p:transition spd="slow" p14:dur="4000" advClick="0" advTm="10000">
        <p:wheel spokes="1"/>
      </p:transition>
    </mc:Choice>
    <mc:Fallback>
      <p:transition spd="slow" advClick="0" advTm="10000">
        <p:wheel spokes="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3000" fill="hold"/>
                                        <p:tgtEl>
                                          <p:spTgt spid="5122"/>
                                        </p:tgtEl>
                                        <p:attrNameLst>
                                          <p:attrName>ppt_w</p:attrName>
                                        </p:attrNameLst>
                                      </p:cBhvr>
                                      <p:tavLst>
                                        <p:tav tm="0">
                                          <p:val>
                                            <p:fltVal val="0"/>
                                          </p:val>
                                        </p:tav>
                                        <p:tav tm="100000">
                                          <p:val>
                                            <p:strVal val="#ppt_w"/>
                                          </p:val>
                                        </p:tav>
                                      </p:tavLst>
                                    </p:anim>
                                    <p:anim calcmode="lin" valueType="num">
                                      <p:cBhvr>
                                        <p:cTn id="8" dur="3000" fill="hold"/>
                                        <p:tgtEl>
                                          <p:spTgt spid="5122"/>
                                        </p:tgtEl>
                                        <p:attrNameLst>
                                          <p:attrName>ppt_h</p:attrName>
                                        </p:attrNameLst>
                                      </p:cBhvr>
                                      <p:tavLst>
                                        <p:tav tm="0">
                                          <p:val>
                                            <p:fltVal val="0"/>
                                          </p:val>
                                        </p:tav>
                                        <p:tav tm="100000">
                                          <p:val>
                                            <p:strVal val="#ppt_h"/>
                                          </p:val>
                                        </p:tav>
                                      </p:tavLst>
                                    </p:anim>
                                    <p:anim calcmode="lin" valueType="num">
                                      <p:cBhvr>
                                        <p:cTn id="9" dur="3000" fill="hold"/>
                                        <p:tgtEl>
                                          <p:spTgt spid="5122"/>
                                        </p:tgtEl>
                                        <p:attrNameLst>
                                          <p:attrName>ppt_x</p:attrName>
                                        </p:attrNameLst>
                                      </p:cBhvr>
                                      <p:tavLst>
                                        <p:tav tm="0" fmla="#ppt_x+(cos(-2*pi*(1-$))*-#ppt_x-sin(-2*pi*(1-$))*(1-#ppt_y))*(1-$)">
                                          <p:val>
                                            <p:fltVal val="0"/>
                                          </p:val>
                                        </p:tav>
                                        <p:tav tm="100000">
                                          <p:val>
                                            <p:fltVal val="1"/>
                                          </p:val>
                                        </p:tav>
                                      </p:tavLst>
                                    </p:anim>
                                    <p:anim calcmode="lin" valueType="num">
                                      <p:cBhvr>
                                        <p:cTn id="10" dur="3000" fill="hold"/>
                                        <p:tgtEl>
                                          <p:spTgt spid="512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by="(-#ppt_w*2)" calcmode="lin" valueType="num">
                                      <p:cBhvr rctx="PPT">
                                        <p:cTn id="15" dur="1000" autoRev="1" fill="hold">
                                          <p:stCondLst>
                                            <p:cond delay="0"/>
                                          </p:stCondLst>
                                        </p:cTn>
                                        <p:tgtEl>
                                          <p:spTgt spid="2"/>
                                        </p:tgtEl>
                                        <p:attrNameLst>
                                          <p:attrName>ppt_w</p:attrName>
                                        </p:attrNameLst>
                                      </p:cBhvr>
                                    </p:anim>
                                    <p:anim by="(#ppt_w*0.50)" calcmode="lin" valueType="num">
                                      <p:cBhvr>
                                        <p:cTn id="16" dur="1000" decel="50000" autoRev="1" fill="hold">
                                          <p:stCondLst>
                                            <p:cond delay="0"/>
                                          </p:stCondLst>
                                        </p:cTn>
                                        <p:tgtEl>
                                          <p:spTgt spid="2"/>
                                        </p:tgtEl>
                                        <p:attrNameLst>
                                          <p:attrName>ppt_x</p:attrName>
                                        </p:attrNameLst>
                                      </p:cBhvr>
                                    </p:anim>
                                    <p:anim from="(-#ppt_h/2)" to="(#ppt_y)" calcmode="lin" valueType="num">
                                      <p:cBhvr>
                                        <p:cTn id="17" dur="2000" fill="hold">
                                          <p:stCondLst>
                                            <p:cond delay="0"/>
                                          </p:stCondLst>
                                        </p:cTn>
                                        <p:tgtEl>
                                          <p:spTgt spid="2"/>
                                        </p:tgtEl>
                                        <p:attrNameLst>
                                          <p:attrName>ppt_y</p:attrName>
                                        </p:attrNameLst>
                                      </p:cBhvr>
                                    </p:anim>
                                    <p:animRot by="21600000">
                                      <p:cBhvr>
                                        <p:cTn id="18" dur="2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871208">
            <a:off x="5897" y="-20806"/>
            <a:ext cx="3085797" cy="3147205"/>
          </a:xfrm>
          <a:prstGeom prst="rect">
            <a:avLst/>
          </a:prstGeom>
          <a:noFill/>
          <a:extLst>
            <a:ext uri="{909E8E84-426E-40DD-AFC4-6F175D3DCCD1}">
              <a14:hiddenFill xmlns:a14="http://schemas.microsoft.com/office/drawing/2010/main" xmlns="">
                <a:solidFill>
                  <a:srgbClr val="FFFFFF"/>
                </a:solidFill>
              </a14:hiddenFill>
            </a:ext>
          </a:extLst>
        </p:spPr>
      </p:pic>
      <p:pic>
        <p:nvPicPr>
          <p:cNvPr id="6146" name="Picture 2" descr="C:\Users\1\Desktop\my music\1270066139_red-ber45-07.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59832" y="188640"/>
            <a:ext cx="5976664" cy="4191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251520" y="4543447"/>
            <a:ext cx="8831413" cy="2246769"/>
          </a:xfrm>
          <a:prstGeom prst="rect">
            <a:avLst/>
          </a:prstGeom>
        </p:spPr>
        <p:txBody>
          <a:bodyPr wrap="square">
            <a:spAutoFit/>
          </a:bodyPr>
          <a:lstStyle/>
          <a:p>
            <a:pPr algn="ctr"/>
            <a:r>
              <a:rPr lang="en-US" sz="2800" b="1" dirty="0">
                <a:solidFill>
                  <a:srgbClr val="FF0000"/>
                </a:solidFill>
                <a:latin typeface="Britannic Bold" pitchFamily="34" charset="0"/>
              </a:rPr>
              <a:t>The Victory day parade in 1945, marking the victory over Germany in World War II, was </a:t>
            </a:r>
            <a:r>
              <a:rPr lang="en-US" sz="2800" b="1" dirty="0" smtClean="0">
                <a:solidFill>
                  <a:srgbClr val="FF0000"/>
                </a:solidFill>
                <a:latin typeface="Britannic Bold" pitchFamily="34" charset="0"/>
              </a:rPr>
              <a:t>considered</a:t>
            </a:r>
            <a:r>
              <a:rPr lang="ru-RU" sz="2800" b="1" dirty="0" smtClean="0">
                <a:solidFill>
                  <a:srgbClr val="FF0000"/>
                </a:solidFill>
                <a:latin typeface="Britannic Bold" pitchFamily="34" charset="0"/>
              </a:rPr>
              <a:t> </a:t>
            </a:r>
            <a:r>
              <a:rPr lang="en-US" sz="2800" b="1" dirty="0" smtClean="0">
                <a:solidFill>
                  <a:srgbClr val="FF0000"/>
                </a:solidFill>
                <a:latin typeface="Britannic Bold" pitchFamily="34" charset="0"/>
              </a:rPr>
              <a:t> </a:t>
            </a:r>
            <a:r>
              <a:rPr lang="en-US" sz="2800" b="1" dirty="0">
                <a:solidFill>
                  <a:srgbClr val="FF0000"/>
                </a:solidFill>
                <a:latin typeface="Britannic Bold" pitchFamily="34" charset="0"/>
              </a:rPr>
              <a:t>the most </a:t>
            </a:r>
            <a:r>
              <a:rPr lang="en-US" sz="2800" b="1">
                <a:solidFill>
                  <a:srgbClr val="FF0000"/>
                </a:solidFill>
                <a:latin typeface="Britannic Bold" pitchFamily="34" charset="0"/>
              </a:rPr>
              <a:t>formidable </a:t>
            </a:r>
            <a:r>
              <a:rPr lang="en-US" sz="2800" b="1" smtClean="0">
                <a:solidFill>
                  <a:srgbClr val="FF0000"/>
                </a:solidFill>
                <a:latin typeface="Britannic Bold" pitchFamily="34" charset="0"/>
              </a:rPr>
              <a:t>parade </a:t>
            </a:r>
            <a:r>
              <a:rPr lang="en-US" sz="2800" b="1" dirty="0">
                <a:solidFill>
                  <a:srgbClr val="FF0000"/>
                </a:solidFill>
                <a:latin typeface="Britannic Bold" pitchFamily="34" charset="0"/>
              </a:rPr>
              <a:t>in the west. And for our parents and grandparents, it was the most significant parade.</a:t>
            </a:r>
            <a:endParaRPr lang="ru-RU" sz="2800" b="1" dirty="0">
              <a:solidFill>
                <a:srgbClr val="FF0000"/>
              </a:solidFill>
            </a:endParaRPr>
          </a:p>
        </p:txBody>
      </p:sp>
    </p:spTree>
    <p:extLst>
      <p:ext uri="{BB962C8B-B14F-4D97-AF65-F5344CB8AC3E}">
        <p14:creationId xmlns:p14="http://schemas.microsoft.com/office/powerpoint/2010/main" xmlns="" val="2556244046"/>
      </p:ext>
    </p:extLst>
  </p:cSld>
  <p:clrMapOvr>
    <a:masterClrMapping/>
  </p:clrMapOvr>
  <mc:AlternateContent xmlns:mc="http://schemas.openxmlformats.org/markup-compatibility/2006">
    <mc:Choice xmlns:p14="http://schemas.microsoft.com/office/powerpoint/2010/main" xmlns="" Requires="p14">
      <p:transition spd="slow" p14:dur="5000" advClick="0" advTm="10000">
        <p14:switch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000"/>
                                        <p:tgtEl>
                                          <p:spTgt spid="2"/>
                                        </p:tgtEl>
                                      </p:cBhvr>
                                    </p:animEffect>
                                    <p:anim calcmode="lin" valueType="num">
                                      <p:cBhvr>
                                        <p:cTn id="8" dur="12000" fill="hold"/>
                                        <p:tgtEl>
                                          <p:spTgt spid="2"/>
                                        </p:tgtEl>
                                        <p:attrNameLst>
                                          <p:attrName>ppt_x</p:attrName>
                                        </p:attrNameLst>
                                      </p:cBhvr>
                                      <p:tavLst>
                                        <p:tav tm="0">
                                          <p:val>
                                            <p:strVal val="#ppt_x"/>
                                          </p:val>
                                        </p:tav>
                                        <p:tav tm="100000">
                                          <p:val>
                                            <p:strVal val="#ppt_x"/>
                                          </p:val>
                                        </p:tav>
                                      </p:tavLst>
                                    </p:anim>
                                    <p:anim calcmode="lin" valueType="num">
                                      <p:cBhvr>
                                        <p:cTn id="9" dur="12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 calcmode="lin" valueType="num">
                                      <p:cBhvr>
                                        <p:cTn id="14" dur="4000" fill="hold"/>
                                        <p:tgtEl>
                                          <p:spTgt spid="6146"/>
                                        </p:tgtEl>
                                        <p:attrNameLst>
                                          <p:attrName>ppt_w</p:attrName>
                                        </p:attrNameLst>
                                      </p:cBhvr>
                                      <p:tavLst>
                                        <p:tav tm="0">
                                          <p:val>
                                            <p:fltVal val="0"/>
                                          </p:val>
                                        </p:tav>
                                        <p:tav tm="100000">
                                          <p:val>
                                            <p:strVal val="#ppt_w"/>
                                          </p:val>
                                        </p:tav>
                                      </p:tavLst>
                                    </p:anim>
                                    <p:anim calcmode="lin" valueType="num">
                                      <p:cBhvr>
                                        <p:cTn id="15" dur="4000" fill="hold"/>
                                        <p:tgtEl>
                                          <p:spTgt spid="6146"/>
                                        </p:tgtEl>
                                        <p:attrNameLst>
                                          <p:attrName>ppt_h</p:attrName>
                                        </p:attrNameLst>
                                      </p:cBhvr>
                                      <p:tavLst>
                                        <p:tav tm="0">
                                          <p:val>
                                            <p:fltVal val="0"/>
                                          </p:val>
                                        </p:tav>
                                        <p:tav tm="100000">
                                          <p:val>
                                            <p:strVal val="#ppt_h"/>
                                          </p:val>
                                        </p:tav>
                                      </p:tavLst>
                                    </p:anim>
                                    <p:animEffect transition="in" filter="fade">
                                      <p:cBhvr>
                                        <p:cTn id="16" dur="4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973292">
            <a:off x="-30656" y="-42150"/>
            <a:ext cx="3094935" cy="3144578"/>
          </a:xfrm>
          <a:prstGeom prst="rect">
            <a:avLst/>
          </a:prstGeom>
          <a:noFill/>
          <a:extLst>
            <a:ext uri="{909E8E84-426E-40DD-AFC4-6F175D3DCCD1}">
              <a14:hiddenFill xmlns:a14="http://schemas.microsoft.com/office/drawing/2010/main" xmlns="">
                <a:solidFill>
                  <a:srgbClr val="FFFFFF"/>
                </a:solidFill>
              </a14:hiddenFill>
            </a:ext>
          </a:extLst>
        </p:spPr>
      </p:pic>
      <p:pic>
        <p:nvPicPr>
          <p:cNvPr id="7170" name="Picture 2" descr="C:\Users\1\Desktop\my music\Russias-Victory-Day-parade-on-Red-Square_1_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92080" y="116632"/>
            <a:ext cx="3666356" cy="4392488"/>
          </a:xfrm>
          <a:prstGeom prst="rect">
            <a:avLst/>
          </a:prstGeom>
          <a:noFill/>
          <a:extLst>
            <a:ext uri="{909E8E84-426E-40DD-AFC4-6F175D3DCCD1}">
              <a14:hiddenFill xmlns:a14="http://schemas.microsoft.com/office/drawing/2010/main" xmlns="">
                <a:solidFill>
                  <a:srgbClr val="FFFFFF"/>
                </a:solidFill>
              </a14:hiddenFill>
            </a:ext>
          </a:extLst>
        </p:spPr>
      </p:pic>
      <p:pic>
        <p:nvPicPr>
          <p:cNvPr id="7171" name="Picture 3" descr="C:\Users\1\Desktop\Динара\Dina\doc\doc\doc\9 may\DSC00548.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2992225"/>
            <a:ext cx="5148064" cy="386104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5199298" y="4611231"/>
            <a:ext cx="3851920" cy="2246769"/>
          </a:xfrm>
          <a:prstGeom prst="rect">
            <a:avLst/>
          </a:prstGeom>
        </p:spPr>
        <p:txBody>
          <a:bodyPr wrap="square">
            <a:spAutoFit/>
          </a:bodyPr>
          <a:lstStyle/>
          <a:p>
            <a:pPr algn="ctr"/>
            <a:r>
              <a:rPr lang="en-US" sz="2800" b="1" i="1" dirty="0">
                <a:solidFill>
                  <a:srgbClr val="FF0000"/>
                </a:solidFill>
                <a:latin typeface="Britannic Bold" pitchFamily="34" charset="0"/>
              </a:rPr>
              <a:t>Nowadays different festivities and performances are often held in Red Square. </a:t>
            </a:r>
            <a:endParaRPr lang="ru-RU" sz="2800" b="1" dirty="0">
              <a:solidFill>
                <a:srgbClr val="FF0000"/>
              </a:solidFill>
            </a:endParaRPr>
          </a:p>
        </p:txBody>
      </p:sp>
    </p:spTree>
    <p:extLst>
      <p:ext uri="{BB962C8B-B14F-4D97-AF65-F5344CB8AC3E}">
        <p14:creationId xmlns:p14="http://schemas.microsoft.com/office/powerpoint/2010/main" xmlns="" val="1434799710"/>
      </p:ext>
    </p:extLst>
  </p:cSld>
  <p:clrMapOvr>
    <a:masterClrMapping/>
  </p:clrMapOvr>
  <mc:AlternateContent xmlns:mc="http://schemas.openxmlformats.org/markup-compatibility/2006">
    <mc:Choice xmlns:p14="http://schemas.microsoft.com/office/powerpoint/2010/main" xmlns="" Requires="p14">
      <p:transition spd="slow" p14:dur="1200" advClick="0" advTm="10000">
        <p14:prism/>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3500" fill="hold"/>
                                        <p:tgtEl>
                                          <p:spTgt spid="7170"/>
                                        </p:tgtEl>
                                        <p:attrNameLst>
                                          <p:attrName>ppt_w</p:attrName>
                                        </p:attrNameLst>
                                      </p:cBhvr>
                                      <p:tavLst>
                                        <p:tav tm="0">
                                          <p:val>
                                            <p:fltVal val="0"/>
                                          </p:val>
                                        </p:tav>
                                        <p:tav tm="100000">
                                          <p:val>
                                            <p:strVal val="#ppt_w"/>
                                          </p:val>
                                        </p:tav>
                                      </p:tavLst>
                                    </p:anim>
                                    <p:anim calcmode="lin" valueType="num">
                                      <p:cBhvr>
                                        <p:cTn id="8" dur="3500" fill="hold"/>
                                        <p:tgtEl>
                                          <p:spTgt spid="7170"/>
                                        </p:tgtEl>
                                        <p:attrNameLst>
                                          <p:attrName>ppt_h</p:attrName>
                                        </p:attrNameLst>
                                      </p:cBhvr>
                                      <p:tavLst>
                                        <p:tav tm="0">
                                          <p:val>
                                            <p:fltVal val="0"/>
                                          </p:val>
                                        </p:tav>
                                        <p:tav tm="100000">
                                          <p:val>
                                            <p:strVal val="#ppt_h"/>
                                          </p:val>
                                        </p:tav>
                                      </p:tavLst>
                                    </p:anim>
                                    <p:anim calcmode="lin" valueType="num">
                                      <p:cBhvr>
                                        <p:cTn id="9" dur="3500" fill="hold"/>
                                        <p:tgtEl>
                                          <p:spTgt spid="7170"/>
                                        </p:tgtEl>
                                        <p:attrNameLst>
                                          <p:attrName>style.rotation</p:attrName>
                                        </p:attrNameLst>
                                      </p:cBhvr>
                                      <p:tavLst>
                                        <p:tav tm="0">
                                          <p:val>
                                            <p:fltVal val="360"/>
                                          </p:val>
                                        </p:tav>
                                        <p:tav tm="100000">
                                          <p:val>
                                            <p:fltVal val="0"/>
                                          </p:val>
                                        </p:tav>
                                      </p:tavLst>
                                    </p:anim>
                                    <p:animEffect transition="in" filter="fade">
                                      <p:cBhvr>
                                        <p:cTn id="10" dur="3500"/>
                                        <p:tgtEl>
                                          <p:spTgt spid="7170"/>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Scale>
                                      <p:cBhvr>
                                        <p:cTn id="15"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
                                        </p:tgtEl>
                                        <p:attrNameLst>
                                          <p:attrName>ppt_x</p:attrName>
                                          <p:attrName>ppt_y</p:attrName>
                                        </p:attrNameLst>
                                      </p:cBhvr>
                                    </p:animMotion>
                                    <p:animEffect transition="in" filter="fade">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5" presetClass="entr" presetSubtype="0" fill="hold" nodeType="clickEffect">
                                  <p:stCondLst>
                                    <p:cond delay="0"/>
                                  </p:stCondLst>
                                  <p:childTnLst>
                                    <p:set>
                                      <p:cBhvr>
                                        <p:cTn id="21" dur="1" fill="hold">
                                          <p:stCondLst>
                                            <p:cond delay="0"/>
                                          </p:stCondLst>
                                        </p:cTn>
                                        <p:tgtEl>
                                          <p:spTgt spid="7171"/>
                                        </p:tgtEl>
                                        <p:attrNameLst>
                                          <p:attrName>style.visibility</p:attrName>
                                        </p:attrNameLst>
                                      </p:cBhvr>
                                      <p:to>
                                        <p:strVal val="visible"/>
                                      </p:to>
                                    </p:set>
                                    <p:animEffect transition="in" filter="fade">
                                      <p:cBhvr>
                                        <p:cTn id="22" dur="4000"/>
                                        <p:tgtEl>
                                          <p:spTgt spid="7171"/>
                                        </p:tgtEl>
                                      </p:cBhvr>
                                    </p:animEffect>
                                    <p:anim calcmode="lin" valueType="num">
                                      <p:cBhvr>
                                        <p:cTn id="23" dur="4000" fill="hold"/>
                                        <p:tgtEl>
                                          <p:spTgt spid="7171"/>
                                        </p:tgtEl>
                                        <p:attrNameLst>
                                          <p:attrName>style.rotation</p:attrName>
                                        </p:attrNameLst>
                                      </p:cBhvr>
                                      <p:tavLst>
                                        <p:tav tm="0">
                                          <p:val>
                                            <p:fltVal val="720"/>
                                          </p:val>
                                        </p:tav>
                                        <p:tav tm="100000">
                                          <p:val>
                                            <p:fltVal val="0"/>
                                          </p:val>
                                        </p:tav>
                                      </p:tavLst>
                                    </p:anim>
                                    <p:anim calcmode="lin" valueType="num">
                                      <p:cBhvr>
                                        <p:cTn id="24" dur="4000" fill="hold"/>
                                        <p:tgtEl>
                                          <p:spTgt spid="7171"/>
                                        </p:tgtEl>
                                        <p:attrNameLst>
                                          <p:attrName>ppt_h</p:attrName>
                                        </p:attrNameLst>
                                      </p:cBhvr>
                                      <p:tavLst>
                                        <p:tav tm="0">
                                          <p:val>
                                            <p:fltVal val="0"/>
                                          </p:val>
                                        </p:tav>
                                        <p:tav tm="100000">
                                          <p:val>
                                            <p:strVal val="#ppt_h"/>
                                          </p:val>
                                        </p:tav>
                                      </p:tavLst>
                                    </p:anim>
                                    <p:anim calcmode="lin" valueType="num">
                                      <p:cBhvr>
                                        <p:cTn id="25" dur="4000" fill="hold"/>
                                        <p:tgtEl>
                                          <p:spTgt spid="7171"/>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763723">
            <a:off x="3337" y="36279"/>
            <a:ext cx="3127942" cy="3185235"/>
          </a:xfrm>
          <a:prstGeom prst="rect">
            <a:avLst/>
          </a:prstGeom>
          <a:noFill/>
          <a:extLst>
            <a:ext uri="{909E8E84-426E-40DD-AFC4-6F175D3DCCD1}">
              <a14:hiddenFill xmlns:a14="http://schemas.microsoft.com/office/drawing/2010/main" xmlns="">
                <a:solidFill>
                  <a:srgbClr val="FFFFFF"/>
                </a:solidFill>
              </a14:hiddenFill>
            </a:ext>
          </a:extLst>
        </p:spPr>
      </p:pic>
      <p:pic>
        <p:nvPicPr>
          <p:cNvPr id="8194" name="Picture 2" descr="C:\Users\1\Desktop\my music\second-world-war-russian-front-08.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31840" y="-5940"/>
            <a:ext cx="5904656" cy="453167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179512" y="3777140"/>
            <a:ext cx="8856984" cy="3046988"/>
          </a:xfrm>
          <a:prstGeom prst="rect">
            <a:avLst/>
          </a:prstGeom>
        </p:spPr>
        <p:txBody>
          <a:bodyPr wrap="square">
            <a:spAutoFit/>
          </a:bodyPr>
          <a:lstStyle/>
          <a:p>
            <a:pPr algn="ctr"/>
            <a:r>
              <a:rPr lang="en-US" sz="2400" b="1" i="1" dirty="0">
                <a:solidFill>
                  <a:srgbClr val="FF0000"/>
                </a:solidFill>
                <a:latin typeface="Britannic Bold" pitchFamily="34" charset="0"/>
              </a:rPr>
              <a:t>But there is hardly any modern show that can live up to that high emotionality and common sense of pride, which was rising above Red Square in 1945. In the V-day parade the march of combined regiments was followed by soldiers carrying the 200 lowered flags and banners of the defeated Nazi troops. These banners were thrown on a special platform at the foot of the Lenin Mausoleum under the grim roll of drums. Hitler's personal standard was the first to be thrown.</a:t>
            </a:r>
            <a:endParaRPr lang="ru-RU" sz="2400" b="1" dirty="0">
              <a:solidFill>
                <a:srgbClr val="FF0000"/>
              </a:solidFill>
            </a:endParaRPr>
          </a:p>
        </p:txBody>
      </p:sp>
    </p:spTree>
    <p:extLst>
      <p:ext uri="{BB962C8B-B14F-4D97-AF65-F5344CB8AC3E}">
        <p14:creationId xmlns:p14="http://schemas.microsoft.com/office/powerpoint/2010/main" xmlns="" val="2018875295"/>
      </p:ext>
    </p:extLst>
  </p:cSld>
  <p:clrMapOvr>
    <a:masterClrMapping/>
  </p:clrMapOvr>
  <mc:AlternateContent xmlns:mc="http://schemas.openxmlformats.org/markup-compatibility/2006">
    <mc:Choice xmlns:p14="http://schemas.microsoft.com/office/powerpoint/2010/main" xmlns="" Requires="p14">
      <p:transition spd="slow" p14:dur="2000" advClick="0" advTm="10000">
        <p14:gallery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0"/>
                                        <p:tgtEl>
                                          <p:spTgt spid="2"/>
                                        </p:tgtEl>
                                      </p:cBhvr>
                                    </p:animEffect>
                                    <p:anim calcmode="lin" valueType="num">
                                      <p:cBhvr>
                                        <p:cTn id="8" dur="30000" fill="hold"/>
                                        <p:tgtEl>
                                          <p:spTgt spid="2"/>
                                        </p:tgtEl>
                                        <p:attrNameLst>
                                          <p:attrName>ppt_x</p:attrName>
                                        </p:attrNameLst>
                                      </p:cBhvr>
                                      <p:tavLst>
                                        <p:tav tm="0">
                                          <p:val>
                                            <p:strVal val="#ppt_x"/>
                                          </p:val>
                                        </p:tav>
                                        <p:tav tm="100000">
                                          <p:val>
                                            <p:strVal val="#ppt_x"/>
                                          </p:val>
                                        </p:tav>
                                      </p:tavLst>
                                    </p:anim>
                                    <p:anim calcmode="lin" valueType="num">
                                      <p:cBhvr>
                                        <p:cTn id="9" dur="30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1000"/>
                                  </p:stCondLst>
                                  <p:childTnLst>
                                    <p:set>
                                      <p:cBhvr>
                                        <p:cTn id="13" dur="1" fill="hold">
                                          <p:stCondLst>
                                            <p:cond delay="0"/>
                                          </p:stCondLst>
                                        </p:cTn>
                                        <p:tgtEl>
                                          <p:spTgt spid="8194"/>
                                        </p:tgtEl>
                                        <p:attrNameLst>
                                          <p:attrName>style.visibility</p:attrName>
                                        </p:attrNameLst>
                                      </p:cBhvr>
                                      <p:to>
                                        <p:strVal val="visible"/>
                                      </p:to>
                                    </p:set>
                                    <p:animEffect transition="in" filter="barn(inVertical)">
                                      <p:cBhvr>
                                        <p:cTn id="14" dur="5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981052">
            <a:off x="8244" y="-11829"/>
            <a:ext cx="3178317" cy="316810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AutoShape 2" descr="http://apsnypress.info/files/shared/images/foto/victorys_fire.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59831" y="160338"/>
            <a:ext cx="6040605" cy="571693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Прямоугольник 2"/>
          <p:cNvSpPr/>
          <p:nvPr/>
        </p:nvSpPr>
        <p:spPr>
          <a:xfrm>
            <a:off x="20929" y="3018805"/>
            <a:ext cx="2973529" cy="3539430"/>
          </a:xfrm>
          <a:prstGeom prst="rect">
            <a:avLst/>
          </a:prstGeom>
        </p:spPr>
        <p:txBody>
          <a:bodyPr wrap="square">
            <a:spAutoFit/>
          </a:bodyPr>
          <a:lstStyle/>
          <a:p>
            <a:pPr algn="ctr"/>
            <a:r>
              <a:rPr lang="en-US" sz="2800" b="1" i="1" dirty="0">
                <a:solidFill>
                  <a:srgbClr val="FF0000"/>
                </a:solidFill>
                <a:latin typeface="Britannic Bold" pitchFamily="34" charset="0"/>
              </a:rPr>
              <a:t>We wish all the 26.6 million victims and many more millions of the downtrodden by fascism in World War II could see it!</a:t>
            </a:r>
            <a:endParaRPr lang="ru-RU" sz="2800" b="1" dirty="0">
              <a:solidFill>
                <a:srgbClr val="FF0000"/>
              </a:solidFill>
            </a:endParaRPr>
          </a:p>
        </p:txBody>
      </p:sp>
    </p:spTree>
    <p:extLst>
      <p:ext uri="{BB962C8B-B14F-4D97-AF65-F5344CB8AC3E}">
        <p14:creationId xmlns:p14="http://schemas.microsoft.com/office/powerpoint/2010/main" xmlns="" val="4197735962"/>
      </p:ext>
    </p:extLst>
  </p:cSld>
  <p:clrMapOvr>
    <a:masterClrMapping/>
  </p:clrMapOvr>
  <mc:AlternateContent xmlns:mc="http://schemas.openxmlformats.org/markup-compatibility/2006">
    <mc:Choice xmlns:p14="http://schemas.microsoft.com/office/powerpoint/2010/main" xmlns="" Requires="p14">
      <p:transition spd="slow" p14:dur="2000" advClick="0" advTm="10000">
        <p:dissolve/>
      </p:transition>
    </mc:Choice>
    <mc:Fallback>
      <p:transition spd="slow" advClick="0" advTm="10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fltVal val="0"/>
                                          </p:val>
                                        </p:tav>
                                        <p:tav tm="100000">
                                          <p:val>
                                            <p:strVal val="#ppt_h"/>
                                          </p:val>
                                        </p:tav>
                                      </p:tavLst>
                                    </p:anim>
                                    <p:animEffect transition="in" filter="fade">
                                      <p:cBhvr>
                                        <p:cTn id="9" dur="1000"/>
                                        <p:tgtEl>
                                          <p:spTgt spid="9219"/>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20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2000" fill="hold"/>
                                        <p:tgtEl>
                                          <p:spTgt spid="3"/>
                                        </p:tgtEl>
                                        <p:attrNameLst>
                                          <p:attrName>ppt_y</p:attrName>
                                        </p:attrNameLst>
                                      </p:cBhvr>
                                      <p:tavLst>
                                        <p:tav tm="0">
                                          <p:val>
                                            <p:strVal val="#ppt_y"/>
                                          </p:val>
                                        </p:tav>
                                        <p:tav tm="100000">
                                          <p:val>
                                            <p:strVal val="#ppt_y"/>
                                          </p:val>
                                        </p:tav>
                                      </p:tavLst>
                                    </p:anim>
                                    <p:anim calcmode="lin" valueType="num">
                                      <p:cBhvr>
                                        <p:cTn id="16" dur="20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20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0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8qGCceRGfQ4.t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9897770">
            <a:off x="-38522" y="-22366"/>
            <a:ext cx="3302103" cy="325085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2" descr="C:\Users\1\Desktop\my music\005034.jpe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31840" y="188640"/>
            <a:ext cx="5850987" cy="426252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1259632" y="4797152"/>
            <a:ext cx="6696744" cy="1323439"/>
          </a:xfrm>
          <a:prstGeom prst="rect">
            <a:avLst/>
          </a:prstGeom>
        </p:spPr>
        <p:txBody>
          <a:bodyPr wrap="square">
            <a:spAutoFit/>
          </a:bodyPr>
          <a:lstStyle/>
          <a:p>
            <a:pPr algn="ctr"/>
            <a:r>
              <a:rPr lang="en-US" sz="4000" dirty="0">
                <a:solidFill>
                  <a:srgbClr val="FF0000"/>
                </a:solidFill>
                <a:latin typeface="Britannic Bold" pitchFamily="34" charset="0"/>
              </a:rPr>
              <a:t>Our grandparents applied to go to the front themselves. </a:t>
            </a:r>
            <a:endParaRPr lang="ru-RU" sz="4000" dirty="0">
              <a:solidFill>
                <a:srgbClr val="FF0000"/>
              </a:solidFill>
            </a:endParaRPr>
          </a:p>
        </p:txBody>
      </p:sp>
      <p:pic>
        <p:nvPicPr>
          <p:cNvPr id="5" name="2.wav">
            <a:hlinkClick r:id="" action="ppaction://media"/>
          </p:cNvPr>
          <p:cNvPicPr>
            <a:picLocks noRot="1" noChangeAspect="1"/>
          </p:cNvPicPr>
          <p:nvPr>
            <a:wavAudioFile r:embed="rId1" name="2.wav"/>
          </p:nvPr>
        </p:nvPicPr>
        <p:blipFill>
          <a:blip r:embed="rId5" cstate="print"/>
          <a:stretch>
            <a:fillRect/>
          </a:stretch>
        </p:blipFill>
        <p:spPr>
          <a:xfrm>
            <a:off x="2051720" y="3933056"/>
            <a:ext cx="304800" cy="304800"/>
          </a:xfrm>
          <a:prstGeom prst="rect">
            <a:avLst/>
          </a:prstGeom>
        </p:spPr>
      </p:pic>
    </p:spTree>
    <p:extLst>
      <p:ext uri="{BB962C8B-B14F-4D97-AF65-F5344CB8AC3E}">
        <p14:creationId xmlns:p14="http://schemas.microsoft.com/office/powerpoint/2010/main" xmlns="" val="3986361027"/>
      </p:ext>
    </p:extLst>
  </p:cSld>
  <p:clrMapOvr>
    <a:masterClrMapping/>
  </p:clrMapOvr>
  <mc:AlternateContent xmlns:mc="http://schemas.openxmlformats.org/markup-compatibility/2006">
    <mc:Choice xmlns:p14="http://schemas.microsoft.com/office/powerpoint/2010/main" xmlns="" Requires="p14">
      <p:transition spd="slow" p14:dur="4000" advClick="0" advTm="5000">
        <p14:shred/>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5"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 dur="4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3" dur="4500" accel="50000" fill="hold">
                                          <p:stCondLst>
                                            <p:cond delay="4500"/>
                                          </p:stCondLst>
                                        </p:cTn>
                                        <p:tgtEl>
                                          <p:spTgt spid="3"/>
                                        </p:tgtEl>
                                        <p:attrNameLst>
                                          <p:attrName>ppt_w</p:attrName>
                                        </p:attrNameLst>
                                      </p:cBhvr>
                                      <p:tavLst>
                                        <p:tav tm="0">
                                          <p:val>
                                            <p:strVal val="#ppt_w*.05"/>
                                          </p:val>
                                        </p:tav>
                                        <p:tav tm="100000">
                                          <p:val>
                                            <p:strVal val="#ppt_w"/>
                                          </p:val>
                                        </p:tav>
                                      </p:tavLst>
                                    </p:anim>
                                    <p:anim calcmode="lin" valueType="num">
                                      <p:cBhvr>
                                        <p:cTn id="14" dur="9000" fill="hold"/>
                                        <p:tgtEl>
                                          <p:spTgt spid="3"/>
                                        </p:tgtEl>
                                        <p:attrNameLst>
                                          <p:attrName>ppt_h</p:attrName>
                                        </p:attrNameLst>
                                      </p:cBhvr>
                                      <p:tavLst>
                                        <p:tav tm="0">
                                          <p:val>
                                            <p:strVal val="#ppt_h"/>
                                          </p:val>
                                        </p:tav>
                                        <p:tav tm="100000">
                                          <p:val>
                                            <p:strVal val="#ppt_h"/>
                                          </p:val>
                                        </p:tav>
                                      </p:tavLst>
                                    </p:anim>
                                    <p:anim calcmode="lin" valueType="num">
                                      <p:cBhvr>
                                        <p:cTn id="15" dur="4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6" dur="4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7" dur="4500" accel="50000" fill="hold">
                                          <p:stCondLst>
                                            <p:cond delay="4500"/>
                                          </p:stCondLst>
                                        </p:cTn>
                                        <p:tgtEl>
                                          <p:spTgt spid="3"/>
                                        </p:tgtEl>
                                        <p:attrNameLst>
                                          <p:attrName>ppt_y</p:attrName>
                                        </p:attrNameLst>
                                      </p:cBhvr>
                                      <p:tavLst>
                                        <p:tav tm="0">
                                          <p:val>
                                            <p:strVal val="#ppt_y+.1"/>
                                          </p:val>
                                        </p:tav>
                                        <p:tav tm="100000">
                                          <p:val>
                                            <p:strVal val="#ppt_y"/>
                                          </p:val>
                                        </p:tav>
                                      </p:tavLst>
                                    </p:anim>
                                    <p:animEffect transition="in" filter="fade">
                                      <p:cBhvr>
                                        <p:cTn id="18" dur="9000" decel="50000">
                                          <p:stCondLst>
                                            <p:cond delay="0"/>
                                          </p:stCondLst>
                                        </p:cTn>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heel(1)">
                                      <p:cBhvr>
                                        <p:cTn id="23"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11">
                <p:cTn id="24" repeatCount="indefinite"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F:\8qGCceRGfQ4.t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9949959">
            <a:off x="15270" y="-3178"/>
            <a:ext cx="3080451" cy="3238234"/>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6" name="Объект 5"/>
          <p:cNvGraphicFramePr>
            <a:graphicFrameLocks noChangeAspect="1"/>
          </p:cNvGraphicFramePr>
          <p:nvPr>
            <p:extLst>
              <p:ext uri="{D42A27DB-BD31-4B8C-83A1-F6EECF244321}">
                <p14:modId xmlns:p14="http://schemas.microsoft.com/office/powerpoint/2010/main" xmlns="" val="1386701806"/>
              </p:ext>
            </p:extLst>
          </p:nvPr>
        </p:nvGraphicFramePr>
        <p:xfrm>
          <a:off x="3779912" y="1273039"/>
          <a:ext cx="952500" cy="685800"/>
        </p:xfrm>
        <a:graphic>
          <a:graphicData uri="http://schemas.openxmlformats.org/presentationml/2006/ole">
            <p:oleObj spid="_x0000_s1058" name="Объект упаковщика для оболочки" showAsIcon="1" r:id="rId4" imgW="952560" imgH="685800" progId="Package">
              <p:embed/>
            </p:oleObj>
          </a:graphicData>
        </a:graphic>
      </p:graphicFrame>
      <p:graphicFrame>
        <p:nvGraphicFramePr>
          <p:cNvPr id="7" name="Объект 6"/>
          <p:cNvGraphicFramePr>
            <a:graphicFrameLocks noChangeAspect="1"/>
          </p:cNvGraphicFramePr>
          <p:nvPr>
            <p:extLst>
              <p:ext uri="{D42A27DB-BD31-4B8C-83A1-F6EECF244321}">
                <p14:modId xmlns:p14="http://schemas.microsoft.com/office/powerpoint/2010/main" xmlns="" val="1320318298"/>
              </p:ext>
            </p:extLst>
          </p:nvPr>
        </p:nvGraphicFramePr>
        <p:xfrm>
          <a:off x="3669326" y="2348880"/>
          <a:ext cx="1219200" cy="685800"/>
        </p:xfrm>
        <a:graphic>
          <a:graphicData uri="http://schemas.openxmlformats.org/presentationml/2006/ole">
            <p:oleObj spid="_x0000_s1059" name="Объект упаковщика для оболочки" showAsIcon="1" r:id="rId5" imgW="1219320" imgH="685800" progId="Package">
              <p:embed/>
            </p:oleObj>
          </a:graphicData>
        </a:graphic>
      </p:graphicFrame>
      <p:graphicFrame>
        <p:nvGraphicFramePr>
          <p:cNvPr id="8" name="Объект 7"/>
          <p:cNvGraphicFramePr>
            <a:graphicFrameLocks noChangeAspect="1"/>
          </p:cNvGraphicFramePr>
          <p:nvPr>
            <p:extLst>
              <p:ext uri="{D42A27DB-BD31-4B8C-83A1-F6EECF244321}">
                <p14:modId xmlns:p14="http://schemas.microsoft.com/office/powerpoint/2010/main" xmlns="" val="438398385"/>
              </p:ext>
            </p:extLst>
          </p:nvPr>
        </p:nvGraphicFramePr>
        <p:xfrm>
          <a:off x="3669326" y="3420418"/>
          <a:ext cx="1219200" cy="685800"/>
        </p:xfrm>
        <a:graphic>
          <a:graphicData uri="http://schemas.openxmlformats.org/presentationml/2006/ole">
            <p:oleObj spid="_x0000_s1060" name="Объект упаковщика для оболочки" showAsIcon="1" r:id="rId6" imgW="1219320" imgH="685800" progId="Package">
              <p:embed/>
            </p:oleObj>
          </a:graphicData>
        </a:graphic>
      </p:graphicFrame>
      <p:graphicFrame>
        <p:nvGraphicFramePr>
          <p:cNvPr id="9" name="Объект 8"/>
          <p:cNvGraphicFramePr>
            <a:graphicFrameLocks noChangeAspect="1"/>
          </p:cNvGraphicFramePr>
          <p:nvPr>
            <p:extLst>
              <p:ext uri="{D42A27DB-BD31-4B8C-83A1-F6EECF244321}">
                <p14:modId xmlns:p14="http://schemas.microsoft.com/office/powerpoint/2010/main" xmlns="" val="3504801602"/>
              </p:ext>
            </p:extLst>
          </p:nvPr>
        </p:nvGraphicFramePr>
        <p:xfrm>
          <a:off x="3669326" y="4581128"/>
          <a:ext cx="1219200" cy="685800"/>
        </p:xfrm>
        <a:graphic>
          <a:graphicData uri="http://schemas.openxmlformats.org/presentationml/2006/ole">
            <p:oleObj spid="_x0000_s1061" name="Объект упаковщика для оболочки" showAsIcon="1" r:id="rId7" imgW="1219320" imgH="685800" progId="Package">
              <p:embed/>
            </p:oleObj>
          </a:graphicData>
        </a:graphic>
      </p:graphicFrame>
      <p:graphicFrame>
        <p:nvGraphicFramePr>
          <p:cNvPr id="10" name="Объект 9"/>
          <p:cNvGraphicFramePr>
            <a:graphicFrameLocks noChangeAspect="1"/>
          </p:cNvGraphicFramePr>
          <p:nvPr>
            <p:extLst>
              <p:ext uri="{D42A27DB-BD31-4B8C-83A1-F6EECF244321}">
                <p14:modId xmlns:p14="http://schemas.microsoft.com/office/powerpoint/2010/main" xmlns="" val="924332292"/>
              </p:ext>
            </p:extLst>
          </p:nvPr>
        </p:nvGraphicFramePr>
        <p:xfrm>
          <a:off x="3669326" y="5733256"/>
          <a:ext cx="1219200" cy="685800"/>
        </p:xfrm>
        <a:graphic>
          <a:graphicData uri="http://schemas.openxmlformats.org/presentationml/2006/ole">
            <p:oleObj spid="_x0000_s1062" name="Объект упаковщика для оболочки" showAsIcon="1" r:id="rId8" imgW="1219320" imgH="685800" progId="Package">
              <p:embed/>
            </p:oleObj>
          </a:graphicData>
        </a:graphic>
      </p:graphicFrame>
    </p:spTree>
    <p:extLst>
      <p:ext uri="{BB962C8B-B14F-4D97-AF65-F5344CB8AC3E}">
        <p14:creationId xmlns:p14="http://schemas.microsoft.com/office/powerpoint/2010/main" xmlns="" val="1040704592"/>
      </p:ext>
    </p:extLst>
  </p:cSld>
  <p:clrMapOvr>
    <a:masterClrMapping/>
  </p:clrMapOvr>
  <mc:AlternateContent xmlns:mc="http://schemas.openxmlformats.org/markup-compatibility/2006">
    <mc:Choice xmlns:p14="http://schemas.microsoft.com/office/powerpoint/2010/main" xmlns="" Requires="p14">
      <p:transition spd="slow" p14:dur="2000" advClick="0" advTm="5000">
        <p14:doors dir="vert"/>
      </p:transition>
    </mc:Choice>
    <mc:Fallback>
      <p:transition spd="slow" advClick="0" advTm="5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949983">
            <a:off x="-30444" y="13070"/>
            <a:ext cx="3338203" cy="32840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2" descr="C:\Users\1\Desktop\my music\4RIAN_00002153.LR.ru.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47864" y="318039"/>
            <a:ext cx="5435572" cy="4373538"/>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1187624" y="4795897"/>
            <a:ext cx="6552728" cy="2062103"/>
          </a:xfrm>
          <a:prstGeom prst="rect">
            <a:avLst/>
          </a:prstGeom>
        </p:spPr>
        <p:txBody>
          <a:bodyPr wrap="square">
            <a:spAutoFit/>
          </a:bodyPr>
          <a:lstStyle/>
          <a:p>
            <a:pPr algn="ctr"/>
            <a:r>
              <a:rPr lang="en-US" sz="3200" b="1" dirty="0">
                <a:solidFill>
                  <a:srgbClr val="FF0000"/>
                </a:solidFill>
                <a:latin typeface="Britannic Bold" pitchFamily="34" charset="0"/>
              </a:rPr>
              <a:t>Our mothers and grandmothers went into mourning and then went to work. It was loyalty to the Motherland.</a:t>
            </a:r>
            <a:endParaRPr lang="ru-RU" sz="3200" b="1" dirty="0">
              <a:solidFill>
                <a:srgbClr val="FF0000"/>
              </a:solidFill>
            </a:endParaRPr>
          </a:p>
        </p:txBody>
      </p:sp>
    </p:spTree>
    <p:extLst>
      <p:ext uri="{BB962C8B-B14F-4D97-AF65-F5344CB8AC3E}">
        <p14:creationId xmlns:p14="http://schemas.microsoft.com/office/powerpoint/2010/main" xmlns="" val="410116829"/>
      </p:ext>
    </p:extLst>
  </p:cSld>
  <p:clrMapOvr>
    <a:masterClrMapping/>
  </p:clrMapOvr>
  <mc:AlternateContent xmlns:mc="http://schemas.openxmlformats.org/markup-compatibility/2006">
    <mc:Choice xmlns:p14="http://schemas.microsoft.com/office/powerpoint/2010/main" xmlns="" Requires="p14">
      <p:transition spd="slow" p14:dur="4000" advClick="0" advTm="10000">
        <p14:prism/>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0" fill="hold"/>
                                        <p:tgtEl>
                                          <p:spTgt spid="3"/>
                                        </p:tgtEl>
                                        <p:attrNameLst>
                                          <p:attrName>ppt_w</p:attrName>
                                        </p:attrNameLst>
                                      </p:cBhvr>
                                      <p:tavLst>
                                        <p:tav tm="0">
                                          <p:val>
                                            <p:fltVal val="0"/>
                                          </p:val>
                                        </p:tav>
                                        <p:tav tm="100000">
                                          <p:val>
                                            <p:strVal val="#ppt_w"/>
                                          </p:val>
                                        </p:tav>
                                      </p:tavLst>
                                    </p:anim>
                                    <p:anim calcmode="lin" valueType="num">
                                      <p:cBhvr>
                                        <p:cTn id="8" dur="10000" fill="hold"/>
                                        <p:tgtEl>
                                          <p:spTgt spid="3"/>
                                        </p:tgtEl>
                                        <p:attrNameLst>
                                          <p:attrName>ppt_h</p:attrName>
                                        </p:attrNameLst>
                                      </p:cBhvr>
                                      <p:tavLst>
                                        <p:tav tm="0">
                                          <p:val>
                                            <p:fltVal val="0"/>
                                          </p:val>
                                        </p:tav>
                                        <p:tav tm="100000">
                                          <p:val>
                                            <p:strVal val="#ppt_h"/>
                                          </p:val>
                                        </p:tav>
                                      </p:tavLst>
                                    </p:anim>
                                    <p:anim calcmode="lin" valueType="num">
                                      <p:cBhvr>
                                        <p:cTn id="9" dur="10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6000" fill="hold"/>
                                        <p:tgtEl>
                                          <p:spTgt spid="2"/>
                                        </p:tgtEl>
                                        <p:attrNameLst>
                                          <p:attrName>ppt_w</p:attrName>
                                        </p:attrNameLst>
                                      </p:cBhvr>
                                      <p:tavLst>
                                        <p:tav tm="0">
                                          <p:val>
                                            <p:fltVal val="0"/>
                                          </p:val>
                                        </p:tav>
                                        <p:tav tm="100000">
                                          <p:val>
                                            <p:strVal val="#ppt_w"/>
                                          </p:val>
                                        </p:tav>
                                      </p:tavLst>
                                    </p:anim>
                                    <p:anim calcmode="lin" valueType="num">
                                      <p:cBhvr>
                                        <p:cTn id="16" dur="6000" fill="hold"/>
                                        <p:tgtEl>
                                          <p:spTgt spid="2"/>
                                        </p:tgtEl>
                                        <p:attrNameLst>
                                          <p:attrName>ppt_h</p:attrName>
                                        </p:attrNameLst>
                                      </p:cBhvr>
                                      <p:tavLst>
                                        <p:tav tm="0">
                                          <p:val>
                                            <p:fltVal val="0"/>
                                          </p:val>
                                        </p:tav>
                                        <p:tav tm="100000">
                                          <p:val>
                                            <p:strVal val="#ppt_h"/>
                                          </p:val>
                                        </p:tav>
                                      </p:tavLst>
                                    </p:anim>
                                    <p:anim calcmode="lin" valueType="num">
                                      <p:cBhvr>
                                        <p:cTn id="17" dur="6000" fill="hold"/>
                                        <p:tgtEl>
                                          <p:spTgt spid="2"/>
                                        </p:tgtEl>
                                        <p:attrNameLst>
                                          <p:attrName>style.rotation</p:attrName>
                                        </p:attrNameLst>
                                      </p:cBhvr>
                                      <p:tavLst>
                                        <p:tav tm="0">
                                          <p:val>
                                            <p:fltVal val="90"/>
                                          </p:val>
                                        </p:tav>
                                        <p:tav tm="100000">
                                          <p:val>
                                            <p:fltVal val="0"/>
                                          </p:val>
                                        </p:tav>
                                      </p:tavLst>
                                    </p:anim>
                                    <p:animEffect transition="in" filter="fade">
                                      <p:cBhvr>
                                        <p:cTn id="18" dur="6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0212357">
            <a:off x="-5673" y="73589"/>
            <a:ext cx="3191955" cy="301010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2" descr="C:\Users\1\Desktop\my music\3656829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03235" y="100305"/>
            <a:ext cx="5047161" cy="666935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11297" y="3094397"/>
            <a:ext cx="4572000" cy="2862322"/>
          </a:xfrm>
          <a:prstGeom prst="rect">
            <a:avLst/>
          </a:prstGeom>
        </p:spPr>
        <p:txBody>
          <a:bodyPr>
            <a:spAutoFit/>
          </a:bodyPr>
          <a:lstStyle/>
          <a:p>
            <a:r>
              <a:rPr lang="en-US" sz="3600" b="1" dirty="0">
                <a:solidFill>
                  <a:srgbClr val="FF0000"/>
                </a:solidFill>
                <a:latin typeface="Britannic Bold" pitchFamily="34" charset="0"/>
              </a:rPr>
              <a:t>It was the end of childhood, adolescence, youth and in general the life of our ancestors. </a:t>
            </a:r>
            <a:endParaRPr lang="ru-RU" sz="3600" b="1" dirty="0">
              <a:solidFill>
                <a:srgbClr val="FF0000"/>
              </a:solidFill>
              <a:latin typeface="Arial Black" pitchFamily="34" charset="0"/>
            </a:endParaRPr>
          </a:p>
        </p:txBody>
      </p:sp>
    </p:spTree>
    <p:extLst>
      <p:ext uri="{BB962C8B-B14F-4D97-AF65-F5344CB8AC3E}">
        <p14:creationId xmlns:p14="http://schemas.microsoft.com/office/powerpoint/2010/main" xmlns="" val="3829342438"/>
      </p:ext>
    </p:extLst>
  </p:cSld>
  <p:clrMapOvr>
    <a:masterClrMapping/>
  </p:clrMapOvr>
  <mc:AlternateContent xmlns:mc="http://schemas.openxmlformats.org/markup-compatibility/2006">
    <mc:Choice xmlns:p14="http://schemas.microsoft.com/office/powerpoint/2010/main" xmlns="" Requires="p14">
      <p:transition spd="slow" p14:dur="4000" advClick="0" advTm="5000">
        <p:checker/>
      </p:transition>
    </mc:Choice>
    <mc:Fallback>
      <p:transition spd="slow" advClick="0"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fltVal val="0"/>
                                          </p:val>
                                        </p:tav>
                                        <p:tav tm="100000">
                                          <p:val>
                                            <p:strVal val="#ppt_w"/>
                                          </p:val>
                                        </p:tav>
                                      </p:tavLst>
                                    </p:anim>
                                    <p:anim calcmode="lin" valueType="num">
                                      <p:cBhvr>
                                        <p:cTn id="8" dur="5000" fill="hold"/>
                                        <p:tgtEl>
                                          <p:spTgt spid="2"/>
                                        </p:tgtEl>
                                        <p:attrNameLst>
                                          <p:attrName>ppt_h</p:attrName>
                                        </p:attrNameLst>
                                      </p:cBhvr>
                                      <p:tavLst>
                                        <p:tav tm="0">
                                          <p:val>
                                            <p:fltVal val="0"/>
                                          </p:val>
                                        </p:tav>
                                        <p:tav tm="100000">
                                          <p:val>
                                            <p:strVal val="#ppt_h"/>
                                          </p:val>
                                        </p:tav>
                                      </p:tavLst>
                                    </p:anim>
                                    <p:animEffect transition="in" filter="fade">
                                      <p:cBhvr>
                                        <p:cTn id="9" dur="5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5" dur="10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854217">
            <a:off x="22608" y="33696"/>
            <a:ext cx="3070519" cy="3040104"/>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2" descr="C:\Users\1\Desktop\my music\Stalingrad 1942 (2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87824" y="116632"/>
            <a:ext cx="6010021" cy="476028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238735" y="3107200"/>
            <a:ext cx="8640960" cy="3539430"/>
          </a:xfrm>
          <a:prstGeom prst="rect">
            <a:avLst/>
          </a:prstGeom>
        </p:spPr>
        <p:txBody>
          <a:bodyPr wrap="square">
            <a:spAutoFit/>
          </a:bodyPr>
          <a:lstStyle/>
          <a:p>
            <a:pPr algn="ctr"/>
            <a:r>
              <a:rPr lang="en-US" sz="3200" b="1" i="1" dirty="0">
                <a:solidFill>
                  <a:srgbClr val="FF0000"/>
                </a:solidFill>
                <a:latin typeface="Britannic Bold" pitchFamily="34" charset="0"/>
              </a:rPr>
              <a:t>From June 22, 1941 to May 9, 1945 26,600,000 of our people were killed. Yes, our people, without any division into ethnic or religious groups, our Soviet people. From these 26.6 million 1.3 million – the children who died due to the increased mortality rate among those who were born during the war.</a:t>
            </a:r>
            <a:endParaRPr lang="ru-RU" sz="3200" b="1" dirty="0">
              <a:solidFill>
                <a:srgbClr val="FF0000"/>
              </a:solidFill>
            </a:endParaRPr>
          </a:p>
        </p:txBody>
      </p:sp>
    </p:spTree>
    <p:extLst>
      <p:ext uri="{BB962C8B-B14F-4D97-AF65-F5344CB8AC3E}">
        <p14:creationId xmlns:p14="http://schemas.microsoft.com/office/powerpoint/2010/main" xmlns="" val="1939680316"/>
      </p:ext>
    </p:extLst>
  </p:cSld>
  <p:clrMapOvr>
    <a:masterClrMapping/>
  </p:clrMapOvr>
  <mc:AlternateContent xmlns:mc="http://schemas.openxmlformats.org/markup-compatibility/2006">
    <mc:Choice xmlns:p14="http://schemas.microsoft.com/office/powerpoint/2010/main" xmlns="" Requires="p14">
      <p:transition spd="slow" p14:dur="4000" advClick="0" advTm="30000">
        <p14:honeycomb/>
      </p:transition>
    </mc:Choice>
    <mc:Fallback>
      <p:transition spd="slow" advClick="0" advTm="3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6000" fill="hold"/>
                                        <p:tgtEl>
                                          <p:spTgt spid="3"/>
                                        </p:tgtEl>
                                        <p:attrNameLst>
                                          <p:attrName>ppt_x</p:attrName>
                                        </p:attrNameLst>
                                      </p:cBhvr>
                                      <p:tavLst>
                                        <p:tav tm="0">
                                          <p:val>
                                            <p:strVal val="#ppt_x"/>
                                          </p:val>
                                        </p:tav>
                                        <p:tav tm="100000">
                                          <p:val>
                                            <p:strVal val="#ppt_x"/>
                                          </p:val>
                                        </p:tav>
                                      </p:tavLst>
                                    </p:anim>
                                    <p:anim calcmode="lin" valueType="num">
                                      <p:cBhvr>
                                        <p:cTn id="9" dur="6000" fill="hold"/>
                                        <p:tgtEl>
                                          <p:spTgt spid="3"/>
                                        </p:tgtEl>
                                        <p:attrNameLst>
                                          <p:attrName>ppt_y</p:attrName>
                                        </p:attrNameLst>
                                      </p:cBhvr>
                                      <p:tavLst>
                                        <p:tav tm="0">
                                          <p:val>
                                            <p:strVal val="#ppt_y+0.31"/>
                                          </p:val>
                                        </p:tav>
                                        <p:tav tm="100000">
                                          <p:val>
                                            <p:strVal val="#ppt_y+0.31"/>
                                          </p:val>
                                        </p:tav>
                                      </p:tavLst>
                                    </p:anim>
                                    <p:anim calcmode="lin" valueType="num">
                                      <p:cBhvr>
                                        <p:cTn id="10" dur="9000" decel="50000" fill="hold">
                                          <p:stCondLst>
                                            <p:cond delay="60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9000" decel="50000" fill="hold">
                                          <p:stCondLst>
                                            <p:cond delay="60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ircle(in)">
                                      <p:cBhvr>
                                        <p:cTn id="16" dur="14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927270">
            <a:off x="41265" y="30096"/>
            <a:ext cx="3189915" cy="3175394"/>
          </a:xfrm>
          <a:prstGeom prst="rect">
            <a:avLst/>
          </a:prstGeom>
          <a:noFill/>
          <a:extLst>
            <a:ext uri="{909E8E84-426E-40DD-AFC4-6F175D3DCCD1}">
              <a14:hiddenFill xmlns:a14="http://schemas.microsoft.com/office/drawing/2010/main" xmlns="">
                <a:solidFill>
                  <a:srgbClr val="FFFFFF"/>
                </a:solidFill>
              </a14:hiddenFill>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23728" y="2230582"/>
            <a:ext cx="6722430" cy="44284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Прямоугольник 3"/>
          <p:cNvSpPr/>
          <p:nvPr/>
        </p:nvSpPr>
        <p:spPr>
          <a:xfrm>
            <a:off x="2843808" y="52108"/>
            <a:ext cx="6192688" cy="5262979"/>
          </a:xfrm>
          <a:prstGeom prst="rect">
            <a:avLst/>
          </a:prstGeom>
        </p:spPr>
        <p:txBody>
          <a:bodyPr wrap="square">
            <a:spAutoFit/>
          </a:bodyPr>
          <a:lstStyle/>
          <a:p>
            <a:pPr algn="ctr"/>
            <a:r>
              <a:rPr lang="en-US" sz="2800" b="1" dirty="0" smtClean="0">
                <a:solidFill>
                  <a:srgbClr val="FF0000"/>
                </a:solidFill>
                <a:latin typeface="Britannic Bold" pitchFamily="34" charset="0"/>
              </a:rPr>
              <a:t>From news reports</a:t>
            </a:r>
            <a:r>
              <a:rPr lang="ru-RU" sz="2800" b="1" dirty="0" smtClean="0">
                <a:solidFill>
                  <a:srgbClr val="FF0000"/>
                </a:solidFill>
              </a:rPr>
              <a:t>:</a:t>
            </a:r>
          </a:p>
          <a:p>
            <a:pPr algn="ctr"/>
            <a:r>
              <a:rPr lang="en-US" sz="2800" b="1" dirty="0" smtClean="0">
                <a:solidFill>
                  <a:srgbClr val="FF0000"/>
                </a:solidFill>
                <a:latin typeface="Britannic Bold" pitchFamily="34" charset="0"/>
              </a:rPr>
              <a:t>"Evening Post</a:t>
            </a:r>
            <a:endParaRPr lang="ru-RU" sz="2800" b="1" dirty="0" smtClean="0">
              <a:solidFill>
                <a:srgbClr val="FF0000"/>
              </a:solidFill>
            </a:endParaRPr>
          </a:p>
          <a:p>
            <a:pPr algn="ctr"/>
            <a:r>
              <a:rPr lang="en-US" sz="2800" b="1" dirty="0" smtClean="0">
                <a:solidFill>
                  <a:srgbClr val="FF0000"/>
                </a:solidFill>
                <a:latin typeface="Britannic Bold" pitchFamily="34" charset="0"/>
              </a:rPr>
              <a:t>July 1, 1943 </a:t>
            </a:r>
            <a:endParaRPr lang="ru-RU" sz="2800" b="1" dirty="0" smtClean="0">
              <a:solidFill>
                <a:srgbClr val="FF0000"/>
              </a:solidFill>
            </a:endParaRPr>
          </a:p>
          <a:p>
            <a:pPr algn="ctr"/>
            <a:r>
              <a:rPr lang="en-US" sz="2800" b="1" dirty="0" smtClean="0">
                <a:solidFill>
                  <a:srgbClr val="FF0000"/>
                </a:solidFill>
                <a:latin typeface="Britannic Bold" pitchFamily="34" charset="0"/>
              </a:rPr>
              <a:t>During July 1 there were no significant changes at the front ...</a:t>
            </a:r>
            <a:endParaRPr lang="ru-RU" sz="2800" b="1" dirty="0" smtClean="0">
              <a:solidFill>
                <a:srgbClr val="FF0000"/>
              </a:solidFill>
            </a:endParaRPr>
          </a:p>
          <a:p>
            <a:pPr algn="ctr"/>
            <a:r>
              <a:rPr lang="en-US" sz="2800" b="1" dirty="0" smtClean="0">
                <a:solidFill>
                  <a:srgbClr val="FF0000"/>
                </a:solidFill>
                <a:latin typeface="Britannic Bold" pitchFamily="34" charset="0"/>
              </a:rPr>
              <a:t>In the village ... </a:t>
            </a:r>
            <a:r>
              <a:rPr lang="en-US" sz="2800" b="1" dirty="0" err="1" smtClean="0">
                <a:solidFill>
                  <a:srgbClr val="FF0000"/>
                </a:solidFill>
                <a:latin typeface="Britannic Bold" pitchFamily="34" charset="0"/>
              </a:rPr>
              <a:t>BluzhskyBor</a:t>
            </a:r>
            <a:r>
              <a:rPr lang="en-US" sz="2800" b="1" dirty="0" smtClean="0">
                <a:solidFill>
                  <a:srgbClr val="FF0000"/>
                </a:solidFill>
                <a:latin typeface="Britannic Bold" pitchFamily="34" charset="0"/>
              </a:rPr>
              <a:t>, the Minsk region, the Nazis killed 19 elderly people, women and children ... Later German bandits raided the village of </a:t>
            </a:r>
            <a:r>
              <a:rPr lang="en-US" sz="2800" b="1" dirty="0" err="1" smtClean="0">
                <a:solidFill>
                  <a:srgbClr val="FF0000"/>
                </a:solidFill>
                <a:latin typeface="Britannic Bold" pitchFamily="34" charset="0"/>
              </a:rPr>
              <a:t>Makovie</a:t>
            </a:r>
            <a:r>
              <a:rPr lang="en-US" sz="2800" b="1" dirty="0" smtClean="0">
                <a:solidFill>
                  <a:srgbClr val="FF0000"/>
                </a:solidFill>
                <a:latin typeface="Britannic Bold" pitchFamily="34" charset="0"/>
              </a:rPr>
              <a:t> and arrested 112 people, locked them in a barn and burned alive ... "</a:t>
            </a:r>
            <a:endParaRPr lang="ru-RU" sz="2800" b="1" dirty="0">
              <a:solidFill>
                <a:srgbClr val="FF0000"/>
              </a:solidFill>
            </a:endParaRPr>
          </a:p>
        </p:txBody>
      </p:sp>
    </p:spTree>
    <p:extLst>
      <p:ext uri="{BB962C8B-B14F-4D97-AF65-F5344CB8AC3E}">
        <p14:creationId xmlns:p14="http://schemas.microsoft.com/office/powerpoint/2010/main" xmlns="" val="4195554914"/>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7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750" fill="hold"/>
                                        <p:tgtEl>
                                          <p:spTgt spid="4"/>
                                        </p:tgtEl>
                                        <p:attrNameLst>
                                          <p:attrName>ppt_y</p:attrName>
                                        </p:attrNameLst>
                                      </p:cBhvr>
                                      <p:tavLst>
                                        <p:tav tm="0">
                                          <p:val>
                                            <p:strVal val="#ppt_y"/>
                                          </p:val>
                                        </p:tav>
                                        <p:tav tm="100000">
                                          <p:val>
                                            <p:strVal val="#ppt_y"/>
                                          </p:val>
                                        </p:tav>
                                      </p:tavLst>
                                    </p:anim>
                                    <p:anim calcmode="lin" valueType="num">
                                      <p:cBhvr>
                                        <p:cTn id="9" dur="27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7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75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nodeType="clickEffect">
                                  <p:stCondLst>
                                    <p:cond delay="0"/>
                                  </p:stCondLst>
                                  <p:childTnLst>
                                    <p:set>
                                      <p:cBhvr>
                                        <p:cTn id="15" dur="1" fill="hold">
                                          <p:stCondLst>
                                            <p:cond delay="0"/>
                                          </p:stCondLst>
                                        </p:cTn>
                                        <p:tgtEl>
                                          <p:spTgt spid="6147"/>
                                        </p:tgtEl>
                                        <p:attrNameLst>
                                          <p:attrName>style.visibility</p:attrName>
                                        </p:attrNameLst>
                                      </p:cBhvr>
                                      <p:to>
                                        <p:strVal val="visible"/>
                                      </p:to>
                                    </p:set>
                                    <p:animEffect transition="in" filter="wipe(down)">
                                      <p:cBhvr>
                                        <p:cTn id="16" dur="2900">
                                          <p:stCondLst>
                                            <p:cond delay="0"/>
                                          </p:stCondLst>
                                        </p:cTn>
                                        <p:tgtEl>
                                          <p:spTgt spid="6147"/>
                                        </p:tgtEl>
                                      </p:cBhvr>
                                    </p:animEffect>
                                    <p:anim calcmode="lin" valueType="num">
                                      <p:cBhvr>
                                        <p:cTn id="17" dur="9110" tmFilter="0,0; 0.14,0.36; 0.43,0.73; 0.71,0.91; 1.0,1.0">
                                          <p:stCondLst>
                                            <p:cond delay="0"/>
                                          </p:stCondLst>
                                        </p:cTn>
                                        <p:tgtEl>
                                          <p:spTgt spid="6147"/>
                                        </p:tgtEl>
                                        <p:attrNameLst>
                                          <p:attrName>ppt_x</p:attrName>
                                        </p:attrNameLst>
                                      </p:cBhvr>
                                      <p:tavLst>
                                        <p:tav tm="0">
                                          <p:val>
                                            <p:strVal val="#ppt_x-0.25"/>
                                          </p:val>
                                        </p:tav>
                                        <p:tav tm="100000">
                                          <p:val>
                                            <p:strVal val="#ppt_x"/>
                                          </p:val>
                                        </p:tav>
                                      </p:tavLst>
                                    </p:anim>
                                    <p:anim calcmode="lin" valueType="num">
                                      <p:cBhvr>
                                        <p:cTn id="18" dur="3320" tmFilter="0.0,0.0; 0.25,0.07; 0.50,0.2; 0.75,0.467; 1.0,1.0">
                                          <p:stCondLst>
                                            <p:cond delay="0"/>
                                          </p:stCondLst>
                                        </p:cTn>
                                        <p:tgtEl>
                                          <p:spTgt spid="6147"/>
                                        </p:tgtEl>
                                        <p:attrNameLst>
                                          <p:attrName>ppt_y</p:attrName>
                                        </p:attrNameLst>
                                      </p:cBhvr>
                                      <p:tavLst>
                                        <p:tav tm="0" fmla="#ppt_y-sin(pi*$)/3">
                                          <p:val>
                                            <p:fltVal val="0.5"/>
                                          </p:val>
                                        </p:tav>
                                        <p:tav tm="100000">
                                          <p:val>
                                            <p:fltVal val="1"/>
                                          </p:val>
                                        </p:tav>
                                      </p:tavLst>
                                    </p:anim>
                                    <p:anim calcmode="lin" valueType="num">
                                      <p:cBhvr>
                                        <p:cTn id="19" dur="3320" tmFilter="0, 0; 0.125,0.2665; 0.25,0.4; 0.375,0.465; 0.5,0.5;  0.625,0.535; 0.75,0.6; 0.875,0.7335; 1,1">
                                          <p:stCondLst>
                                            <p:cond delay="3320"/>
                                          </p:stCondLst>
                                        </p:cTn>
                                        <p:tgtEl>
                                          <p:spTgt spid="6147"/>
                                        </p:tgtEl>
                                        <p:attrNameLst>
                                          <p:attrName>ppt_y</p:attrName>
                                        </p:attrNameLst>
                                      </p:cBhvr>
                                      <p:tavLst>
                                        <p:tav tm="0" fmla="#ppt_y-sin(pi*$)/9">
                                          <p:val>
                                            <p:fltVal val="0"/>
                                          </p:val>
                                        </p:tav>
                                        <p:tav tm="100000">
                                          <p:val>
                                            <p:fltVal val="1"/>
                                          </p:val>
                                        </p:tav>
                                      </p:tavLst>
                                    </p:anim>
                                    <p:anim calcmode="lin" valueType="num">
                                      <p:cBhvr>
                                        <p:cTn id="20" dur="1660" tmFilter="0, 0; 0.125,0.2665; 0.25,0.4; 0.375,0.465; 0.5,0.5;  0.625,0.535; 0.75,0.6; 0.875,0.7335; 1,1">
                                          <p:stCondLst>
                                            <p:cond delay="6620"/>
                                          </p:stCondLst>
                                        </p:cTn>
                                        <p:tgtEl>
                                          <p:spTgt spid="6147"/>
                                        </p:tgtEl>
                                        <p:attrNameLst>
                                          <p:attrName>ppt_y</p:attrName>
                                        </p:attrNameLst>
                                      </p:cBhvr>
                                      <p:tavLst>
                                        <p:tav tm="0" fmla="#ppt_y-sin(pi*$)/27">
                                          <p:val>
                                            <p:fltVal val="0"/>
                                          </p:val>
                                        </p:tav>
                                        <p:tav tm="100000">
                                          <p:val>
                                            <p:fltVal val="1"/>
                                          </p:val>
                                        </p:tav>
                                      </p:tavLst>
                                    </p:anim>
                                    <p:anim calcmode="lin" valueType="num">
                                      <p:cBhvr>
                                        <p:cTn id="21" dur="820" tmFilter="0, 0; 0.125,0.2665; 0.25,0.4; 0.375,0.465; 0.5,0.5;  0.625,0.535; 0.75,0.6; 0.875,0.7335; 1,1">
                                          <p:stCondLst>
                                            <p:cond delay="8280"/>
                                          </p:stCondLst>
                                        </p:cTn>
                                        <p:tgtEl>
                                          <p:spTgt spid="6147"/>
                                        </p:tgtEl>
                                        <p:attrNameLst>
                                          <p:attrName>ppt_y</p:attrName>
                                        </p:attrNameLst>
                                      </p:cBhvr>
                                      <p:tavLst>
                                        <p:tav tm="0" fmla="#ppt_y-sin(pi*$)/81">
                                          <p:val>
                                            <p:fltVal val="0"/>
                                          </p:val>
                                        </p:tav>
                                        <p:tav tm="100000">
                                          <p:val>
                                            <p:fltVal val="1"/>
                                          </p:val>
                                        </p:tav>
                                      </p:tavLst>
                                    </p:anim>
                                    <p:animScale>
                                      <p:cBhvr>
                                        <p:cTn id="22" dur="130">
                                          <p:stCondLst>
                                            <p:cond delay="3250"/>
                                          </p:stCondLst>
                                        </p:cTn>
                                        <p:tgtEl>
                                          <p:spTgt spid="6147"/>
                                        </p:tgtEl>
                                      </p:cBhvr>
                                      <p:to x="100000" y="60000"/>
                                    </p:animScale>
                                    <p:animScale>
                                      <p:cBhvr>
                                        <p:cTn id="23" dur="830" decel="50000">
                                          <p:stCondLst>
                                            <p:cond delay="3380"/>
                                          </p:stCondLst>
                                        </p:cTn>
                                        <p:tgtEl>
                                          <p:spTgt spid="6147"/>
                                        </p:tgtEl>
                                      </p:cBhvr>
                                      <p:to x="100000" y="100000"/>
                                    </p:animScale>
                                    <p:animScale>
                                      <p:cBhvr>
                                        <p:cTn id="24" dur="130">
                                          <p:stCondLst>
                                            <p:cond delay="6560"/>
                                          </p:stCondLst>
                                        </p:cTn>
                                        <p:tgtEl>
                                          <p:spTgt spid="6147"/>
                                        </p:tgtEl>
                                      </p:cBhvr>
                                      <p:to x="100000" y="80000"/>
                                    </p:animScale>
                                    <p:animScale>
                                      <p:cBhvr>
                                        <p:cTn id="25" dur="830" decel="50000">
                                          <p:stCondLst>
                                            <p:cond delay="6690"/>
                                          </p:stCondLst>
                                        </p:cTn>
                                        <p:tgtEl>
                                          <p:spTgt spid="6147"/>
                                        </p:tgtEl>
                                      </p:cBhvr>
                                      <p:to x="100000" y="100000"/>
                                    </p:animScale>
                                    <p:animScale>
                                      <p:cBhvr>
                                        <p:cTn id="26" dur="130">
                                          <p:stCondLst>
                                            <p:cond delay="8210"/>
                                          </p:stCondLst>
                                        </p:cTn>
                                        <p:tgtEl>
                                          <p:spTgt spid="6147"/>
                                        </p:tgtEl>
                                      </p:cBhvr>
                                      <p:to x="100000" y="90000"/>
                                    </p:animScale>
                                    <p:animScale>
                                      <p:cBhvr>
                                        <p:cTn id="27" dur="830" decel="50000">
                                          <p:stCondLst>
                                            <p:cond delay="8340"/>
                                          </p:stCondLst>
                                        </p:cTn>
                                        <p:tgtEl>
                                          <p:spTgt spid="6147"/>
                                        </p:tgtEl>
                                      </p:cBhvr>
                                      <p:to x="100000" y="100000"/>
                                    </p:animScale>
                                    <p:animScale>
                                      <p:cBhvr>
                                        <p:cTn id="28" dur="130">
                                          <p:stCondLst>
                                            <p:cond delay="9040"/>
                                          </p:stCondLst>
                                        </p:cTn>
                                        <p:tgtEl>
                                          <p:spTgt spid="6147"/>
                                        </p:tgtEl>
                                      </p:cBhvr>
                                      <p:to x="100000" y="95000"/>
                                    </p:animScale>
                                    <p:animScale>
                                      <p:cBhvr>
                                        <p:cTn id="29" dur="830" decel="50000">
                                          <p:stCondLst>
                                            <p:cond delay="9170"/>
                                          </p:stCondLst>
                                        </p:cTn>
                                        <p:tgtEl>
                                          <p:spTgt spid="614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901431">
            <a:off x="73821" y="-13428"/>
            <a:ext cx="2949077" cy="3031154"/>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C:\Users\1\Desktop\my music\71 годовщина начала великой отечественной войны Сталинград.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87824" y="260648"/>
            <a:ext cx="5863432" cy="444145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827584" y="5445224"/>
            <a:ext cx="4104456" cy="1107996"/>
          </a:xfrm>
          <a:prstGeom prst="rect">
            <a:avLst/>
          </a:prstGeom>
        </p:spPr>
        <p:txBody>
          <a:bodyPr wrap="square">
            <a:spAutoFit/>
          </a:bodyPr>
          <a:lstStyle/>
          <a:p>
            <a:pPr algn="ctr"/>
            <a:r>
              <a:rPr lang="ru-RU" sz="6600" b="1" dirty="0">
                <a:solidFill>
                  <a:srgbClr val="FF0000"/>
                </a:solidFill>
              </a:rPr>
              <a:t>-</a:t>
            </a:r>
            <a:r>
              <a:rPr lang="en-US" sz="6600" b="1" dirty="0">
                <a:solidFill>
                  <a:srgbClr val="FF0000"/>
                </a:solidFill>
              </a:rPr>
              <a:t>Mummy</a:t>
            </a:r>
            <a:r>
              <a:rPr lang="ru-RU" sz="6600" b="1" dirty="0">
                <a:solidFill>
                  <a:srgbClr val="FF0000"/>
                </a:solidFill>
              </a:rPr>
              <a:t>…</a:t>
            </a:r>
          </a:p>
        </p:txBody>
      </p:sp>
    </p:spTree>
    <p:extLst>
      <p:ext uri="{BB962C8B-B14F-4D97-AF65-F5344CB8AC3E}">
        <p14:creationId xmlns:p14="http://schemas.microsoft.com/office/powerpoint/2010/main" xmlns="" val="1604114415"/>
      </p:ext>
    </p:extLst>
  </p:cSld>
  <p:clrMapOvr>
    <a:masterClrMapping/>
  </p:clrMapOvr>
  <mc:AlternateContent xmlns:mc="http://schemas.openxmlformats.org/markup-compatibility/2006">
    <mc:Choice xmlns:p14="http://schemas.microsoft.com/office/powerpoint/2010/main" xmlns="" Requires="p14">
      <p:transition spd="slow" p14:dur="6000" advClick="0" advTm="5000">
        <p14:flip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3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945583">
            <a:off x="5560" y="-759"/>
            <a:ext cx="3005637" cy="2904580"/>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descr="C:\Users\1\Desktop\JAE2xEcvbA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15816" y="24408"/>
            <a:ext cx="5522913" cy="42068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Прямоугольник 1"/>
          <p:cNvSpPr/>
          <p:nvPr/>
        </p:nvSpPr>
        <p:spPr>
          <a:xfrm>
            <a:off x="4427984" y="734228"/>
            <a:ext cx="4572000" cy="6001643"/>
          </a:xfrm>
          <a:prstGeom prst="rect">
            <a:avLst/>
          </a:prstGeom>
        </p:spPr>
        <p:txBody>
          <a:bodyPr>
            <a:spAutoFit/>
          </a:bodyPr>
          <a:lstStyle/>
          <a:p>
            <a:pPr algn="ctr"/>
            <a:r>
              <a:rPr lang="en-US" sz="2400" b="1" dirty="0" smtClean="0">
                <a:solidFill>
                  <a:srgbClr val="C00000"/>
                </a:solidFill>
                <a:latin typeface="Britannic Bold" pitchFamily="34" charset="0"/>
              </a:rPr>
              <a:t>It is hard to write. It is better to say in the words of Robert </a:t>
            </a:r>
            <a:r>
              <a:rPr lang="en-US" sz="2400" b="1" dirty="0" err="1" smtClean="0">
                <a:solidFill>
                  <a:srgbClr val="FF0000"/>
                </a:solidFill>
                <a:latin typeface="Britannic Bold" pitchFamily="34" charset="0"/>
              </a:rPr>
              <a:t>Rozhdestvensky</a:t>
            </a:r>
            <a:r>
              <a:rPr lang="en-US" sz="2400" b="1" dirty="0" smtClean="0">
                <a:solidFill>
                  <a:srgbClr val="FF0000"/>
                </a:solidFill>
                <a:latin typeface="Britannic Bold" pitchFamily="34" charset="0"/>
              </a:rPr>
              <a:t>:</a:t>
            </a:r>
            <a:endParaRPr lang="ru-RU" sz="2400" b="1" dirty="0" smtClean="0">
              <a:solidFill>
                <a:srgbClr val="FF0000"/>
              </a:solidFill>
            </a:endParaRPr>
          </a:p>
          <a:p>
            <a:pPr algn="ctr"/>
            <a:r>
              <a:rPr lang="en-US" sz="2400" b="1" dirty="0" smtClean="0">
                <a:solidFill>
                  <a:srgbClr val="FF0000"/>
                </a:solidFill>
                <a:latin typeface="Britannic Bold" pitchFamily="34" charset="0"/>
              </a:rPr>
              <a:t>Remember!</a:t>
            </a:r>
            <a:endParaRPr lang="ru-RU" sz="2400" b="1" dirty="0" smtClean="0">
              <a:solidFill>
                <a:srgbClr val="FF0000"/>
              </a:solidFill>
            </a:endParaRPr>
          </a:p>
          <a:p>
            <a:pPr algn="ctr"/>
            <a:r>
              <a:rPr lang="en-US" sz="2400" b="1" dirty="0" smtClean="0">
                <a:solidFill>
                  <a:srgbClr val="FF0000"/>
                </a:solidFill>
                <a:latin typeface="Britannic Bold" pitchFamily="34" charset="0"/>
              </a:rPr>
              <a:t>Through the centuries, through the years -</a:t>
            </a:r>
            <a:endParaRPr lang="ru-RU" sz="2400" b="1" dirty="0" smtClean="0">
              <a:solidFill>
                <a:srgbClr val="FF0000"/>
              </a:solidFill>
            </a:endParaRPr>
          </a:p>
          <a:p>
            <a:pPr algn="ctr"/>
            <a:r>
              <a:rPr lang="en-US" sz="2400" b="1" dirty="0" smtClean="0">
                <a:solidFill>
                  <a:srgbClr val="FF0000"/>
                </a:solidFill>
                <a:latin typeface="Britannic Bold" pitchFamily="34" charset="0"/>
              </a:rPr>
              <a:t>Remember!</a:t>
            </a:r>
            <a:endParaRPr lang="ru-RU" sz="2400" b="1" dirty="0" smtClean="0">
              <a:solidFill>
                <a:srgbClr val="FF0000"/>
              </a:solidFill>
            </a:endParaRPr>
          </a:p>
          <a:p>
            <a:pPr algn="ctr"/>
            <a:r>
              <a:rPr lang="en-US" sz="2400" b="1" dirty="0" smtClean="0">
                <a:solidFill>
                  <a:srgbClr val="FF0000"/>
                </a:solidFill>
                <a:latin typeface="Britannic Bold" pitchFamily="34" charset="0"/>
              </a:rPr>
              <a:t>Those who will never come again</a:t>
            </a:r>
            <a:endParaRPr lang="ru-RU" sz="2400" b="1" dirty="0" smtClean="0">
              <a:solidFill>
                <a:srgbClr val="FF0000"/>
              </a:solidFill>
            </a:endParaRPr>
          </a:p>
          <a:p>
            <a:pPr algn="ctr"/>
            <a:r>
              <a:rPr lang="en-US" sz="2400" b="1" dirty="0" smtClean="0">
                <a:solidFill>
                  <a:srgbClr val="FF0000"/>
                </a:solidFill>
                <a:latin typeface="Britannic Bold" pitchFamily="34" charset="0"/>
              </a:rPr>
              <a:t>Remember!</a:t>
            </a:r>
            <a:endParaRPr lang="ru-RU" sz="2400" b="1" dirty="0" smtClean="0">
              <a:solidFill>
                <a:srgbClr val="FF0000"/>
              </a:solidFill>
            </a:endParaRPr>
          </a:p>
          <a:p>
            <a:pPr algn="ctr"/>
            <a:r>
              <a:rPr lang="en-US" sz="2400" b="1" dirty="0" smtClean="0">
                <a:solidFill>
                  <a:srgbClr val="FF0000"/>
                </a:solidFill>
                <a:latin typeface="Britannic Bold" pitchFamily="34" charset="0"/>
              </a:rPr>
              <a:t>Do not cry!</a:t>
            </a:r>
            <a:endParaRPr lang="ru-RU" sz="2400" b="1" dirty="0" smtClean="0">
              <a:solidFill>
                <a:srgbClr val="FF0000"/>
              </a:solidFill>
            </a:endParaRPr>
          </a:p>
          <a:p>
            <a:pPr algn="ctr"/>
            <a:r>
              <a:rPr lang="en-US" sz="2400" b="1" dirty="0" smtClean="0">
                <a:solidFill>
                  <a:srgbClr val="FF0000"/>
                </a:solidFill>
                <a:latin typeface="Britannic Bold" pitchFamily="34" charset="0"/>
              </a:rPr>
              <a:t>Keep groans in throat, </a:t>
            </a:r>
            <a:endParaRPr lang="ru-RU" sz="2400" b="1" dirty="0" smtClean="0">
              <a:solidFill>
                <a:srgbClr val="FF0000"/>
              </a:solidFill>
            </a:endParaRPr>
          </a:p>
          <a:p>
            <a:pPr algn="ctr"/>
            <a:r>
              <a:rPr lang="en-US" sz="2400" b="1" dirty="0" smtClean="0">
                <a:solidFill>
                  <a:srgbClr val="FF0000"/>
                </a:solidFill>
                <a:latin typeface="Britannic Bold" pitchFamily="34" charset="0"/>
              </a:rPr>
              <a:t>bitter groans.</a:t>
            </a:r>
            <a:endParaRPr lang="ru-RU" sz="2400" b="1" dirty="0" smtClean="0">
              <a:solidFill>
                <a:srgbClr val="FF0000"/>
              </a:solidFill>
            </a:endParaRPr>
          </a:p>
          <a:p>
            <a:pPr algn="ctr"/>
            <a:r>
              <a:rPr lang="en-US" sz="2400" b="1" dirty="0" smtClean="0">
                <a:solidFill>
                  <a:srgbClr val="FF0000"/>
                </a:solidFill>
                <a:latin typeface="Britannic Bold" pitchFamily="34" charset="0"/>
              </a:rPr>
              <a:t>Be worthy of those who died</a:t>
            </a:r>
            <a:endParaRPr lang="ru-RU" sz="2400" b="1" dirty="0" smtClean="0">
              <a:solidFill>
                <a:srgbClr val="FF0000"/>
              </a:solidFill>
            </a:endParaRPr>
          </a:p>
          <a:p>
            <a:pPr algn="ctr"/>
            <a:r>
              <a:rPr lang="en-US" sz="2400" b="1" dirty="0" smtClean="0">
                <a:solidFill>
                  <a:srgbClr val="FF0000"/>
                </a:solidFill>
                <a:latin typeface="Britannic Bold" pitchFamily="34" charset="0"/>
              </a:rPr>
              <a:t>Forever worthy</a:t>
            </a:r>
            <a:r>
              <a:rPr lang="ru-RU" sz="2400" b="1" dirty="0" smtClean="0">
                <a:solidFill>
                  <a:srgbClr val="FF0000"/>
                </a:solidFill>
              </a:rPr>
              <a:t>!</a:t>
            </a:r>
          </a:p>
          <a:p>
            <a:pPr algn="ctr"/>
            <a:r>
              <a:rPr lang="ru-RU" sz="2400" b="1" dirty="0" smtClean="0">
                <a:solidFill>
                  <a:srgbClr val="FF0000"/>
                </a:solidFill>
              </a:rPr>
              <a:t>("</a:t>
            </a:r>
            <a:r>
              <a:rPr lang="en-US" sz="2400" b="1" dirty="0" smtClean="0">
                <a:solidFill>
                  <a:srgbClr val="FF0000"/>
                </a:solidFill>
                <a:latin typeface="Britannic Bold" pitchFamily="34" charset="0"/>
              </a:rPr>
              <a:t>Requiem</a:t>
            </a:r>
            <a:r>
              <a:rPr lang="ru-RU" sz="2400" b="1" dirty="0" smtClean="0">
                <a:solidFill>
                  <a:srgbClr val="FF0000"/>
                </a:solidFill>
              </a:rPr>
              <a:t>" 1962)</a:t>
            </a:r>
            <a:endParaRPr lang="ru-RU" sz="2400" b="1" dirty="0">
              <a:solidFill>
                <a:srgbClr val="FF0000"/>
              </a:solidFill>
            </a:endParaRPr>
          </a:p>
        </p:txBody>
      </p:sp>
    </p:spTree>
    <p:extLst>
      <p:ext uri="{BB962C8B-B14F-4D97-AF65-F5344CB8AC3E}">
        <p14:creationId xmlns:p14="http://schemas.microsoft.com/office/powerpoint/2010/main" xmlns="" val="2522909588"/>
      </p:ext>
    </p:extLst>
  </p:cSld>
  <p:clrMapOvr>
    <a:masterClrMapping/>
  </p:clrMapOvr>
  <mc:AlternateContent xmlns:mc="http://schemas.openxmlformats.org/markup-compatibility/2006">
    <mc:Choice xmlns:p14="http://schemas.microsoft.com/office/powerpoint/2010/main" xmlns="" Requires="p14">
      <p:transition spd="slow" p14:dur="5000" advClick="0" advTm="5000">
        <p14:gallery dir="l"/>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4000"/>
                                        <p:tgtEl>
                                          <p:spTgt spid="2"/>
                                        </p:tgtEl>
                                      </p:cBhvr>
                                    </p:animEffect>
                                    <p:anim calcmode="lin" valueType="num">
                                      <p:cBhvr>
                                        <p:cTn id="8" dur="14000" fill="hold"/>
                                        <p:tgtEl>
                                          <p:spTgt spid="2"/>
                                        </p:tgtEl>
                                        <p:attrNameLst>
                                          <p:attrName>ppt_x</p:attrName>
                                        </p:attrNameLst>
                                      </p:cBhvr>
                                      <p:tavLst>
                                        <p:tav tm="0">
                                          <p:val>
                                            <p:strVal val="#ppt_x"/>
                                          </p:val>
                                        </p:tav>
                                        <p:tav tm="100000">
                                          <p:val>
                                            <p:strVal val="#ppt_x"/>
                                          </p:val>
                                        </p:tav>
                                      </p:tavLst>
                                    </p:anim>
                                    <p:anim calcmode="lin" valueType="num">
                                      <p:cBhvr>
                                        <p:cTn id="9" dur="14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8000"/>
                                        <p:tgtEl>
                                          <p:spTgt spid="2050"/>
                                        </p:tgtEl>
                                      </p:cBhvr>
                                    </p:animEffect>
                                    <p:anim calcmode="lin" valueType="num">
                                      <p:cBhvr>
                                        <p:cTn id="15" dur="8000" fill="hold"/>
                                        <p:tgtEl>
                                          <p:spTgt spid="2050"/>
                                        </p:tgtEl>
                                        <p:attrNameLst>
                                          <p:attrName>ppt_x</p:attrName>
                                        </p:attrNameLst>
                                      </p:cBhvr>
                                      <p:tavLst>
                                        <p:tav tm="0">
                                          <p:val>
                                            <p:strVal val="#ppt_x"/>
                                          </p:val>
                                        </p:tav>
                                        <p:tav tm="100000">
                                          <p:val>
                                            <p:strVal val="#ppt_x"/>
                                          </p:val>
                                        </p:tav>
                                      </p:tavLst>
                                    </p:anim>
                                    <p:anim calcmode="lin" valueType="num">
                                      <p:cBhvr>
                                        <p:cTn id="16" dur="8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F:\8qGCceRGfQ4.t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9968974">
            <a:off x="-85839" y="75598"/>
            <a:ext cx="3091998" cy="2857500"/>
          </a:xfrm>
          <a:prstGeom prst="rect">
            <a:avLst/>
          </a:prstGeom>
          <a:noFill/>
          <a:extLst>
            <a:ext uri="{909E8E84-426E-40DD-AFC4-6F175D3DCCD1}">
              <a14:hiddenFill xmlns:a14="http://schemas.microsoft.com/office/drawing/2010/main" xmlns="">
                <a:solidFill>
                  <a:srgbClr val="FFFFFF"/>
                </a:solidFill>
              </a14:hiddenFill>
            </a:ext>
          </a:extLst>
        </p:spPr>
      </p:pic>
      <p:pic>
        <p:nvPicPr>
          <p:cNvPr id="3074" name="Picture 2" descr="http://www.kaiserzeit.com/new-images/orders+medals/russian-orders+medals/george4-OMO-obv.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32040" y="152582"/>
            <a:ext cx="3810000" cy="665797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324125" y="3284984"/>
            <a:ext cx="4572000" cy="3170099"/>
          </a:xfrm>
          <a:prstGeom prst="rect">
            <a:avLst/>
          </a:prstGeom>
        </p:spPr>
        <p:txBody>
          <a:bodyPr>
            <a:spAutoFit/>
          </a:bodyPr>
          <a:lstStyle/>
          <a:p>
            <a:pPr algn="ctr"/>
            <a:r>
              <a:rPr lang="en-US" sz="4000" b="1" i="1" dirty="0">
                <a:solidFill>
                  <a:srgbClr val="C00000"/>
                </a:solidFill>
                <a:latin typeface="Britannic Bold" pitchFamily="34" charset="0"/>
              </a:rPr>
              <a:t>St. George Ribbon first appeared together with St. George Medal in 1769.</a:t>
            </a:r>
            <a:endParaRPr lang="ru-RU" sz="4000" b="1" dirty="0">
              <a:solidFill>
                <a:srgbClr val="C00000"/>
              </a:solidFill>
            </a:endParaRPr>
          </a:p>
        </p:txBody>
      </p:sp>
    </p:spTree>
    <p:extLst>
      <p:ext uri="{BB962C8B-B14F-4D97-AF65-F5344CB8AC3E}">
        <p14:creationId xmlns:p14="http://schemas.microsoft.com/office/powerpoint/2010/main" xmlns="" val="4018922355"/>
      </p:ext>
    </p:extLst>
  </p:cSld>
  <p:clrMapOvr>
    <a:masterClrMapping/>
  </p:clrMapOvr>
  <mc:AlternateContent xmlns:mc="http://schemas.openxmlformats.org/markup-compatibility/2006">
    <mc:Choice xmlns:p14="http://schemas.microsoft.com/office/powerpoint/2010/main" xmlns="" Requires="p14">
      <p:transition spd="slow" p14:dur="4000" advClick="0" advTm="5000">
        <p14:prism isContent="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3000" fill="hold"/>
                                        <p:tgtEl>
                                          <p:spTgt spid="3074"/>
                                        </p:tgtEl>
                                        <p:attrNameLst>
                                          <p:attrName>ppt_w</p:attrName>
                                        </p:attrNameLst>
                                      </p:cBhvr>
                                      <p:tavLst>
                                        <p:tav tm="0">
                                          <p:val>
                                            <p:fltVal val="0"/>
                                          </p:val>
                                        </p:tav>
                                        <p:tav tm="100000">
                                          <p:val>
                                            <p:strVal val="#ppt_w"/>
                                          </p:val>
                                        </p:tav>
                                      </p:tavLst>
                                    </p:anim>
                                    <p:anim calcmode="lin" valueType="num">
                                      <p:cBhvr>
                                        <p:cTn id="8" dur="3000" fill="hold"/>
                                        <p:tgtEl>
                                          <p:spTgt spid="3074"/>
                                        </p:tgtEl>
                                        <p:attrNameLst>
                                          <p:attrName>ppt_h</p:attrName>
                                        </p:attrNameLst>
                                      </p:cBhvr>
                                      <p:tavLst>
                                        <p:tav tm="0">
                                          <p:val>
                                            <p:fltVal val="0"/>
                                          </p:val>
                                        </p:tav>
                                        <p:tav tm="100000">
                                          <p:val>
                                            <p:strVal val="#ppt_h"/>
                                          </p:val>
                                        </p:tav>
                                      </p:tavLst>
                                    </p:anim>
                                    <p:anim calcmode="lin" valueType="num">
                                      <p:cBhvr>
                                        <p:cTn id="9" dur="3000" fill="hold"/>
                                        <p:tgtEl>
                                          <p:spTgt spid="3074"/>
                                        </p:tgtEl>
                                        <p:attrNameLst>
                                          <p:attrName>style.rotation</p:attrName>
                                        </p:attrNameLst>
                                      </p:cBhvr>
                                      <p:tavLst>
                                        <p:tav tm="0">
                                          <p:val>
                                            <p:fltVal val="90"/>
                                          </p:val>
                                        </p:tav>
                                        <p:tav tm="100000">
                                          <p:val>
                                            <p:fltVal val="0"/>
                                          </p:val>
                                        </p:tav>
                                      </p:tavLst>
                                    </p:anim>
                                    <p:animEffect transition="in" filter="fade">
                                      <p:cBhvr>
                                        <p:cTn id="10" dur="30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4000"/>
                                        <p:tgtEl>
                                          <p:spTgt spid="3"/>
                                        </p:tgtEl>
                                      </p:cBhvr>
                                    </p:animEffect>
                                    <p:anim calcmode="lin" valueType="num">
                                      <p:cBhvr>
                                        <p:cTn id="16" dur="4000" fill="hold"/>
                                        <p:tgtEl>
                                          <p:spTgt spid="3"/>
                                        </p:tgtEl>
                                        <p:attrNameLst>
                                          <p:attrName>ppt_w</p:attrName>
                                        </p:attrNameLst>
                                      </p:cBhvr>
                                      <p:tavLst>
                                        <p:tav tm="0" fmla="#ppt_w*sin(2.5*pi*$)">
                                          <p:val>
                                            <p:fltVal val="0"/>
                                          </p:val>
                                        </p:tav>
                                        <p:tav tm="100000">
                                          <p:val>
                                            <p:fltVal val="1"/>
                                          </p:val>
                                        </p:tav>
                                      </p:tavLst>
                                    </p:anim>
                                    <p:anim calcmode="lin" valueType="num">
                                      <p:cBhvr>
                                        <p:cTn id="17" dur="4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1126</TotalTime>
  <Words>801</Words>
  <Application>Microsoft Office PowerPoint</Application>
  <PresentationFormat>Экран (4:3)</PresentationFormat>
  <Paragraphs>36</Paragraphs>
  <Slides>20</Slides>
  <Notes>0</Notes>
  <HiddenSlides>0</HiddenSlides>
  <MMClips>4</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20</vt:i4>
      </vt:variant>
    </vt:vector>
  </HeadingPairs>
  <TitlesOfParts>
    <vt:vector size="22" baseType="lpstr">
      <vt:lpstr>Трек</vt:lpstr>
      <vt:lpstr>Объект упаковщика для оболочки</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Aleshina</cp:lastModifiedBy>
  <cp:revision>83</cp:revision>
  <dcterms:created xsi:type="dcterms:W3CDTF">2013-03-18T07:34:35Z</dcterms:created>
  <dcterms:modified xsi:type="dcterms:W3CDTF">2013-04-24T08:42:24Z</dcterms:modified>
</cp:coreProperties>
</file>