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0"/>
  </p:notesMasterIdLst>
  <p:sldIdLst>
    <p:sldId id="256" r:id="rId2"/>
    <p:sldId id="275" r:id="rId3"/>
    <p:sldId id="272" r:id="rId4"/>
    <p:sldId id="257" r:id="rId5"/>
    <p:sldId id="276" r:id="rId6"/>
    <p:sldId id="278" r:id="rId7"/>
    <p:sldId id="258" r:id="rId8"/>
    <p:sldId id="270" r:id="rId9"/>
    <p:sldId id="259" r:id="rId10"/>
    <p:sldId id="260" r:id="rId11"/>
    <p:sldId id="261" r:id="rId12"/>
    <p:sldId id="262" r:id="rId13"/>
    <p:sldId id="264" r:id="rId14"/>
    <p:sldId id="265" r:id="rId15"/>
    <p:sldId id="268" r:id="rId16"/>
    <p:sldId id="266" r:id="rId17"/>
    <p:sldId id="267" r:id="rId18"/>
    <p:sldId id="269"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6" d="100"/>
          <a:sy n="66" d="100"/>
        </p:scale>
        <p:origin x="-636" y="-17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F197FD-1BD4-4A56-AF31-A24CAD6BDE9B}" type="datetimeFigureOut">
              <a:rPr lang="ru-RU" smtClean="0"/>
              <a:pPr/>
              <a:t>30.05.2011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6FC590-5E20-471B-A718-E72C9814EC51}"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76FC590-5E20-471B-A718-E72C9814EC51}" type="slidenum">
              <a:rPr lang="ru-RU" smtClean="0"/>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76FC590-5E20-471B-A718-E72C9814EC51}" type="slidenum">
              <a:rPr lang="ru-RU" smtClean="0"/>
              <a:pPr/>
              <a:t>4</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76FC590-5E20-471B-A718-E72C9814EC51}" type="slidenum">
              <a:rPr lang="ru-RU" smtClean="0"/>
              <a:pPr/>
              <a:t>18</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EA4DEAFD-EDA2-46C8-8B20-F3DD4DA7EA9C}" type="datetimeFigureOut">
              <a:rPr lang="ru-RU" smtClean="0"/>
              <a:pPr/>
              <a:t>30.05.2011</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3AE78149-BF5B-4DAA-A4F6-79E95A1CBB16}"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A4DEAFD-EDA2-46C8-8B20-F3DD4DA7EA9C}" type="datetimeFigureOut">
              <a:rPr lang="ru-RU" smtClean="0"/>
              <a:pPr/>
              <a:t>30.05.2011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AE78149-BF5B-4DAA-A4F6-79E95A1CBB1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A4DEAFD-EDA2-46C8-8B20-F3DD4DA7EA9C}" type="datetimeFigureOut">
              <a:rPr lang="ru-RU" smtClean="0"/>
              <a:pPr/>
              <a:t>30.05.2011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AE78149-BF5B-4DAA-A4F6-79E95A1CBB1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EA4DEAFD-EDA2-46C8-8B20-F3DD4DA7EA9C}" type="datetimeFigureOut">
              <a:rPr lang="ru-RU" smtClean="0"/>
              <a:pPr/>
              <a:t>30.05.2011</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3AE78149-BF5B-4DAA-A4F6-79E95A1CBB16}"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EA4DEAFD-EDA2-46C8-8B20-F3DD4DA7EA9C}" type="datetimeFigureOut">
              <a:rPr lang="ru-RU" smtClean="0"/>
              <a:pPr/>
              <a:t>30.05.2011</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3AE78149-BF5B-4DAA-A4F6-79E95A1CBB16}"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EA4DEAFD-EDA2-46C8-8B20-F3DD4DA7EA9C}" type="datetimeFigureOut">
              <a:rPr lang="ru-RU" smtClean="0"/>
              <a:pPr/>
              <a:t>30.05.2011</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3AE78149-BF5B-4DAA-A4F6-79E95A1CBB16}"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EA4DEAFD-EDA2-46C8-8B20-F3DD4DA7EA9C}" type="datetimeFigureOut">
              <a:rPr lang="ru-RU" smtClean="0"/>
              <a:pPr/>
              <a:t>30.05.2011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3AE78149-BF5B-4DAA-A4F6-79E95A1CBB16}"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EA4DEAFD-EDA2-46C8-8B20-F3DD4DA7EA9C}" type="datetimeFigureOut">
              <a:rPr lang="ru-RU" smtClean="0"/>
              <a:pPr/>
              <a:t>30.05.2011</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AE78149-BF5B-4DAA-A4F6-79E95A1CBB1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EA4DEAFD-EDA2-46C8-8B20-F3DD4DA7EA9C}" type="datetimeFigureOut">
              <a:rPr lang="ru-RU" smtClean="0"/>
              <a:pPr/>
              <a:t>30.05.2011</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AE78149-BF5B-4DAA-A4F6-79E95A1CBB1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EA4DEAFD-EDA2-46C8-8B20-F3DD4DA7EA9C}" type="datetimeFigureOut">
              <a:rPr lang="ru-RU" smtClean="0"/>
              <a:pPr/>
              <a:t>30.05.2011</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AE78149-BF5B-4DAA-A4F6-79E95A1CBB16}"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EA4DEAFD-EDA2-46C8-8B20-F3DD4DA7EA9C}" type="datetimeFigureOut">
              <a:rPr lang="ru-RU" smtClean="0"/>
              <a:pPr/>
              <a:t>30.05.2011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3AE78149-BF5B-4DAA-A4F6-79E95A1CBB16}"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EA4DEAFD-EDA2-46C8-8B20-F3DD4DA7EA9C}" type="datetimeFigureOut">
              <a:rPr lang="ru-RU" smtClean="0"/>
              <a:pPr/>
              <a:t>30.05.2011</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3AE78149-BF5B-4DAA-A4F6-79E95A1CBB16}"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file:///D:\&#1052;&#1086;&#1080;%20&#1076;&#1086;&#1082;&#1091;&#1084;&#1077;&#1085;&#1090;&#1099;\Svetlana\&#1050;&#1086;&#1085;&#1082;&#1091;&#1088;&#1089;\&#1054;&#1075;&#1083;&#1072;&#1074;&#1083;&#1077;&#1085;&#1080;&#1077;%20&#1059;&#1052;&#1055;%20&#1087;&#1086;%20&#1072;&#1085;&#1075;&#1083;&#1080;&#1081;&#1089;&#1082;&#1086;&#1084;&#1091;%20&#1103;&#1079;&#1099;&#1082;&#1091;.pptx" TargetMode="External"/><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smtClean="0"/>
              <a:t>Kazan is the pride of </a:t>
            </a:r>
            <a:r>
              <a:rPr lang="en-US" dirty="0" err="1"/>
              <a:t>T</a:t>
            </a:r>
            <a:r>
              <a:rPr lang="en-US" dirty="0" err="1" smtClean="0"/>
              <a:t>atarstan</a:t>
            </a:r>
            <a:endParaRPr lang="ru-RU" dirty="0"/>
          </a:p>
        </p:txBody>
      </p:sp>
      <p:sp>
        <p:nvSpPr>
          <p:cNvPr id="3" name="Подзаголовок 2"/>
          <p:cNvSpPr>
            <a:spLocks noGrp="1"/>
          </p:cNvSpPr>
          <p:nvPr>
            <p:ph type="subTitle" idx="1"/>
          </p:nvPr>
        </p:nvSpPr>
        <p:spPr/>
        <p:txBody>
          <a:bodyPr/>
          <a:lstStyle/>
          <a:p>
            <a:r>
              <a:rPr lang="en-US" dirty="0" smtClean="0"/>
              <a:t>Welcome to Kazan!</a:t>
            </a:r>
            <a:endParaRPr lang="ru-RU" dirty="0"/>
          </a:p>
        </p:txBody>
      </p:sp>
      <p:sp>
        <p:nvSpPr>
          <p:cNvPr id="4" name="Управляющая кнопка: далее 3">
            <a:hlinkClick r:id="" action="ppaction://hlinkshowjump?jump=nextslide" highlightClick="1"/>
          </p:cNvPr>
          <p:cNvSpPr/>
          <p:nvPr/>
        </p:nvSpPr>
        <p:spPr>
          <a:xfrm>
            <a:off x="8572528" y="6357958"/>
            <a:ext cx="357158" cy="285728"/>
          </a:xfrm>
          <a:prstGeom prst="actionButtonForwardNex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ru-RU" dirty="0">
              <a:solidFill>
                <a:schemeClr val="tx1"/>
              </a:solidFill>
            </a:endParaRPr>
          </a:p>
        </p:txBody>
      </p:sp>
      <p:sp>
        <p:nvSpPr>
          <p:cNvPr id="6" name="Управляющая кнопка: назад 5">
            <a:hlinkClick r:id="" action="ppaction://hlinkshowjump?jump=previousslide" highlightClick="1"/>
          </p:cNvPr>
          <p:cNvSpPr/>
          <p:nvPr/>
        </p:nvSpPr>
        <p:spPr>
          <a:xfrm flipV="1">
            <a:off x="8215338" y="6357958"/>
            <a:ext cx="357190" cy="285728"/>
          </a:xfrm>
          <a:prstGeom prst="actionButtonBackPrevious">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ru-RU"/>
          </a:p>
        </p:txBody>
      </p:sp>
      <p:sp>
        <p:nvSpPr>
          <p:cNvPr id="7" name="Управляющая кнопка: домой 6">
            <a:hlinkClick r:id="rId3" action="ppaction://hlinkpres?slideindex=3&amp;slidetitle=Слайд 3" highlightClick="1"/>
          </p:cNvPr>
          <p:cNvSpPr/>
          <p:nvPr/>
        </p:nvSpPr>
        <p:spPr>
          <a:xfrm>
            <a:off x="8429652" y="5929330"/>
            <a:ext cx="357190" cy="285752"/>
          </a:xfrm>
          <a:prstGeom prst="actionButtonHom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ru-RU"/>
          </a:p>
        </p:txBody>
      </p:sp>
      <p:pic>
        <p:nvPicPr>
          <p:cNvPr id="8" name="Рисунок 7" descr="Театр им. М.Джалиля"/>
          <p:cNvPicPr>
            <a:picLocks noChangeAspect="1" noChangeArrowheads="1"/>
          </p:cNvPicPr>
          <p:nvPr/>
        </p:nvPicPr>
        <p:blipFill>
          <a:blip r:embed="rId4"/>
          <a:srcRect/>
          <a:stretch>
            <a:fillRect/>
          </a:stretch>
        </p:blipFill>
        <p:spPr bwMode="auto">
          <a:xfrm>
            <a:off x="3357554" y="86721"/>
            <a:ext cx="2714644" cy="2423789"/>
          </a:xfrm>
          <a:prstGeom prst="rect">
            <a:avLst/>
          </a:prstGeom>
          <a:noFill/>
          <a:ln w="9525">
            <a:noFill/>
            <a:miter lim="800000"/>
            <a:headEnd/>
            <a:tailEnd/>
          </a:ln>
        </p:spPr>
      </p:pic>
      <p:pic>
        <p:nvPicPr>
          <p:cNvPr id="11" name="Picture 8" descr="Казанский университет, где расположен музей Е.К. Завойского"/>
          <p:cNvPicPr>
            <a:picLocks noChangeAspect="1" noChangeArrowheads="1"/>
          </p:cNvPicPr>
          <p:nvPr/>
        </p:nvPicPr>
        <p:blipFill>
          <a:blip r:embed="rId5"/>
          <a:srcRect/>
          <a:stretch>
            <a:fillRect/>
          </a:stretch>
        </p:blipFill>
        <p:spPr bwMode="auto">
          <a:xfrm>
            <a:off x="3214678" y="2571744"/>
            <a:ext cx="3154262" cy="2000264"/>
          </a:xfrm>
          <a:prstGeom prst="rect">
            <a:avLst/>
          </a:prstGeom>
          <a:noFill/>
          <a:ln w="9525">
            <a:noFill/>
            <a:miter lim="800000"/>
            <a:headEnd/>
            <a:tailEnd/>
          </a:ln>
        </p:spPr>
      </p:pic>
      <p:pic>
        <p:nvPicPr>
          <p:cNvPr id="12" name="Picture 6" descr="E:\61927389_pamyatnik_muse_Dzhalilyu[1].jpg"/>
          <p:cNvPicPr>
            <a:picLocks noChangeAspect="1" noChangeArrowheads="1"/>
          </p:cNvPicPr>
          <p:nvPr/>
        </p:nvPicPr>
        <p:blipFill>
          <a:blip r:embed="rId6" cstate="email"/>
          <a:srcRect/>
          <a:stretch>
            <a:fillRect/>
          </a:stretch>
        </p:blipFill>
        <p:spPr bwMode="auto">
          <a:xfrm rot="1221235">
            <a:off x="6931522" y="240117"/>
            <a:ext cx="1832238" cy="2515339"/>
          </a:xfrm>
          <a:prstGeom prst="rect">
            <a:avLst/>
          </a:prstGeom>
          <a:noFill/>
        </p:spPr>
      </p:pic>
      <p:pic>
        <p:nvPicPr>
          <p:cNvPr id="14" name="Picture 3" descr="thumb_2141"/>
          <p:cNvPicPr>
            <a:picLocks noChangeAspect="1" noChangeArrowheads="1"/>
          </p:cNvPicPr>
          <p:nvPr/>
        </p:nvPicPr>
        <p:blipFill>
          <a:blip r:embed="rId7"/>
          <a:srcRect/>
          <a:stretch>
            <a:fillRect/>
          </a:stretch>
        </p:blipFill>
        <p:spPr bwMode="auto">
          <a:xfrm rot="20398659">
            <a:off x="375713" y="276417"/>
            <a:ext cx="2066469" cy="25594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71414"/>
            <a:ext cx="8686800" cy="1081110"/>
          </a:xfrm>
        </p:spPr>
        <p:txBody>
          <a:bodyPr anchor="t">
            <a:normAutofit fontScale="90000"/>
          </a:bodyPr>
          <a:lstStyle/>
          <a:p>
            <a:pPr algn="ctr"/>
            <a:r>
              <a:rPr lang="en-US" b="1" dirty="0" smtClean="0">
                <a:solidFill>
                  <a:schemeClr val="tx1"/>
                </a:solidFill>
                <a:latin typeface="Times New Roman" pitchFamily="18" charset="0"/>
                <a:cs typeface="Times New Roman" pitchFamily="18" charset="0"/>
              </a:rPr>
              <a:t>The mansion of Commander-in-chief of the Kazan Military district</a:t>
            </a:r>
            <a:endParaRPr lang="ru-RU" b="1"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428736"/>
            <a:ext cx="3757610" cy="4697427"/>
          </a:xfrm>
        </p:spPr>
        <p:txBody>
          <a:bodyPr>
            <a:normAutofit/>
          </a:bodyPr>
          <a:lstStyle/>
          <a:p>
            <a:pPr algn="just"/>
            <a:r>
              <a:rPr lang="en-US" sz="2800" dirty="0" smtClean="0">
                <a:solidFill>
                  <a:schemeClr val="tx1"/>
                </a:solidFill>
                <a:latin typeface="Times New Roman" pitchFamily="18" charset="0"/>
                <a:cs typeface="Times New Roman" pitchFamily="18" charset="0"/>
              </a:rPr>
              <a:t>It was built in the beginning of the 20</a:t>
            </a:r>
            <a:r>
              <a:rPr lang="en-US" sz="2800" baseline="30000" dirty="0" smtClean="0">
                <a:solidFill>
                  <a:schemeClr val="tx1"/>
                </a:solidFill>
                <a:latin typeface="Times New Roman" pitchFamily="18" charset="0"/>
                <a:cs typeface="Times New Roman" pitchFamily="18" charset="0"/>
              </a:rPr>
              <a:t>th</a:t>
            </a:r>
            <a:r>
              <a:rPr lang="en-US" sz="2800" dirty="0" smtClean="0">
                <a:solidFill>
                  <a:schemeClr val="tx1"/>
                </a:solidFill>
                <a:latin typeface="Times New Roman" pitchFamily="18" charset="0"/>
                <a:cs typeface="Times New Roman" pitchFamily="18" charset="0"/>
              </a:rPr>
              <a:t> century by the project of architect </a:t>
            </a:r>
            <a:r>
              <a:rPr lang="en-US" sz="2800" dirty="0" err="1" smtClean="0">
                <a:solidFill>
                  <a:schemeClr val="tx1"/>
                </a:solidFill>
                <a:latin typeface="Times New Roman" pitchFamily="18" charset="0"/>
                <a:cs typeface="Times New Roman" pitchFamily="18" charset="0"/>
              </a:rPr>
              <a:t>Mufke</a:t>
            </a:r>
            <a:r>
              <a:rPr lang="en-US" sz="2800" dirty="0" smtClean="0">
                <a:solidFill>
                  <a:schemeClr val="tx1"/>
                </a:solidFill>
                <a:latin typeface="Times New Roman" pitchFamily="18" charset="0"/>
                <a:cs typeface="Times New Roman" pitchFamily="18" charset="0"/>
              </a:rPr>
              <a:t>. There is a state museum of fine arts of </a:t>
            </a:r>
            <a:r>
              <a:rPr lang="en-US" sz="2800" dirty="0" err="1" smtClean="0">
                <a:solidFill>
                  <a:schemeClr val="tx1"/>
                </a:solidFill>
                <a:latin typeface="Times New Roman" pitchFamily="18" charset="0"/>
                <a:cs typeface="Times New Roman" pitchFamily="18" charset="0"/>
              </a:rPr>
              <a:t>Tatarstan</a:t>
            </a:r>
            <a:r>
              <a:rPr lang="en-US" sz="2800" dirty="0" smtClean="0">
                <a:solidFill>
                  <a:schemeClr val="tx1"/>
                </a:solidFill>
                <a:latin typeface="Times New Roman" pitchFamily="18" charset="0"/>
                <a:cs typeface="Times New Roman" pitchFamily="18" charset="0"/>
              </a:rPr>
              <a:t> republic in this </a:t>
            </a:r>
            <a:r>
              <a:rPr lang="en-US" sz="2800" dirty="0" err="1" smtClean="0">
                <a:solidFill>
                  <a:schemeClr val="tx1"/>
                </a:solidFill>
                <a:latin typeface="Times New Roman" pitchFamily="18" charset="0"/>
                <a:cs typeface="Times New Roman" pitchFamily="18" charset="0"/>
              </a:rPr>
              <a:t>mension</a:t>
            </a:r>
            <a:r>
              <a:rPr lang="en-US" sz="2800" dirty="0" smtClean="0">
                <a:solidFill>
                  <a:schemeClr val="tx1"/>
                </a:solidFill>
                <a:latin typeface="Times New Roman" pitchFamily="18" charset="0"/>
                <a:cs typeface="Times New Roman" pitchFamily="18" charset="0"/>
              </a:rPr>
              <a:t> now. </a:t>
            </a:r>
            <a:endParaRPr lang="ru-RU" sz="2800" dirty="0">
              <a:solidFill>
                <a:schemeClr val="tx1"/>
              </a:solidFill>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cstate="email"/>
          <a:srcRect/>
          <a:stretch>
            <a:fillRect/>
          </a:stretch>
        </p:blipFill>
        <p:spPr bwMode="auto">
          <a:xfrm>
            <a:off x="4500562" y="1357298"/>
            <a:ext cx="4286280" cy="4572032"/>
          </a:xfrm>
          <a:prstGeom prst="rect">
            <a:avLst/>
          </a:prstGeom>
          <a:noFill/>
          <a:ln w="9525">
            <a:noFill/>
            <a:miter lim="800000"/>
            <a:headEnd/>
            <a:tailEnd/>
          </a:ln>
          <a:effectLst/>
        </p:spPr>
      </p:pic>
      <p:sp>
        <p:nvSpPr>
          <p:cNvPr id="5" name="Управляющая кнопка: далее 4">
            <a:hlinkClick r:id="" action="ppaction://hlinkshowjump?jump=nextslide" highlightClick="1"/>
          </p:cNvPr>
          <p:cNvSpPr/>
          <p:nvPr/>
        </p:nvSpPr>
        <p:spPr>
          <a:xfrm>
            <a:off x="8572528" y="6286520"/>
            <a:ext cx="357158" cy="285728"/>
          </a:xfrm>
          <a:prstGeom prst="actionButtonForwardNex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ru-RU" dirty="0">
              <a:solidFill>
                <a:schemeClr val="tx1"/>
              </a:solidFill>
            </a:endParaRPr>
          </a:p>
        </p:txBody>
      </p:sp>
      <p:sp>
        <p:nvSpPr>
          <p:cNvPr id="6" name="Управляющая кнопка: назад 5">
            <a:hlinkClick r:id="" action="ppaction://hlinkshowjump?jump=previousslide" highlightClick="1"/>
          </p:cNvPr>
          <p:cNvSpPr/>
          <p:nvPr/>
        </p:nvSpPr>
        <p:spPr>
          <a:xfrm flipV="1">
            <a:off x="8215338" y="6286520"/>
            <a:ext cx="357190" cy="285728"/>
          </a:xfrm>
          <a:prstGeom prst="actionButtonBackPrevious">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42852"/>
            <a:ext cx="8686800" cy="1009672"/>
          </a:xfrm>
        </p:spPr>
        <p:txBody>
          <a:bodyPr>
            <a:normAutofit fontScale="90000"/>
          </a:bodyPr>
          <a:lstStyle/>
          <a:p>
            <a:r>
              <a:rPr lang="en-US" b="1" dirty="0" smtClean="0">
                <a:solidFill>
                  <a:schemeClr val="tx1"/>
                </a:solidFill>
                <a:latin typeface="Times New Roman" pitchFamily="18" charset="0"/>
                <a:cs typeface="Times New Roman" pitchFamily="18" charset="0"/>
              </a:rPr>
              <a:t>Pyramid-cultural-</a:t>
            </a:r>
            <a:r>
              <a:rPr lang="en-US" b="1" dirty="0" err="1" smtClean="0">
                <a:solidFill>
                  <a:schemeClr val="tx1"/>
                </a:solidFill>
                <a:latin typeface="Times New Roman" pitchFamily="18" charset="0"/>
                <a:cs typeface="Times New Roman" pitchFamily="18" charset="0"/>
              </a:rPr>
              <a:t>intertainment</a:t>
            </a:r>
            <a:r>
              <a:rPr lang="en-US" b="1" dirty="0" smtClean="0">
                <a:solidFill>
                  <a:schemeClr val="tx1"/>
                </a:solidFill>
                <a:latin typeface="Times New Roman" pitchFamily="18" charset="0"/>
                <a:cs typeface="Times New Roman" pitchFamily="18" charset="0"/>
              </a:rPr>
              <a:t> complex</a:t>
            </a:r>
            <a:endParaRPr lang="ru-RU" b="1"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5286388"/>
            <a:ext cx="8229600" cy="1285884"/>
          </a:xfrm>
        </p:spPr>
        <p:txBody>
          <a:bodyPr>
            <a:noAutofit/>
          </a:bodyPr>
          <a:lstStyle/>
          <a:p>
            <a:pPr algn="just"/>
            <a:r>
              <a:rPr lang="en-US" sz="2800" dirty="0" smtClean="0">
                <a:solidFill>
                  <a:schemeClr val="tx1"/>
                </a:solidFill>
                <a:latin typeface="Times New Roman" pitchFamily="18" charset="0"/>
                <a:cs typeface="Times New Roman" pitchFamily="18" charset="0"/>
              </a:rPr>
              <a:t>It was built in 2002. The owner of idea is </a:t>
            </a:r>
            <a:r>
              <a:rPr lang="en-US" sz="2800" dirty="0" err="1" smtClean="0">
                <a:solidFill>
                  <a:schemeClr val="tx1"/>
                </a:solidFill>
                <a:latin typeface="Times New Roman" pitchFamily="18" charset="0"/>
                <a:cs typeface="Times New Roman" pitchFamily="18" charset="0"/>
              </a:rPr>
              <a:t>R.M.Shaimiev</a:t>
            </a:r>
            <a:r>
              <a:rPr lang="en-US" sz="2800" dirty="0" smtClean="0">
                <a:solidFill>
                  <a:schemeClr val="tx1"/>
                </a:solidFill>
                <a:latin typeface="Times New Roman" pitchFamily="18" charset="0"/>
                <a:cs typeface="Times New Roman" pitchFamily="18" charset="0"/>
              </a:rPr>
              <a:t>, architectural decision – G.S. and V.S. </a:t>
            </a:r>
            <a:r>
              <a:rPr lang="en-US" sz="2800" dirty="0" err="1" smtClean="0">
                <a:solidFill>
                  <a:schemeClr val="tx1"/>
                </a:solidFill>
                <a:latin typeface="Times New Roman" pitchFamily="18" charset="0"/>
                <a:cs typeface="Times New Roman" pitchFamily="18" charset="0"/>
              </a:rPr>
              <a:t>Tokarevs</a:t>
            </a:r>
            <a:r>
              <a:rPr lang="en-US" sz="2800" dirty="0" smtClean="0">
                <a:solidFill>
                  <a:schemeClr val="tx1"/>
                </a:solidFill>
                <a:latin typeface="Times New Roman" pitchFamily="18" charset="0"/>
                <a:cs typeface="Times New Roman" pitchFamily="18" charset="0"/>
              </a:rPr>
              <a:t>.</a:t>
            </a:r>
            <a:endParaRPr lang="ru-RU" sz="2800" dirty="0">
              <a:solidFill>
                <a:schemeClr val="tx1"/>
              </a:solidFill>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cstate="email"/>
          <a:srcRect/>
          <a:stretch>
            <a:fillRect/>
          </a:stretch>
        </p:blipFill>
        <p:spPr bwMode="auto">
          <a:xfrm>
            <a:off x="2571736" y="1285860"/>
            <a:ext cx="5857916" cy="3811422"/>
          </a:xfrm>
          <a:prstGeom prst="rect">
            <a:avLst/>
          </a:prstGeom>
          <a:noFill/>
          <a:ln w="9525">
            <a:noFill/>
            <a:miter lim="800000"/>
            <a:headEnd/>
            <a:tailEnd/>
          </a:ln>
          <a:effectLst/>
        </p:spPr>
      </p:pic>
      <p:sp>
        <p:nvSpPr>
          <p:cNvPr id="5" name="Управляющая кнопка: далее 4">
            <a:hlinkClick r:id="" action="ppaction://hlinkshowjump?jump=nextslide" highlightClick="1"/>
          </p:cNvPr>
          <p:cNvSpPr/>
          <p:nvPr/>
        </p:nvSpPr>
        <p:spPr>
          <a:xfrm>
            <a:off x="8501090" y="6357958"/>
            <a:ext cx="357158" cy="285728"/>
          </a:xfrm>
          <a:prstGeom prst="actionButtonForwardNex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ru-RU" dirty="0">
              <a:solidFill>
                <a:schemeClr val="tx1"/>
              </a:solidFill>
            </a:endParaRPr>
          </a:p>
        </p:txBody>
      </p:sp>
      <p:sp>
        <p:nvSpPr>
          <p:cNvPr id="6" name="Управляющая кнопка: назад 5">
            <a:hlinkClick r:id="" action="ppaction://hlinkshowjump?jump=previousslide" highlightClick="1"/>
          </p:cNvPr>
          <p:cNvSpPr/>
          <p:nvPr/>
        </p:nvSpPr>
        <p:spPr>
          <a:xfrm flipV="1">
            <a:off x="8143900" y="6357958"/>
            <a:ext cx="357190" cy="285728"/>
          </a:xfrm>
          <a:prstGeom prst="actionButtonBackPrevious">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214290"/>
            <a:ext cx="8686800" cy="1081110"/>
          </a:xfrm>
        </p:spPr>
        <p:txBody>
          <a:bodyPr anchor="t">
            <a:normAutofit fontScale="90000"/>
          </a:bodyPr>
          <a:lstStyle/>
          <a:p>
            <a:pPr algn="ctr"/>
            <a:r>
              <a:rPr lang="en-US" b="1" dirty="0" err="1" smtClean="0">
                <a:solidFill>
                  <a:schemeClr val="tx1"/>
                </a:solidFill>
                <a:latin typeface="Times New Roman" pitchFamily="18" charset="0"/>
                <a:cs typeface="Times New Roman" pitchFamily="18" charset="0"/>
              </a:rPr>
              <a:t>V.I.Ulyanov</a:t>
            </a:r>
            <a:r>
              <a:rPr lang="en-US" b="1" dirty="0" smtClean="0">
                <a:solidFill>
                  <a:schemeClr val="tx1"/>
                </a:solidFill>
                <a:latin typeface="Times New Roman" pitchFamily="18" charset="0"/>
                <a:cs typeface="Times New Roman" pitchFamily="18" charset="0"/>
              </a:rPr>
              <a:t>-Lenin state university</a:t>
            </a:r>
            <a:endParaRPr lang="ru-RU" b="1"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5143512"/>
            <a:ext cx="8229600" cy="1428760"/>
          </a:xfrm>
        </p:spPr>
        <p:txBody>
          <a:bodyPr>
            <a:normAutofit/>
          </a:bodyPr>
          <a:lstStyle/>
          <a:p>
            <a:pPr algn="just"/>
            <a:r>
              <a:rPr lang="en-US" sz="2800" dirty="0" smtClean="0">
                <a:solidFill>
                  <a:schemeClr val="tx1"/>
                </a:solidFill>
                <a:latin typeface="Times New Roman" pitchFamily="18" charset="0"/>
                <a:cs typeface="Times New Roman" pitchFamily="18" charset="0"/>
              </a:rPr>
              <a:t>It was established in 1804. For 200-years history of university in its libraries and nine museums had been collected lots of monuments of history and art. </a:t>
            </a:r>
            <a:endParaRPr lang="ru-RU" sz="2800" dirty="0">
              <a:solidFill>
                <a:schemeClr val="tx1"/>
              </a:solidFill>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cstate="email"/>
          <a:srcRect/>
          <a:stretch>
            <a:fillRect/>
          </a:stretch>
        </p:blipFill>
        <p:spPr bwMode="auto">
          <a:xfrm>
            <a:off x="1500166" y="1142985"/>
            <a:ext cx="5862597" cy="3857652"/>
          </a:xfrm>
          <a:prstGeom prst="rect">
            <a:avLst/>
          </a:prstGeom>
          <a:noFill/>
          <a:ln w="9525">
            <a:noFill/>
            <a:miter lim="800000"/>
            <a:headEnd/>
            <a:tailEnd/>
          </a:ln>
          <a:effectLst/>
        </p:spPr>
      </p:pic>
      <p:sp>
        <p:nvSpPr>
          <p:cNvPr id="5" name="Управляющая кнопка: назад 4">
            <a:hlinkClick r:id="" action="ppaction://hlinkshowjump?jump=previousslide" highlightClick="1"/>
          </p:cNvPr>
          <p:cNvSpPr/>
          <p:nvPr/>
        </p:nvSpPr>
        <p:spPr>
          <a:xfrm flipV="1">
            <a:off x="8001024" y="6357958"/>
            <a:ext cx="357190" cy="285728"/>
          </a:xfrm>
          <a:prstGeom prst="actionButtonBackPrevious">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ru-RU"/>
          </a:p>
        </p:txBody>
      </p:sp>
      <p:sp>
        <p:nvSpPr>
          <p:cNvPr id="6" name="Управляющая кнопка: далее 5">
            <a:hlinkClick r:id="" action="ppaction://hlinkshowjump?jump=nextslide" highlightClick="1"/>
          </p:cNvPr>
          <p:cNvSpPr/>
          <p:nvPr/>
        </p:nvSpPr>
        <p:spPr>
          <a:xfrm>
            <a:off x="8358214" y="6357958"/>
            <a:ext cx="357158" cy="285728"/>
          </a:xfrm>
          <a:prstGeom prst="actionButtonForwardNex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ru-RU" dirty="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42852"/>
            <a:ext cx="8686800" cy="857256"/>
          </a:xfrm>
        </p:spPr>
        <p:txBody>
          <a:bodyPr>
            <a:normAutofit/>
          </a:bodyPr>
          <a:lstStyle/>
          <a:p>
            <a:pPr algn="ctr"/>
            <a:r>
              <a:rPr lang="en-US" sz="4000" b="1" dirty="0" err="1" smtClean="0">
                <a:solidFill>
                  <a:schemeClr val="tx1"/>
                </a:solidFill>
                <a:latin typeface="Times New Roman" pitchFamily="18" charset="0"/>
                <a:cs typeface="Times New Roman" pitchFamily="18" charset="0"/>
              </a:rPr>
              <a:t>Azimov</a:t>
            </a:r>
            <a:r>
              <a:rPr lang="en-US" sz="4000" b="1" dirty="0" smtClean="0">
                <a:solidFill>
                  <a:schemeClr val="tx1"/>
                </a:solidFill>
                <a:latin typeface="Times New Roman" pitchFamily="18" charset="0"/>
                <a:cs typeface="Times New Roman" pitchFamily="18" charset="0"/>
              </a:rPr>
              <a:t> mosque</a:t>
            </a:r>
            <a:endParaRPr lang="ru-RU" sz="4000" b="1"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5286388"/>
            <a:ext cx="8229600" cy="1357322"/>
          </a:xfrm>
        </p:spPr>
        <p:txBody>
          <a:bodyPr>
            <a:normAutofit lnSpcReduction="10000"/>
          </a:bodyPr>
          <a:lstStyle/>
          <a:p>
            <a:pPr algn="just"/>
            <a:r>
              <a:rPr lang="en-US" sz="2800" dirty="0" smtClean="0">
                <a:solidFill>
                  <a:schemeClr val="tx1"/>
                </a:solidFill>
                <a:latin typeface="Times New Roman" pitchFamily="18" charset="0"/>
                <a:cs typeface="Times New Roman" pitchFamily="18" charset="0"/>
              </a:rPr>
              <a:t>Built in 1890 on donations of merchant </a:t>
            </a:r>
            <a:r>
              <a:rPr lang="en-US" sz="2800" dirty="0" err="1" smtClean="0">
                <a:solidFill>
                  <a:schemeClr val="tx1"/>
                </a:solidFill>
                <a:latin typeface="Times New Roman" pitchFamily="18" charset="0"/>
                <a:cs typeface="Times New Roman" pitchFamily="18" charset="0"/>
              </a:rPr>
              <a:t>M.M.Azimov</a:t>
            </a:r>
            <a:r>
              <a:rPr lang="en-US" sz="2800" dirty="0" smtClean="0">
                <a:solidFill>
                  <a:schemeClr val="tx1"/>
                </a:solidFill>
                <a:latin typeface="Times New Roman" pitchFamily="18" charset="0"/>
                <a:cs typeface="Times New Roman" pitchFamily="18" charset="0"/>
              </a:rPr>
              <a:t> by project of unknown architect. One of the best mosques from architectural point of view.</a:t>
            </a:r>
            <a:endParaRPr lang="ru-RU" sz="2800" dirty="0">
              <a:solidFill>
                <a:schemeClr val="tx1"/>
              </a:solidFill>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2" cstate="email"/>
          <a:srcRect/>
          <a:stretch>
            <a:fillRect/>
          </a:stretch>
        </p:blipFill>
        <p:spPr bwMode="auto">
          <a:xfrm>
            <a:off x="2285984" y="1142984"/>
            <a:ext cx="4929222" cy="4071966"/>
          </a:xfrm>
          <a:prstGeom prst="rect">
            <a:avLst/>
          </a:prstGeom>
          <a:noFill/>
          <a:ln w="9525">
            <a:noFill/>
            <a:miter lim="800000"/>
            <a:headEnd/>
            <a:tailEnd/>
          </a:ln>
          <a:effectLst/>
        </p:spPr>
      </p:pic>
      <p:sp>
        <p:nvSpPr>
          <p:cNvPr id="5" name="Управляющая кнопка: далее 4">
            <a:hlinkClick r:id="" action="ppaction://hlinkshowjump?jump=nextslide" highlightClick="1"/>
          </p:cNvPr>
          <p:cNvSpPr/>
          <p:nvPr/>
        </p:nvSpPr>
        <p:spPr>
          <a:xfrm>
            <a:off x="8572528" y="6357958"/>
            <a:ext cx="357158" cy="285728"/>
          </a:xfrm>
          <a:prstGeom prst="actionButtonForwardNex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ru-RU" dirty="0">
              <a:solidFill>
                <a:schemeClr val="tx1"/>
              </a:solidFill>
            </a:endParaRPr>
          </a:p>
        </p:txBody>
      </p:sp>
      <p:sp>
        <p:nvSpPr>
          <p:cNvPr id="6" name="Управляющая кнопка: назад 5">
            <a:hlinkClick r:id="" action="ppaction://hlinkshowjump?jump=previousslide" highlightClick="1"/>
          </p:cNvPr>
          <p:cNvSpPr/>
          <p:nvPr/>
        </p:nvSpPr>
        <p:spPr>
          <a:xfrm flipV="1">
            <a:off x="8215338" y="6357958"/>
            <a:ext cx="357190" cy="285728"/>
          </a:xfrm>
          <a:prstGeom prst="actionButtonBackPrevious">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214290"/>
            <a:ext cx="8686800" cy="838200"/>
          </a:xfrm>
        </p:spPr>
        <p:txBody>
          <a:bodyPr>
            <a:normAutofit/>
          </a:bodyPr>
          <a:lstStyle/>
          <a:p>
            <a:pPr algn="ctr"/>
            <a:r>
              <a:rPr lang="en-US" sz="4000" b="1" dirty="0" err="1" smtClean="0">
                <a:solidFill>
                  <a:schemeClr val="tx1"/>
                </a:solidFill>
                <a:latin typeface="Times New Roman" pitchFamily="18" charset="0"/>
                <a:cs typeface="Times New Roman" pitchFamily="18" charset="0"/>
              </a:rPr>
              <a:t>Burnayev</a:t>
            </a:r>
            <a:r>
              <a:rPr lang="en-US" sz="4000" b="1" dirty="0" smtClean="0">
                <a:solidFill>
                  <a:schemeClr val="tx1"/>
                </a:solidFill>
                <a:latin typeface="Times New Roman" pitchFamily="18" charset="0"/>
                <a:cs typeface="Times New Roman" pitchFamily="18" charset="0"/>
              </a:rPr>
              <a:t> mosque</a:t>
            </a:r>
            <a:endParaRPr lang="ru-RU" sz="4000" b="1"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5429264"/>
            <a:ext cx="8229600" cy="1071570"/>
          </a:xfrm>
        </p:spPr>
        <p:txBody>
          <a:bodyPr>
            <a:normAutofit/>
          </a:bodyPr>
          <a:lstStyle/>
          <a:p>
            <a:r>
              <a:rPr lang="en-US" sz="2800" dirty="0" smtClean="0">
                <a:solidFill>
                  <a:schemeClr val="tx1"/>
                </a:solidFill>
                <a:latin typeface="Times New Roman" pitchFamily="18" charset="0"/>
                <a:cs typeface="Times New Roman" pitchFamily="18" charset="0"/>
              </a:rPr>
              <a:t>It was built in 1872 by the project of architect Romanov by merchant </a:t>
            </a:r>
            <a:r>
              <a:rPr lang="en-US" sz="2800" dirty="0" err="1" smtClean="0">
                <a:solidFill>
                  <a:schemeClr val="tx1"/>
                </a:solidFill>
                <a:latin typeface="Times New Roman" pitchFamily="18" charset="0"/>
                <a:cs typeface="Times New Roman" pitchFamily="18" charset="0"/>
              </a:rPr>
              <a:t>M.K.Burnayev</a:t>
            </a:r>
            <a:r>
              <a:rPr lang="en-US" sz="2800" dirty="0" smtClean="0">
                <a:solidFill>
                  <a:schemeClr val="tx1"/>
                </a:solidFill>
                <a:latin typeface="Times New Roman" pitchFamily="18" charset="0"/>
                <a:cs typeface="Times New Roman" pitchFamily="18" charset="0"/>
              </a:rPr>
              <a:t>.</a:t>
            </a:r>
            <a:endParaRPr lang="ru-RU" sz="2800" dirty="0">
              <a:solidFill>
                <a:schemeClr val="tx1"/>
              </a:solidFill>
              <a:latin typeface="Times New Roman" pitchFamily="18" charset="0"/>
              <a:cs typeface="Times New Roman" pitchFamily="18" charset="0"/>
            </a:endParaRPr>
          </a:p>
        </p:txBody>
      </p:sp>
      <p:pic>
        <p:nvPicPr>
          <p:cNvPr id="9218" name="Picture 2"/>
          <p:cNvPicPr>
            <a:picLocks noChangeAspect="1" noChangeArrowheads="1"/>
          </p:cNvPicPr>
          <p:nvPr/>
        </p:nvPicPr>
        <p:blipFill>
          <a:blip r:embed="rId2" cstate="email"/>
          <a:srcRect/>
          <a:stretch>
            <a:fillRect/>
          </a:stretch>
        </p:blipFill>
        <p:spPr bwMode="auto">
          <a:xfrm>
            <a:off x="2143108" y="1142984"/>
            <a:ext cx="4786346" cy="4071966"/>
          </a:xfrm>
          <a:prstGeom prst="rect">
            <a:avLst/>
          </a:prstGeom>
          <a:noFill/>
          <a:ln w="9525">
            <a:noFill/>
            <a:miter lim="800000"/>
            <a:headEnd/>
            <a:tailEnd/>
          </a:ln>
          <a:effectLst/>
        </p:spPr>
      </p:pic>
      <p:sp>
        <p:nvSpPr>
          <p:cNvPr id="5" name="Управляющая кнопка: далее 4">
            <a:hlinkClick r:id="" action="ppaction://hlinkshowjump?jump=nextslide" highlightClick="1"/>
          </p:cNvPr>
          <p:cNvSpPr/>
          <p:nvPr/>
        </p:nvSpPr>
        <p:spPr>
          <a:xfrm>
            <a:off x="8501090" y="6357958"/>
            <a:ext cx="357158" cy="285728"/>
          </a:xfrm>
          <a:prstGeom prst="actionButtonForwardNex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ru-RU" dirty="0">
              <a:solidFill>
                <a:schemeClr val="tx1"/>
              </a:solidFill>
            </a:endParaRPr>
          </a:p>
        </p:txBody>
      </p:sp>
      <p:sp>
        <p:nvSpPr>
          <p:cNvPr id="6" name="Управляющая кнопка: назад 5">
            <a:hlinkClick r:id="" action="ppaction://hlinkshowjump?jump=previousslide" highlightClick="1"/>
          </p:cNvPr>
          <p:cNvSpPr/>
          <p:nvPr/>
        </p:nvSpPr>
        <p:spPr>
          <a:xfrm flipV="1">
            <a:off x="8143900" y="6357958"/>
            <a:ext cx="357190" cy="285728"/>
          </a:xfrm>
          <a:prstGeom prst="actionButtonBackPrevious">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285728"/>
            <a:ext cx="8686800" cy="857256"/>
          </a:xfrm>
        </p:spPr>
        <p:txBody>
          <a:bodyPr anchor="t">
            <a:normAutofit/>
          </a:bodyPr>
          <a:lstStyle/>
          <a:p>
            <a:pPr algn="ctr"/>
            <a:r>
              <a:rPr lang="en-US" sz="4000" b="1" dirty="0" err="1" smtClean="0">
                <a:solidFill>
                  <a:schemeClr val="tx1"/>
                </a:solidFill>
                <a:latin typeface="Times New Roman" pitchFamily="18" charset="0"/>
                <a:cs typeface="Times New Roman" pitchFamily="18" charset="0"/>
              </a:rPr>
              <a:t>Zakabannaya</a:t>
            </a:r>
            <a:r>
              <a:rPr lang="en-US" sz="4000" b="1" dirty="0" smtClean="0">
                <a:solidFill>
                  <a:schemeClr val="tx1"/>
                </a:solidFill>
                <a:latin typeface="Times New Roman" pitchFamily="18" charset="0"/>
                <a:cs typeface="Times New Roman" pitchFamily="18" charset="0"/>
              </a:rPr>
              <a:t> mosque</a:t>
            </a:r>
            <a:endParaRPr lang="ru-RU" sz="4000" b="1"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285860"/>
            <a:ext cx="4186238" cy="4840303"/>
          </a:xfrm>
        </p:spPr>
        <p:txBody>
          <a:bodyPr>
            <a:normAutofit/>
          </a:bodyPr>
          <a:lstStyle/>
          <a:p>
            <a:pPr algn="just"/>
            <a:r>
              <a:rPr lang="en-US" sz="2800" dirty="0" smtClean="0">
                <a:solidFill>
                  <a:schemeClr val="tx1"/>
                </a:solidFill>
                <a:latin typeface="Times New Roman" pitchFamily="18" charset="0"/>
                <a:cs typeface="Times New Roman" pitchFamily="18" charset="0"/>
              </a:rPr>
              <a:t>Built in 1924-1926 in </a:t>
            </a:r>
            <a:r>
              <a:rPr lang="en-US" sz="2800" dirty="0" err="1" smtClean="0">
                <a:solidFill>
                  <a:schemeClr val="tx1"/>
                </a:solidFill>
                <a:latin typeface="Times New Roman" pitchFamily="18" charset="0"/>
                <a:cs typeface="Times New Roman" pitchFamily="18" charset="0"/>
              </a:rPr>
              <a:t>honour</a:t>
            </a:r>
            <a:r>
              <a:rPr lang="en-US" sz="2800" dirty="0" smtClean="0">
                <a:solidFill>
                  <a:schemeClr val="tx1"/>
                </a:solidFill>
                <a:latin typeface="Times New Roman" pitchFamily="18" charset="0"/>
                <a:cs typeface="Times New Roman" pitchFamily="18" charset="0"/>
              </a:rPr>
              <a:t> 1000 years anniversary of </a:t>
            </a:r>
            <a:r>
              <a:rPr lang="en-US" sz="2800" dirty="0" err="1" smtClean="0">
                <a:solidFill>
                  <a:schemeClr val="tx1"/>
                </a:solidFill>
                <a:latin typeface="Times New Roman" pitchFamily="18" charset="0"/>
                <a:cs typeface="Times New Roman" pitchFamily="18" charset="0"/>
              </a:rPr>
              <a:t>acception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islam</a:t>
            </a:r>
            <a:r>
              <a:rPr lang="en-US" sz="2800" dirty="0" smtClean="0">
                <a:solidFill>
                  <a:schemeClr val="tx1"/>
                </a:solidFill>
                <a:latin typeface="Times New Roman" pitchFamily="18" charset="0"/>
                <a:cs typeface="Times New Roman" pitchFamily="18" charset="0"/>
              </a:rPr>
              <a:t> in the middle </a:t>
            </a:r>
            <a:r>
              <a:rPr lang="en-US" sz="2800" dirty="0" err="1" smtClean="0">
                <a:solidFill>
                  <a:schemeClr val="tx1"/>
                </a:solidFill>
                <a:latin typeface="Times New Roman" pitchFamily="18" charset="0"/>
                <a:cs typeface="Times New Roman" pitchFamily="18" charset="0"/>
              </a:rPr>
              <a:t>Povolzhie</a:t>
            </a:r>
            <a:r>
              <a:rPr lang="en-US" sz="2800" dirty="0" smtClean="0">
                <a:solidFill>
                  <a:schemeClr val="tx1"/>
                </a:solidFill>
                <a:latin typeface="Times New Roman" pitchFamily="18" charset="0"/>
                <a:cs typeface="Times New Roman" pitchFamily="18" charset="0"/>
              </a:rPr>
              <a:t> on public donations by the project of architect </a:t>
            </a:r>
            <a:r>
              <a:rPr lang="en-US" sz="2800" dirty="0" err="1" smtClean="0">
                <a:solidFill>
                  <a:schemeClr val="tx1"/>
                </a:solidFill>
                <a:latin typeface="Times New Roman" pitchFamily="18" charset="0"/>
                <a:cs typeface="Times New Roman" pitchFamily="18" charset="0"/>
              </a:rPr>
              <a:t>A.E.Pechkov</a:t>
            </a:r>
            <a:r>
              <a:rPr lang="en-US" sz="2800" dirty="0" smtClean="0">
                <a:solidFill>
                  <a:schemeClr val="tx1"/>
                </a:solidFill>
                <a:latin typeface="Times New Roman" pitchFamily="18" charset="0"/>
                <a:cs typeface="Times New Roman" pitchFamily="18" charset="0"/>
              </a:rPr>
              <a:t>.</a:t>
            </a:r>
            <a:endParaRPr lang="ru-RU" sz="2800" dirty="0">
              <a:solidFill>
                <a:schemeClr val="tx1"/>
              </a:solidFill>
              <a:latin typeface="Times New Roman" pitchFamily="18" charset="0"/>
              <a:cs typeface="Times New Roman" pitchFamily="18" charset="0"/>
            </a:endParaRPr>
          </a:p>
        </p:txBody>
      </p:sp>
      <p:pic>
        <p:nvPicPr>
          <p:cNvPr id="12290" name="Picture 2"/>
          <p:cNvPicPr>
            <a:picLocks noChangeAspect="1" noChangeArrowheads="1"/>
          </p:cNvPicPr>
          <p:nvPr/>
        </p:nvPicPr>
        <p:blipFill>
          <a:blip r:embed="rId2" cstate="email"/>
          <a:srcRect/>
          <a:stretch>
            <a:fillRect/>
          </a:stretch>
        </p:blipFill>
        <p:spPr bwMode="auto">
          <a:xfrm>
            <a:off x="4929190" y="1285860"/>
            <a:ext cx="4008232" cy="4786346"/>
          </a:xfrm>
          <a:prstGeom prst="rect">
            <a:avLst/>
          </a:prstGeom>
          <a:noFill/>
          <a:ln w="9525">
            <a:noFill/>
            <a:miter lim="800000"/>
            <a:headEnd/>
            <a:tailEnd/>
          </a:ln>
          <a:effectLst/>
        </p:spPr>
      </p:pic>
      <p:sp>
        <p:nvSpPr>
          <p:cNvPr id="5" name="Управляющая кнопка: далее 4">
            <a:hlinkClick r:id="" action="ppaction://hlinkshowjump?jump=nextslide" highlightClick="1"/>
          </p:cNvPr>
          <p:cNvSpPr/>
          <p:nvPr/>
        </p:nvSpPr>
        <p:spPr>
          <a:xfrm>
            <a:off x="8572528" y="6357958"/>
            <a:ext cx="357158" cy="285728"/>
          </a:xfrm>
          <a:prstGeom prst="actionButtonForwardNex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ru-RU" dirty="0">
              <a:solidFill>
                <a:schemeClr val="tx1"/>
              </a:solidFill>
            </a:endParaRPr>
          </a:p>
        </p:txBody>
      </p:sp>
      <p:sp>
        <p:nvSpPr>
          <p:cNvPr id="6" name="Управляющая кнопка: назад 5">
            <a:hlinkClick r:id="" action="ppaction://hlinkshowjump?jump=previousslide" highlightClick="1"/>
          </p:cNvPr>
          <p:cNvSpPr/>
          <p:nvPr/>
        </p:nvSpPr>
        <p:spPr>
          <a:xfrm flipV="1">
            <a:off x="8215338" y="6357958"/>
            <a:ext cx="357190" cy="285728"/>
          </a:xfrm>
          <a:prstGeom prst="actionButtonBackPrevious">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214290"/>
            <a:ext cx="8686800" cy="857256"/>
          </a:xfrm>
        </p:spPr>
        <p:txBody>
          <a:bodyPr anchor="t">
            <a:normAutofit/>
          </a:bodyPr>
          <a:lstStyle/>
          <a:p>
            <a:r>
              <a:rPr lang="en-US" sz="4000" b="1" dirty="0" err="1" smtClean="0">
                <a:solidFill>
                  <a:schemeClr val="tx1"/>
                </a:solidFill>
                <a:latin typeface="Times New Roman" pitchFamily="18" charset="0"/>
                <a:cs typeface="Times New Roman" pitchFamily="18" charset="0"/>
              </a:rPr>
              <a:t>Bogoyavlensky</a:t>
            </a:r>
            <a:r>
              <a:rPr lang="en-US" sz="4000" b="1" dirty="0" smtClean="0">
                <a:solidFill>
                  <a:schemeClr val="tx1"/>
                </a:solidFill>
                <a:latin typeface="Times New Roman" pitchFamily="18" charset="0"/>
                <a:cs typeface="Times New Roman" pitchFamily="18" charset="0"/>
              </a:rPr>
              <a:t> cathedral</a:t>
            </a:r>
            <a:endParaRPr lang="ru-RU" sz="4000" b="1"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214422"/>
            <a:ext cx="3829048" cy="4911741"/>
          </a:xfrm>
        </p:spPr>
        <p:txBody>
          <a:bodyPr>
            <a:noAutofit/>
          </a:bodyPr>
          <a:lstStyle/>
          <a:p>
            <a:pPr algn="just"/>
            <a:r>
              <a:rPr lang="en-US" sz="2800" dirty="0" smtClean="0">
                <a:solidFill>
                  <a:schemeClr val="tx1"/>
                </a:solidFill>
                <a:latin typeface="Times New Roman" pitchFamily="18" charset="0"/>
                <a:cs typeface="Times New Roman" pitchFamily="18" charset="0"/>
              </a:rPr>
              <a:t>Built in 1741 on donations of merchant S.A. </a:t>
            </a:r>
            <a:r>
              <a:rPr lang="en-US" sz="2800" dirty="0" err="1" smtClean="0">
                <a:solidFill>
                  <a:schemeClr val="tx1"/>
                </a:solidFill>
                <a:latin typeface="Times New Roman" pitchFamily="18" charset="0"/>
                <a:cs typeface="Times New Roman" pitchFamily="18" charset="0"/>
              </a:rPr>
              <a:t>Chernov</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Fedor</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Ivanovich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Shalypin</a:t>
            </a:r>
            <a:r>
              <a:rPr lang="en-US" sz="2800" dirty="0" smtClean="0">
                <a:solidFill>
                  <a:schemeClr val="tx1"/>
                </a:solidFill>
                <a:latin typeface="Times New Roman" pitchFamily="18" charset="0"/>
                <a:cs typeface="Times New Roman" pitchFamily="18" charset="0"/>
              </a:rPr>
              <a:t> was christened here on the 2</a:t>
            </a:r>
            <a:r>
              <a:rPr lang="en-US" sz="2800" baseline="30000" dirty="0" smtClean="0">
                <a:solidFill>
                  <a:schemeClr val="tx1"/>
                </a:solidFill>
                <a:latin typeface="Times New Roman" pitchFamily="18" charset="0"/>
                <a:cs typeface="Times New Roman" pitchFamily="18" charset="0"/>
              </a:rPr>
              <a:t>nd</a:t>
            </a:r>
            <a:r>
              <a:rPr lang="en-US" sz="2800" dirty="0" smtClean="0">
                <a:solidFill>
                  <a:schemeClr val="tx1"/>
                </a:solidFill>
                <a:latin typeface="Times New Roman" pitchFamily="18" charset="0"/>
                <a:cs typeface="Times New Roman" pitchFamily="18" charset="0"/>
              </a:rPr>
              <a:t> of February in 1873. The </a:t>
            </a:r>
            <a:r>
              <a:rPr lang="en-US" sz="2800" dirty="0" err="1" smtClean="0">
                <a:solidFill>
                  <a:schemeClr val="tx1"/>
                </a:solidFill>
                <a:latin typeface="Times New Roman" pitchFamily="18" charset="0"/>
                <a:cs typeface="Times New Roman" pitchFamily="18" charset="0"/>
              </a:rPr>
              <a:t>belltower</a:t>
            </a:r>
            <a:r>
              <a:rPr lang="en-US" sz="2800" dirty="0" smtClean="0">
                <a:solidFill>
                  <a:schemeClr val="tx1"/>
                </a:solidFill>
                <a:latin typeface="Times New Roman" pitchFamily="18" charset="0"/>
                <a:cs typeface="Times New Roman" pitchFamily="18" charset="0"/>
              </a:rPr>
              <a:t> was built on donations of merchant </a:t>
            </a:r>
            <a:r>
              <a:rPr lang="en-US" sz="2800" dirty="0" err="1" smtClean="0">
                <a:solidFill>
                  <a:schemeClr val="tx1"/>
                </a:solidFill>
                <a:latin typeface="Times New Roman" pitchFamily="18" charset="0"/>
                <a:cs typeface="Times New Roman" pitchFamily="18" charset="0"/>
              </a:rPr>
              <a:t>I.S.Krivonosov</a:t>
            </a:r>
            <a:r>
              <a:rPr lang="en-US" sz="2800" dirty="0" smtClean="0">
                <a:solidFill>
                  <a:schemeClr val="tx1"/>
                </a:solidFill>
                <a:latin typeface="Times New Roman" pitchFamily="18" charset="0"/>
                <a:cs typeface="Times New Roman" pitchFamily="18" charset="0"/>
              </a:rPr>
              <a:t> in 1897 by architect </a:t>
            </a:r>
            <a:r>
              <a:rPr lang="en-US" sz="2800" dirty="0" err="1" smtClean="0">
                <a:solidFill>
                  <a:schemeClr val="tx1"/>
                </a:solidFill>
                <a:latin typeface="Times New Roman" pitchFamily="18" charset="0"/>
                <a:cs typeface="Times New Roman" pitchFamily="18" charset="0"/>
              </a:rPr>
              <a:t>M.D.Michailov</a:t>
            </a:r>
            <a:r>
              <a:rPr lang="en-US" sz="2800" dirty="0" smtClean="0">
                <a:solidFill>
                  <a:schemeClr val="tx1"/>
                </a:solidFill>
                <a:latin typeface="Times New Roman" pitchFamily="18" charset="0"/>
                <a:cs typeface="Times New Roman" pitchFamily="18" charset="0"/>
              </a:rPr>
              <a:t>. The height is 74 meters</a:t>
            </a:r>
            <a:r>
              <a:rPr lang="en-US" sz="2800" dirty="0" smtClean="0">
                <a:latin typeface="Times New Roman" pitchFamily="18" charset="0"/>
                <a:cs typeface="Times New Roman" pitchFamily="18" charset="0"/>
              </a:rPr>
              <a:t>.</a:t>
            </a:r>
            <a:endParaRPr lang="ru-RU" sz="2800" dirty="0">
              <a:latin typeface="Times New Roman" pitchFamily="18" charset="0"/>
              <a:cs typeface="Times New Roman" pitchFamily="18" charset="0"/>
            </a:endParaRPr>
          </a:p>
        </p:txBody>
      </p:sp>
      <p:pic>
        <p:nvPicPr>
          <p:cNvPr id="10242" name="Picture 2"/>
          <p:cNvPicPr>
            <a:picLocks noChangeAspect="1" noChangeArrowheads="1"/>
          </p:cNvPicPr>
          <p:nvPr/>
        </p:nvPicPr>
        <p:blipFill>
          <a:blip r:embed="rId2" cstate="email"/>
          <a:srcRect/>
          <a:stretch>
            <a:fillRect/>
          </a:stretch>
        </p:blipFill>
        <p:spPr bwMode="auto">
          <a:xfrm>
            <a:off x="4572000" y="1214422"/>
            <a:ext cx="4357718" cy="5357850"/>
          </a:xfrm>
          <a:prstGeom prst="rect">
            <a:avLst/>
          </a:prstGeom>
          <a:noFill/>
          <a:ln w="9525">
            <a:noFill/>
            <a:miter lim="800000"/>
            <a:headEnd/>
            <a:tailEnd/>
          </a:ln>
          <a:effectLst/>
        </p:spPr>
      </p:pic>
      <p:sp>
        <p:nvSpPr>
          <p:cNvPr id="5" name="Управляющая кнопка: далее 4">
            <a:hlinkClick r:id="" action="ppaction://hlinkshowjump?jump=nextslide" highlightClick="1"/>
          </p:cNvPr>
          <p:cNvSpPr/>
          <p:nvPr/>
        </p:nvSpPr>
        <p:spPr>
          <a:xfrm>
            <a:off x="8572528" y="6286520"/>
            <a:ext cx="357158" cy="285728"/>
          </a:xfrm>
          <a:prstGeom prst="actionButtonForwardNex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ru-RU" dirty="0">
              <a:solidFill>
                <a:schemeClr val="tx1"/>
              </a:solidFill>
            </a:endParaRPr>
          </a:p>
        </p:txBody>
      </p:sp>
      <p:sp>
        <p:nvSpPr>
          <p:cNvPr id="6" name="Управляющая кнопка: назад 5">
            <a:hlinkClick r:id="" action="ppaction://hlinkshowjump?jump=previousslide" highlightClick="1"/>
          </p:cNvPr>
          <p:cNvSpPr/>
          <p:nvPr/>
        </p:nvSpPr>
        <p:spPr>
          <a:xfrm flipV="1">
            <a:off x="8215338" y="6286520"/>
            <a:ext cx="357190" cy="285728"/>
          </a:xfrm>
          <a:prstGeom prst="actionButtonBackPrevious">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71414"/>
            <a:ext cx="8686800" cy="1000132"/>
          </a:xfrm>
        </p:spPr>
        <p:txBody>
          <a:bodyPr anchor="t">
            <a:normAutofit fontScale="90000"/>
          </a:bodyPr>
          <a:lstStyle/>
          <a:p>
            <a:r>
              <a:rPr lang="en-US" b="1" dirty="0" smtClean="0">
                <a:solidFill>
                  <a:schemeClr val="tx1"/>
                </a:solidFill>
                <a:latin typeface="Times New Roman" pitchFamily="18" charset="0"/>
                <a:cs typeface="Times New Roman" pitchFamily="18" charset="0"/>
              </a:rPr>
              <a:t>Cathedral of supreme </a:t>
            </a:r>
            <a:r>
              <a:rPr lang="en-US" b="1" dirty="0" err="1" smtClean="0">
                <a:solidFill>
                  <a:schemeClr val="tx1"/>
                </a:solidFill>
                <a:latin typeface="Times New Roman" pitchFamily="18" charset="0"/>
                <a:cs typeface="Times New Roman" pitchFamily="18" charset="0"/>
              </a:rPr>
              <a:t>Apostoles</a:t>
            </a:r>
            <a:r>
              <a:rPr lang="en-US" b="1" dirty="0" smtClean="0">
                <a:solidFill>
                  <a:schemeClr val="tx1"/>
                </a:solidFill>
                <a:latin typeface="Times New Roman" pitchFamily="18" charset="0"/>
                <a:cs typeface="Times New Roman" pitchFamily="18" charset="0"/>
              </a:rPr>
              <a:t> Peter and Paul</a:t>
            </a:r>
            <a:endParaRPr lang="ru-RU" b="1"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5429264"/>
            <a:ext cx="8229600" cy="1143008"/>
          </a:xfrm>
        </p:spPr>
        <p:txBody>
          <a:bodyPr>
            <a:normAutofit/>
          </a:bodyPr>
          <a:lstStyle/>
          <a:p>
            <a:r>
              <a:rPr lang="en-US" sz="2800" dirty="0" smtClean="0">
                <a:solidFill>
                  <a:schemeClr val="tx1"/>
                </a:solidFill>
                <a:latin typeface="Times New Roman" pitchFamily="18" charset="0"/>
                <a:cs typeface="Times New Roman" pitchFamily="18" charset="0"/>
              </a:rPr>
              <a:t>Built in 1726 by merchant </a:t>
            </a:r>
            <a:r>
              <a:rPr lang="en-US" sz="2800" dirty="0" err="1" smtClean="0">
                <a:solidFill>
                  <a:schemeClr val="tx1"/>
                </a:solidFill>
                <a:latin typeface="Times New Roman" pitchFamily="18" charset="0"/>
                <a:cs typeface="Times New Roman" pitchFamily="18" charset="0"/>
              </a:rPr>
              <a:t>I.A.Mikhlaev</a:t>
            </a:r>
            <a:r>
              <a:rPr lang="en-US" sz="2800" dirty="0" smtClean="0">
                <a:solidFill>
                  <a:schemeClr val="tx1"/>
                </a:solidFill>
                <a:latin typeface="Times New Roman" pitchFamily="18" charset="0"/>
                <a:cs typeface="Times New Roman" pitchFamily="18" charset="0"/>
              </a:rPr>
              <a:t> in </a:t>
            </a:r>
            <a:r>
              <a:rPr lang="en-US" sz="2800" dirty="0" err="1" smtClean="0">
                <a:solidFill>
                  <a:schemeClr val="tx1"/>
                </a:solidFill>
                <a:latin typeface="Times New Roman" pitchFamily="18" charset="0"/>
                <a:cs typeface="Times New Roman" pitchFamily="18" charset="0"/>
              </a:rPr>
              <a:t>Honour</a:t>
            </a:r>
            <a:r>
              <a:rPr lang="en-US" sz="2800" dirty="0" smtClean="0">
                <a:solidFill>
                  <a:schemeClr val="tx1"/>
                </a:solidFill>
                <a:latin typeface="Times New Roman" pitchFamily="18" charset="0"/>
                <a:cs typeface="Times New Roman" pitchFamily="18" charset="0"/>
              </a:rPr>
              <a:t> of Peter I visiting Kazan city in 1722.</a:t>
            </a:r>
            <a:endParaRPr lang="ru-RU" sz="2800" dirty="0">
              <a:solidFill>
                <a:schemeClr val="tx1"/>
              </a:solidFill>
              <a:latin typeface="Times New Roman" pitchFamily="18" charset="0"/>
              <a:cs typeface="Times New Roman" pitchFamily="18" charset="0"/>
            </a:endParaRPr>
          </a:p>
        </p:txBody>
      </p:sp>
      <p:pic>
        <p:nvPicPr>
          <p:cNvPr id="11266" name="Picture 2"/>
          <p:cNvPicPr>
            <a:picLocks noChangeAspect="1" noChangeArrowheads="1"/>
          </p:cNvPicPr>
          <p:nvPr/>
        </p:nvPicPr>
        <p:blipFill>
          <a:blip r:embed="rId2" cstate="email"/>
          <a:srcRect/>
          <a:stretch>
            <a:fillRect/>
          </a:stretch>
        </p:blipFill>
        <p:spPr bwMode="auto">
          <a:xfrm>
            <a:off x="1357290" y="1285860"/>
            <a:ext cx="5929354" cy="3929090"/>
          </a:xfrm>
          <a:prstGeom prst="rect">
            <a:avLst/>
          </a:prstGeom>
          <a:noFill/>
          <a:ln w="9525">
            <a:noFill/>
            <a:miter lim="800000"/>
            <a:headEnd/>
            <a:tailEnd/>
          </a:ln>
          <a:effectLst/>
        </p:spPr>
      </p:pic>
      <p:sp>
        <p:nvSpPr>
          <p:cNvPr id="5" name="Управляющая кнопка: далее 4">
            <a:hlinkClick r:id="" action="ppaction://hlinkshowjump?jump=nextslide" highlightClick="1"/>
          </p:cNvPr>
          <p:cNvSpPr/>
          <p:nvPr/>
        </p:nvSpPr>
        <p:spPr>
          <a:xfrm>
            <a:off x="8501090" y="6215082"/>
            <a:ext cx="357158" cy="285728"/>
          </a:xfrm>
          <a:prstGeom prst="actionButtonForwardNex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ru-RU" dirty="0">
              <a:solidFill>
                <a:schemeClr val="tx1"/>
              </a:solidFill>
            </a:endParaRPr>
          </a:p>
        </p:txBody>
      </p:sp>
      <p:sp>
        <p:nvSpPr>
          <p:cNvPr id="6" name="Управляющая кнопка: назад 5">
            <a:hlinkClick r:id="" action="ppaction://hlinkshowjump?jump=previousslide" highlightClick="1"/>
          </p:cNvPr>
          <p:cNvSpPr/>
          <p:nvPr/>
        </p:nvSpPr>
        <p:spPr>
          <a:xfrm flipV="1">
            <a:off x="8143900" y="6215082"/>
            <a:ext cx="357190" cy="285728"/>
          </a:xfrm>
          <a:prstGeom prst="actionButtonBackPrevious">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214290"/>
            <a:ext cx="8686800" cy="857256"/>
          </a:xfrm>
        </p:spPr>
        <p:txBody>
          <a:bodyPr>
            <a:normAutofit/>
          </a:bodyPr>
          <a:lstStyle/>
          <a:p>
            <a:pPr algn="ctr"/>
            <a:r>
              <a:rPr lang="en-US" sz="4000" b="1" dirty="0" smtClean="0">
                <a:solidFill>
                  <a:schemeClr val="tx1"/>
                </a:solidFill>
                <a:latin typeface="Times New Roman" pitchFamily="18" charset="0"/>
                <a:cs typeface="Times New Roman" pitchFamily="18" charset="0"/>
              </a:rPr>
              <a:t>House of </a:t>
            </a:r>
            <a:r>
              <a:rPr lang="en-US" sz="4000" b="1" dirty="0" err="1" smtClean="0">
                <a:solidFill>
                  <a:schemeClr val="tx1"/>
                </a:solidFill>
                <a:latin typeface="Times New Roman" pitchFamily="18" charset="0"/>
                <a:cs typeface="Times New Roman" pitchFamily="18" charset="0"/>
              </a:rPr>
              <a:t>Shamil</a:t>
            </a:r>
            <a:endParaRPr lang="ru-RU" sz="4000" b="1"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142984"/>
            <a:ext cx="3543296" cy="4983179"/>
          </a:xfrm>
        </p:spPr>
        <p:txBody>
          <a:bodyPr>
            <a:noAutofit/>
          </a:bodyPr>
          <a:lstStyle/>
          <a:p>
            <a:pPr algn="just"/>
            <a:r>
              <a:rPr lang="en-US" sz="2400" dirty="0" smtClean="0">
                <a:solidFill>
                  <a:schemeClr val="tx1"/>
                </a:solidFill>
                <a:latin typeface="Times New Roman" pitchFamily="18" charset="0"/>
                <a:cs typeface="Times New Roman" pitchFamily="18" charset="0"/>
              </a:rPr>
              <a:t>Built in 1903 by merchant </a:t>
            </a:r>
            <a:r>
              <a:rPr lang="en-US" sz="2400" dirty="0" err="1" smtClean="0">
                <a:solidFill>
                  <a:schemeClr val="tx1"/>
                </a:solidFill>
                <a:latin typeface="Times New Roman" pitchFamily="18" charset="0"/>
                <a:cs typeface="Times New Roman" pitchFamily="18" charset="0"/>
              </a:rPr>
              <a:t>Ibragim</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Apakov</a:t>
            </a:r>
            <a:r>
              <a:rPr lang="en-US" sz="2400" dirty="0" smtClean="0">
                <a:solidFill>
                  <a:schemeClr val="tx1"/>
                </a:solidFill>
                <a:latin typeface="Times New Roman" pitchFamily="18" charset="0"/>
                <a:cs typeface="Times New Roman" pitchFamily="18" charset="0"/>
              </a:rPr>
              <a:t>. The designers are </a:t>
            </a:r>
            <a:r>
              <a:rPr lang="en-US" sz="2400" dirty="0" err="1" smtClean="0">
                <a:solidFill>
                  <a:schemeClr val="tx1"/>
                </a:solidFill>
                <a:latin typeface="Times New Roman" pitchFamily="18" charset="0"/>
                <a:cs typeface="Times New Roman" pitchFamily="18" charset="0"/>
              </a:rPr>
              <a:t>Fedor</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Amlong</a:t>
            </a:r>
            <a:r>
              <a:rPr lang="en-US" sz="2400" dirty="0" smtClean="0">
                <a:solidFill>
                  <a:schemeClr val="tx1"/>
                </a:solidFill>
                <a:latin typeface="Times New Roman" pitchFamily="18" charset="0"/>
                <a:cs typeface="Times New Roman" pitchFamily="18" charset="0"/>
              </a:rPr>
              <a:t> and </a:t>
            </a:r>
            <a:r>
              <a:rPr lang="en-US" sz="2400" dirty="0" err="1" smtClean="0">
                <a:solidFill>
                  <a:schemeClr val="tx1"/>
                </a:solidFill>
                <a:latin typeface="Times New Roman" pitchFamily="18" charset="0"/>
                <a:cs typeface="Times New Roman" pitchFamily="18" charset="0"/>
              </a:rPr>
              <a:t>Genrich</a:t>
            </a:r>
            <a:r>
              <a:rPr lang="en-US" sz="2400" dirty="0" smtClean="0">
                <a:solidFill>
                  <a:schemeClr val="tx1"/>
                </a:solidFill>
                <a:latin typeface="Times New Roman" pitchFamily="18" charset="0"/>
                <a:cs typeface="Times New Roman" pitchFamily="18" charset="0"/>
              </a:rPr>
              <a:t> Rush. The mansion was presented as a gift for </a:t>
            </a:r>
            <a:r>
              <a:rPr lang="en-US" sz="2400" dirty="0" err="1" smtClean="0">
                <a:solidFill>
                  <a:schemeClr val="tx1"/>
                </a:solidFill>
                <a:latin typeface="Times New Roman" pitchFamily="18" charset="0"/>
                <a:cs typeface="Times New Roman" pitchFamily="18" charset="0"/>
              </a:rPr>
              <a:t>Apakov’s</a:t>
            </a:r>
            <a:r>
              <a:rPr lang="en-US" sz="2400" dirty="0" smtClean="0">
                <a:solidFill>
                  <a:schemeClr val="tx1"/>
                </a:solidFill>
                <a:latin typeface="Times New Roman" pitchFamily="18" charset="0"/>
                <a:cs typeface="Times New Roman" pitchFamily="18" charset="0"/>
              </a:rPr>
              <a:t> daughter in wedding day and son of prominent imam </a:t>
            </a:r>
            <a:r>
              <a:rPr lang="en-US" sz="2400" dirty="0" err="1" smtClean="0">
                <a:solidFill>
                  <a:schemeClr val="tx1"/>
                </a:solidFill>
                <a:latin typeface="Times New Roman" pitchFamily="18" charset="0"/>
                <a:cs typeface="Times New Roman" pitchFamily="18" charset="0"/>
              </a:rPr>
              <a:t>Shamil</a:t>
            </a:r>
            <a:r>
              <a:rPr lang="en-US" sz="2400" dirty="0" smtClean="0">
                <a:solidFill>
                  <a:schemeClr val="tx1"/>
                </a:solidFill>
                <a:latin typeface="Times New Roman" pitchFamily="18" charset="0"/>
                <a:cs typeface="Times New Roman" pitchFamily="18" charset="0"/>
              </a:rPr>
              <a:t>. There is the </a:t>
            </a:r>
            <a:r>
              <a:rPr lang="en-US" sz="2400" dirty="0" err="1" smtClean="0">
                <a:solidFill>
                  <a:schemeClr val="tx1"/>
                </a:solidFill>
                <a:latin typeface="Times New Roman" pitchFamily="18" charset="0"/>
                <a:cs typeface="Times New Roman" pitchFamily="18" charset="0"/>
              </a:rPr>
              <a:t>Tukai</a:t>
            </a:r>
            <a:r>
              <a:rPr lang="en-US" sz="2400" dirty="0" smtClean="0">
                <a:solidFill>
                  <a:schemeClr val="tx1"/>
                </a:solidFill>
                <a:latin typeface="Times New Roman" pitchFamily="18" charset="0"/>
                <a:cs typeface="Times New Roman" pitchFamily="18" charset="0"/>
              </a:rPr>
              <a:t> literary museum in this house from 1986.</a:t>
            </a:r>
            <a:endParaRPr lang="ru-RU" sz="2400" dirty="0">
              <a:solidFill>
                <a:schemeClr val="tx1"/>
              </a:solidFill>
              <a:latin typeface="Times New Roman" pitchFamily="18" charset="0"/>
              <a:cs typeface="Times New Roman" pitchFamily="18" charset="0"/>
            </a:endParaRPr>
          </a:p>
        </p:txBody>
      </p:sp>
      <p:pic>
        <p:nvPicPr>
          <p:cNvPr id="13314" name="Picture 2"/>
          <p:cNvPicPr>
            <a:picLocks noChangeAspect="1" noChangeArrowheads="1"/>
          </p:cNvPicPr>
          <p:nvPr/>
        </p:nvPicPr>
        <p:blipFill>
          <a:blip r:embed="rId3" cstate="email"/>
          <a:srcRect/>
          <a:stretch>
            <a:fillRect/>
          </a:stretch>
        </p:blipFill>
        <p:spPr bwMode="auto">
          <a:xfrm>
            <a:off x="4214778" y="1142984"/>
            <a:ext cx="4929222" cy="4786346"/>
          </a:xfrm>
          <a:prstGeom prst="rect">
            <a:avLst/>
          </a:prstGeom>
          <a:noFill/>
          <a:ln w="9525">
            <a:noFill/>
            <a:miter lim="800000"/>
            <a:headEnd/>
            <a:tailEnd/>
          </a:ln>
          <a:effectLst/>
        </p:spPr>
      </p:pic>
      <p:sp>
        <p:nvSpPr>
          <p:cNvPr id="5" name="Управляющая кнопка: далее 4">
            <a:hlinkClick r:id="" action="ppaction://hlinkshowjump?jump=nextslide" highlightClick="1"/>
          </p:cNvPr>
          <p:cNvSpPr/>
          <p:nvPr/>
        </p:nvSpPr>
        <p:spPr>
          <a:xfrm>
            <a:off x="8501090" y="6215082"/>
            <a:ext cx="357158" cy="285728"/>
          </a:xfrm>
          <a:prstGeom prst="actionButtonForwardNex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ru-RU" dirty="0">
              <a:solidFill>
                <a:schemeClr val="tx1"/>
              </a:solidFill>
            </a:endParaRPr>
          </a:p>
        </p:txBody>
      </p:sp>
      <p:sp>
        <p:nvSpPr>
          <p:cNvPr id="6" name="Управляющая кнопка: назад 5">
            <a:hlinkClick r:id="" action="ppaction://hlinkshowjump?jump=previousslide" highlightClick="1"/>
          </p:cNvPr>
          <p:cNvSpPr/>
          <p:nvPr/>
        </p:nvSpPr>
        <p:spPr>
          <a:xfrm flipV="1">
            <a:off x="8143900" y="6215082"/>
            <a:ext cx="357190" cy="285728"/>
          </a:xfrm>
          <a:prstGeom prst="actionButtonBackPrevious">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lvl="0" algn="just">
              <a:buNone/>
            </a:pPr>
            <a:r>
              <a:rPr lang="ru-RU" sz="2800" dirty="0" smtClean="0">
                <a:solidFill>
                  <a:schemeClr val="tx1"/>
                </a:solidFill>
                <a:latin typeface="Times New Roman" pitchFamily="18" charset="0"/>
                <a:cs typeface="Times New Roman" pitchFamily="18" charset="0"/>
              </a:rPr>
              <a:t>    </a:t>
            </a:r>
            <a:r>
              <a:rPr lang="en-US" sz="2800" b="1" dirty="0" smtClean="0">
                <a:solidFill>
                  <a:schemeClr val="tx1"/>
                </a:solidFill>
                <a:latin typeface="Times New Roman" pitchFamily="18" charset="0"/>
                <a:cs typeface="Times New Roman" pitchFamily="18" charset="0"/>
              </a:rPr>
              <a:t>Oh, Kazan! Spirited Kazan! Melodious Kazan! Radiant Kazan! Here are all the solemn places and deeds of our ancestors. Here are all the beauties and the paradise of the yearning soul!</a:t>
            </a:r>
            <a:br>
              <a:rPr lang="en-US" sz="2800" b="1" dirty="0" smtClean="0">
                <a:solidFill>
                  <a:schemeClr val="tx1"/>
                </a:solidFill>
                <a:latin typeface="Times New Roman" pitchFamily="18" charset="0"/>
                <a:cs typeface="Times New Roman" pitchFamily="18" charset="0"/>
              </a:rPr>
            </a:br>
            <a:r>
              <a:rPr lang="en-US" sz="2800" b="1" dirty="0" smtClean="0">
                <a:solidFill>
                  <a:schemeClr val="tx1"/>
                </a:solidFill>
                <a:latin typeface="Times New Roman" pitchFamily="18" charset="0"/>
                <a:cs typeface="Times New Roman" pitchFamily="18" charset="0"/>
              </a:rPr>
              <a:t>    </a:t>
            </a:r>
            <a:br>
              <a:rPr lang="en-US" sz="2800" b="1" dirty="0" smtClean="0">
                <a:solidFill>
                  <a:schemeClr val="tx1"/>
                </a:solidFill>
                <a:latin typeface="Times New Roman" pitchFamily="18" charset="0"/>
                <a:cs typeface="Times New Roman" pitchFamily="18" charset="0"/>
              </a:rPr>
            </a:b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Gabdullah</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Tukai</a:t>
            </a:r>
            <a:endParaRPr lang="ru-RU" sz="2800" b="1" dirty="0"/>
          </a:p>
        </p:txBody>
      </p:sp>
      <p:sp>
        <p:nvSpPr>
          <p:cNvPr id="4" name="Управляющая кнопка: далее 3">
            <a:hlinkClick r:id="" action="ppaction://hlinkshowjump?jump=nextslide" highlightClick="1"/>
          </p:cNvPr>
          <p:cNvSpPr/>
          <p:nvPr/>
        </p:nvSpPr>
        <p:spPr>
          <a:xfrm>
            <a:off x="8572528" y="6357958"/>
            <a:ext cx="357158" cy="285728"/>
          </a:xfrm>
          <a:prstGeom prst="actionButtonForwardNex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ru-RU" dirty="0">
              <a:solidFill>
                <a:schemeClr val="tx1"/>
              </a:solidFill>
            </a:endParaRPr>
          </a:p>
        </p:txBody>
      </p:sp>
      <p:sp>
        <p:nvSpPr>
          <p:cNvPr id="5" name="Управляющая кнопка: назад 4">
            <a:hlinkClick r:id="" action="ppaction://hlinkshowjump?jump=previousslide" highlightClick="1"/>
          </p:cNvPr>
          <p:cNvSpPr/>
          <p:nvPr/>
        </p:nvSpPr>
        <p:spPr>
          <a:xfrm flipV="1">
            <a:off x="8215338" y="6357958"/>
            <a:ext cx="357190" cy="285728"/>
          </a:xfrm>
          <a:prstGeom prst="actionButtonBackPrevious">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ru-RU"/>
          </a:p>
        </p:txBody>
      </p:sp>
      <p:pic>
        <p:nvPicPr>
          <p:cNvPr id="6" name="Рисунок 1" descr="http://www.kzn.ru/upload/htmleditor/images/tp_498.bmp"/>
          <p:cNvPicPr>
            <a:picLocks noChangeAspect="1" noChangeArrowheads="1"/>
          </p:cNvPicPr>
          <p:nvPr/>
        </p:nvPicPr>
        <p:blipFill>
          <a:blip r:embed="rId2" cstate="email"/>
          <a:srcRect/>
          <a:stretch>
            <a:fillRect/>
          </a:stretch>
        </p:blipFill>
        <p:spPr bwMode="auto">
          <a:xfrm>
            <a:off x="571472" y="3643314"/>
            <a:ext cx="2357422" cy="27296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1214422"/>
            <a:ext cx="8686800" cy="5151455"/>
          </a:xfrm>
        </p:spPr>
        <p:txBody>
          <a:bodyPr>
            <a:noAutofit/>
          </a:bodyPr>
          <a:lstStyle/>
          <a:p>
            <a:pPr algn="just">
              <a:buNone/>
            </a:pPr>
            <a:r>
              <a:rPr lang="en-US" sz="2800" dirty="0" smtClean="0">
                <a:solidFill>
                  <a:srgbClr val="92D050"/>
                </a:solidFill>
              </a:rPr>
              <a:t>   </a:t>
            </a:r>
            <a:r>
              <a:rPr lang="ru-RU" sz="2800" dirty="0" smtClean="0">
                <a:solidFill>
                  <a:srgbClr val="92D050"/>
                </a:solidFill>
              </a:rPr>
              <a:t>  </a:t>
            </a:r>
            <a:r>
              <a:rPr lang="en-US" sz="2800" dirty="0" smtClean="0">
                <a:solidFill>
                  <a:schemeClr val="tx1"/>
                </a:solidFill>
                <a:latin typeface="Times New Roman" pitchFamily="18" charset="0"/>
                <a:cs typeface="Times New Roman" pitchFamily="18" charset="0"/>
              </a:rPr>
              <a:t>Kazan is the capital of </a:t>
            </a:r>
            <a:r>
              <a:rPr lang="en-US" sz="2800" dirty="0" err="1" smtClean="0">
                <a:solidFill>
                  <a:schemeClr val="tx1"/>
                </a:solidFill>
                <a:latin typeface="Times New Roman" pitchFamily="18" charset="0"/>
                <a:cs typeface="Times New Roman" pitchFamily="18" charset="0"/>
              </a:rPr>
              <a:t>Tatarstan</a:t>
            </a:r>
            <a:r>
              <a:rPr lang="en-US" sz="2800" dirty="0" smtClean="0">
                <a:solidFill>
                  <a:schemeClr val="tx1"/>
                </a:solidFill>
                <a:latin typeface="Times New Roman" pitchFamily="18" charset="0"/>
                <a:cs typeface="Times New Roman" pitchFamily="18" charset="0"/>
              </a:rPr>
              <a:t>,  one of the biggest economical, scientific and cultural </a:t>
            </a:r>
            <a:r>
              <a:rPr lang="en-US" sz="2800" dirty="0" err="1" smtClean="0">
                <a:solidFill>
                  <a:schemeClr val="tx1"/>
                </a:solidFill>
                <a:latin typeface="Times New Roman" pitchFamily="18" charset="0"/>
                <a:cs typeface="Times New Roman" pitchFamily="18" charset="0"/>
              </a:rPr>
              <a:t>centres</a:t>
            </a:r>
            <a:r>
              <a:rPr lang="en-US" sz="2800" dirty="0" smtClean="0">
                <a:solidFill>
                  <a:schemeClr val="tx1"/>
                </a:solidFill>
                <a:latin typeface="Times New Roman" pitchFamily="18" charset="0"/>
                <a:cs typeface="Times New Roman" pitchFamily="18" charset="0"/>
              </a:rPr>
              <a:t> of Russia. Full of people, motley, multilingual, Kazan has always attracted people. The origin of Kazan, one of the most ancient cities of Russia, is lost in the depth history. It is probable that a settlement existed on its place before 1005, which is provided by archeological discoveries. Kazan is situated on the picturesque banks of the Volga river. It has a population of 1.2 million people. The heart of the city is its people, be it Tatar, Russian or other of the</a:t>
            </a:r>
            <a:r>
              <a:rPr lang="ru-RU" sz="2800" dirty="0" smtClean="0">
                <a:solidFill>
                  <a:schemeClr val="tx1"/>
                </a:solidFill>
                <a:latin typeface="Times New Roman" pitchFamily="18" charset="0"/>
                <a:cs typeface="Times New Roman" pitchFamily="18" charset="0"/>
              </a:rPr>
              <a:t> </a:t>
            </a:r>
            <a:r>
              <a:rPr lang="en-US" sz="2800" dirty="0" smtClean="0">
                <a:solidFill>
                  <a:schemeClr val="tx1"/>
                </a:solidFill>
                <a:latin typeface="Times New Roman" pitchFamily="18" charset="0"/>
                <a:cs typeface="Times New Roman" pitchFamily="18" charset="0"/>
              </a:rPr>
              <a:t>70 nationalities who have settled over the centuries in Kazan.    </a:t>
            </a:r>
            <a:endParaRPr lang="ru-RU" sz="2800" dirty="0">
              <a:solidFill>
                <a:schemeClr val="tx1"/>
              </a:solidFill>
              <a:latin typeface="Times New Roman" pitchFamily="18" charset="0"/>
              <a:cs typeface="Times New Roman" pitchFamily="18" charset="0"/>
            </a:endParaRPr>
          </a:p>
        </p:txBody>
      </p:sp>
      <p:sp>
        <p:nvSpPr>
          <p:cNvPr id="4" name="Управляющая кнопка: далее 3">
            <a:hlinkClick r:id="" action="ppaction://hlinkshowjump?jump=nextslide" highlightClick="1"/>
          </p:cNvPr>
          <p:cNvSpPr/>
          <p:nvPr/>
        </p:nvSpPr>
        <p:spPr>
          <a:xfrm>
            <a:off x="8572528" y="6357958"/>
            <a:ext cx="357158" cy="285728"/>
          </a:xfrm>
          <a:prstGeom prst="actionButtonForwardNex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ru-RU" dirty="0">
              <a:solidFill>
                <a:schemeClr val="tx1"/>
              </a:solidFill>
            </a:endParaRPr>
          </a:p>
        </p:txBody>
      </p:sp>
      <p:sp>
        <p:nvSpPr>
          <p:cNvPr id="5" name="Управляющая кнопка: назад 4">
            <a:hlinkClick r:id="" action="ppaction://hlinkshowjump?jump=previousslide" highlightClick="1"/>
          </p:cNvPr>
          <p:cNvSpPr/>
          <p:nvPr/>
        </p:nvSpPr>
        <p:spPr>
          <a:xfrm flipV="1">
            <a:off x="8215338" y="6357958"/>
            <a:ext cx="357190" cy="285728"/>
          </a:xfrm>
          <a:prstGeom prst="actionButtonBackPrevious">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0"/>
            <a:ext cx="8329642" cy="857232"/>
          </a:xfrm>
        </p:spPr>
        <p:txBody>
          <a:bodyPr>
            <a:normAutofit/>
          </a:bodyPr>
          <a:lstStyle/>
          <a:p>
            <a:pPr algn="ctr"/>
            <a:r>
              <a:rPr lang="en-US" sz="4000" b="1" dirty="0" smtClean="0">
                <a:latin typeface="Times New Roman" pitchFamily="18" charset="0"/>
                <a:cs typeface="Times New Roman" pitchFamily="18" charset="0"/>
              </a:rPr>
              <a:t>The Kazan Kremlin</a:t>
            </a:r>
            <a:endParaRPr lang="ru-RU" sz="4000" b="1"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cstate="email"/>
          <a:srcRect/>
          <a:stretch>
            <a:fillRect/>
          </a:stretch>
        </p:blipFill>
        <p:spPr bwMode="auto">
          <a:xfrm>
            <a:off x="1428728" y="1071546"/>
            <a:ext cx="6429420" cy="3643338"/>
          </a:xfrm>
          <a:prstGeom prst="rect">
            <a:avLst/>
          </a:prstGeom>
          <a:noFill/>
          <a:ln w="9525">
            <a:noFill/>
            <a:miter lim="800000"/>
            <a:headEnd/>
            <a:tailEnd/>
          </a:ln>
          <a:effectLst/>
        </p:spPr>
      </p:pic>
      <p:sp>
        <p:nvSpPr>
          <p:cNvPr id="12" name="Содержимое 2"/>
          <p:cNvSpPr>
            <a:spLocks noGrp="1"/>
          </p:cNvSpPr>
          <p:nvPr>
            <p:ph idx="1"/>
          </p:nvPr>
        </p:nvSpPr>
        <p:spPr>
          <a:xfrm>
            <a:off x="457200" y="4714884"/>
            <a:ext cx="8229600" cy="2034259"/>
          </a:xfrm>
        </p:spPr>
        <p:txBody>
          <a:bodyPr>
            <a:noAutofit/>
          </a:bodyPr>
          <a:lstStyle/>
          <a:p>
            <a:pPr algn="just"/>
            <a:r>
              <a:rPr lang="en-US" sz="2400" dirty="0" smtClean="0">
                <a:solidFill>
                  <a:schemeClr val="tx1"/>
                </a:solidFill>
                <a:latin typeface="Times New Roman" pitchFamily="18" charset="0"/>
                <a:cs typeface="Times New Roman" pitchFamily="18" charset="0"/>
              </a:rPr>
              <a:t>The object of worldwide heritage UNESKO. Situated  in the area of ancient Kazan fortress. Its architectural complex had been based during XVI-XIX centuries. The construction of Kremlin was begun by popular Pskov architects managed by </a:t>
            </a:r>
            <a:r>
              <a:rPr lang="en-US" sz="2400" dirty="0" err="1" smtClean="0">
                <a:solidFill>
                  <a:schemeClr val="tx1"/>
                </a:solidFill>
                <a:latin typeface="Times New Roman" pitchFamily="18" charset="0"/>
                <a:cs typeface="Times New Roman" pitchFamily="18" charset="0"/>
              </a:rPr>
              <a:t>Postnik</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Yakovlev</a:t>
            </a:r>
            <a:r>
              <a:rPr lang="en-US" sz="2400" dirty="0" smtClean="0">
                <a:solidFill>
                  <a:schemeClr val="tx1"/>
                </a:solidFill>
                <a:latin typeface="Times New Roman" pitchFamily="18" charset="0"/>
                <a:cs typeface="Times New Roman" pitchFamily="18" charset="0"/>
              </a:rPr>
              <a:t> and Ivan </a:t>
            </a:r>
            <a:r>
              <a:rPr lang="en-US" sz="2400" dirty="0" err="1" smtClean="0">
                <a:solidFill>
                  <a:schemeClr val="tx1"/>
                </a:solidFill>
                <a:latin typeface="Times New Roman" pitchFamily="18" charset="0"/>
                <a:cs typeface="Times New Roman" pitchFamily="18" charset="0"/>
              </a:rPr>
              <a:t>Shiryi</a:t>
            </a:r>
            <a:r>
              <a:rPr lang="en-US" sz="2400" dirty="0" smtClean="0">
                <a:solidFill>
                  <a:schemeClr val="tx1"/>
                </a:solidFill>
                <a:latin typeface="Times New Roman" pitchFamily="18" charset="0"/>
                <a:cs typeface="Times New Roman" pitchFamily="18" charset="0"/>
              </a:rPr>
              <a:t>.</a:t>
            </a:r>
            <a:endParaRPr lang="ru-RU" sz="2400" dirty="0">
              <a:solidFill>
                <a:schemeClr val="tx1"/>
              </a:solidFill>
              <a:latin typeface="Times New Roman" pitchFamily="18" charset="0"/>
              <a:cs typeface="Times New Roman" pitchFamily="18" charset="0"/>
            </a:endParaRPr>
          </a:p>
        </p:txBody>
      </p:sp>
      <p:sp>
        <p:nvSpPr>
          <p:cNvPr id="5" name="Управляющая кнопка: далее 4">
            <a:hlinkClick r:id="" action="ppaction://hlinkshowjump?jump=nextslide" highlightClick="1"/>
          </p:cNvPr>
          <p:cNvSpPr/>
          <p:nvPr/>
        </p:nvSpPr>
        <p:spPr>
          <a:xfrm>
            <a:off x="8501090" y="6357958"/>
            <a:ext cx="357158" cy="285728"/>
          </a:xfrm>
          <a:prstGeom prst="actionButtonForwardNex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ru-RU" dirty="0">
              <a:solidFill>
                <a:schemeClr val="tx1"/>
              </a:solidFill>
            </a:endParaRPr>
          </a:p>
        </p:txBody>
      </p:sp>
      <p:sp>
        <p:nvSpPr>
          <p:cNvPr id="6" name="Управляющая кнопка: назад 5">
            <a:hlinkClick r:id="" action="ppaction://hlinkshowjump?jump=previousslide" highlightClick="1"/>
          </p:cNvPr>
          <p:cNvSpPr/>
          <p:nvPr/>
        </p:nvSpPr>
        <p:spPr>
          <a:xfrm flipV="1">
            <a:off x="8143900" y="6357958"/>
            <a:ext cx="357190" cy="285728"/>
          </a:xfrm>
          <a:prstGeom prst="actionButtonBackPrevious">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ru-RU"/>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1285860"/>
            <a:ext cx="8686800" cy="4794265"/>
          </a:xfrm>
        </p:spPr>
        <p:txBody>
          <a:bodyPr>
            <a:normAutofit fontScale="92500" lnSpcReduction="20000"/>
          </a:bodyPr>
          <a:lstStyle/>
          <a:p>
            <a:pPr algn="just"/>
            <a:r>
              <a:rPr lang="en-US" dirty="0" smtClean="0">
                <a:solidFill>
                  <a:schemeClr val="tx1"/>
                </a:solidFill>
                <a:latin typeface="Times New Roman" pitchFamily="18" charset="0"/>
                <a:cs typeface="Times New Roman" pitchFamily="18" charset="0"/>
              </a:rPr>
              <a:t>The Kazan Kremlin occupies a special place in history. It  has seen various changes and has always played the central role in the region. In the 10</a:t>
            </a:r>
            <a:r>
              <a:rPr lang="en-US" baseline="30000" dirty="0" smtClean="0">
                <a:solidFill>
                  <a:schemeClr val="tx1"/>
                </a:solidFill>
                <a:latin typeface="Times New Roman" pitchFamily="18" charset="0"/>
                <a:cs typeface="Times New Roman" pitchFamily="18" charset="0"/>
              </a:rPr>
              <a:t>th</a:t>
            </a:r>
            <a:r>
              <a:rPr lang="en-US" dirty="0" smtClean="0">
                <a:solidFill>
                  <a:schemeClr val="tx1"/>
                </a:solidFill>
                <a:latin typeface="Times New Roman" pitchFamily="18" charset="0"/>
                <a:cs typeface="Times New Roman" pitchFamily="18" charset="0"/>
              </a:rPr>
              <a:t> century it was a small settlement. In the 10</a:t>
            </a:r>
            <a:r>
              <a:rPr lang="en-US" baseline="30000" dirty="0" smtClean="0">
                <a:solidFill>
                  <a:schemeClr val="tx1"/>
                </a:solidFill>
                <a:latin typeface="Times New Roman" pitchFamily="18" charset="0"/>
                <a:cs typeface="Times New Roman" pitchFamily="18" charset="0"/>
              </a:rPr>
              <a:t>th</a:t>
            </a:r>
            <a:r>
              <a:rPr lang="en-US" dirty="0" smtClean="0">
                <a:solidFill>
                  <a:schemeClr val="tx1"/>
                </a:solidFill>
                <a:latin typeface="Times New Roman" pitchFamily="18" charset="0"/>
                <a:cs typeface="Times New Roman" pitchFamily="18" charset="0"/>
              </a:rPr>
              <a:t> -13</a:t>
            </a:r>
            <a:r>
              <a:rPr lang="en-US" baseline="30000" dirty="0" smtClean="0">
                <a:solidFill>
                  <a:schemeClr val="tx1"/>
                </a:solidFill>
                <a:latin typeface="Times New Roman" pitchFamily="18" charset="0"/>
                <a:cs typeface="Times New Roman" pitchFamily="18" charset="0"/>
              </a:rPr>
              <a:t>th</a:t>
            </a:r>
            <a:r>
              <a:rPr lang="en-US" dirty="0" smtClean="0">
                <a:solidFill>
                  <a:schemeClr val="tx1"/>
                </a:solidFill>
                <a:latin typeface="Times New Roman" pitchFamily="18" charset="0"/>
                <a:cs typeface="Times New Roman" pitchFamily="18" charset="0"/>
              </a:rPr>
              <a:t> centuries it became a fort. From the 13</a:t>
            </a:r>
            <a:r>
              <a:rPr lang="en-US" baseline="30000" dirty="0" smtClean="0">
                <a:solidFill>
                  <a:schemeClr val="tx1"/>
                </a:solidFill>
                <a:latin typeface="Times New Roman" pitchFamily="18" charset="0"/>
                <a:cs typeface="Times New Roman" pitchFamily="18" charset="0"/>
              </a:rPr>
              <a:t>th</a:t>
            </a:r>
            <a:r>
              <a:rPr lang="en-US" dirty="0" smtClean="0">
                <a:solidFill>
                  <a:schemeClr val="tx1"/>
                </a:solidFill>
                <a:latin typeface="Times New Roman" pitchFamily="18" charset="0"/>
                <a:cs typeface="Times New Roman" pitchFamily="18" charset="0"/>
              </a:rPr>
              <a:t> century the Kremlin became the centre of the Kazan khanate. In 1552 Ivan the Terrible recaptured Kazan. The old fortress was rebuilt as a </a:t>
            </a:r>
            <a:r>
              <a:rPr lang="en-US" dirty="0" err="1" smtClean="0">
                <a:solidFill>
                  <a:schemeClr val="tx1"/>
                </a:solidFill>
                <a:latin typeface="Times New Roman" pitchFamily="18" charset="0"/>
                <a:cs typeface="Times New Roman" pitchFamily="18" charset="0"/>
              </a:rPr>
              <a:t>russian</a:t>
            </a:r>
            <a:r>
              <a:rPr lang="en-US" dirty="0" smtClean="0">
                <a:solidFill>
                  <a:schemeClr val="tx1"/>
                </a:solidFill>
                <a:latin typeface="Times New Roman" pitchFamily="18" charset="0"/>
                <a:cs typeface="Times New Roman" pitchFamily="18" charset="0"/>
              </a:rPr>
              <a:t>  Kremlin. From 1708 the Kremlin became the centre of the first </a:t>
            </a:r>
            <a:r>
              <a:rPr lang="en-US" dirty="0" err="1" smtClean="0">
                <a:solidFill>
                  <a:schemeClr val="tx1"/>
                </a:solidFill>
                <a:latin typeface="Times New Roman" pitchFamily="18" charset="0"/>
                <a:cs typeface="Times New Roman" pitchFamily="18" charset="0"/>
              </a:rPr>
              <a:t>kazan</a:t>
            </a:r>
            <a:r>
              <a:rPr lang="en-US" dirty="0" smtClean="0">
                <a:solidFill>
                  <a:schemeClr val="tx1"/>
                </a:solidFill>
                <a:latin typeface="Times New Roman" pitchFamily="18" charset="0"/>
                <a:cs typeface="Times New Roman" pitchFamily="18" charset="0"/>
              </a:rPr>
              <a:t> district of the Russian Empire. Kazan was called “the third capital of Russia”, “the fairest and best city of all Russia after Moscow and Saint Petersburg”</a:t>
            </a:r>
            <a:endParaRPr lang="ru-RU" dirty="0"/>
          </a:p>
        </p:txBody>
      </p:sp>
      <p:sp>
        <p:nvSpPr>
          <p:cNvPr id="4" name="Управляющая кнопка: далее 3">
            <a:hlinkClick r:id="" action="ppaction://hlinkshowjump?jump=nextslide" highlightClick="1"/>
          </p:cNvPr>
          <p:cNvSpPr/>
          <p:nvPr/>
        </p:nvSpPr>
        <p:spPr>
          <a:xfrm>
            <a:off x="8572528" y="6357958"/>
            <a:ext cx="357158" cy="285728"/>
          </a:xfrm>
          <a:prstGeom prst="actionButtonForwardNex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ru-RU" dirty="0">
              <a:solidFill>
                <a:schemeClr val="tx1"/>
              </a:solidFill>
            </a:endParaRPr>
          </a:p>
        </p:txBody>
      </p:sp>
      <p:sp>
        <p:nvSpPr>
          <p:cNvPr id="5" name="Управляющая кнопка: назад 4">
            <a:hlinkClick r:id="" action="ppaction://hlinkshowjump?jump=previousslide" highlightClick="1"/>
          </p:cNvPr>
          <p:cNvSpPr/>
          <p:nvPr/>
        </p:nvSpPr>
        <p:spPr>
          <a:xfrm flipV="1">
            <a:off x="8215338" y="6357958"/>
            <a:ext cx="357190" cy="285728"/>
          </a:xfrm>
          <a:prstGeom prst="actionButtonBackPrevious">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1000108"/>
            <a:ext cx="8686800" cy="5572164"/>
          </a:xfrm>
        </p:spPr>
        <p:txBody>
          <a:bodyPr>
            <a:noAutofit/>
          </a:bodyPr>
          <a:lstStyle/>
          <a:p>
            <a:pPr algn="just"/>
            <a:r>
              <a:rPr lang="en-US" sz="2600" dirty="0" smtClean="0">
                <a:solidFill>
                  <a:schemeClr val="tx1"/>
                </a:solidFill>
                <a:latin typeface="Times New Roman" pitchFamily="18" charset="0"/>
                <a:cs typeface="Times New Roman" pitchFamily="18" charset="0"/>
              </a:rPr>
              <a:t>Opposite the Savior Gate of the Kazan Kremlin stands the two-storey building of the </a:t>
            </a:r>
            <a:r>
              <a:rPr lang="en-US" sz="2600" dirty="0" err="1" smtClean="0">
                <a:solidFill>
                  <a:schemeClr val="tx1"/>
                </a:solidFill>
                <a:latin typeface="Times New Roman" pitchFamily="18" charset="0"/>
                <a:cs typeface="Times New Roman" pitchFamily="18" charset="0"/>
              </a:rPr>
              <a:t>Gostiny</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Dvor</a:t>
            </a:r>
            <a:r>
              <a:rPr lang="en-US" sz="2600" dirty="0" smtClean="0">
                <a:solidFill>
                  <a:schemeClr val="tx1"/>
                </a:solidFill>
                <a:latin typeface="Times New Roman" pitchFamily="18" charset="0"/>
                <a:cs typeface="Times New Roman" pitchFamily="18" charset="0"/>
              </a:rPr>
              <a:t>, where the State Museum of the folklore, history and economy of </a:t>
            </a:r>
            <a:r>
              <a:rPr lang="en-US" sz="2600" dirty="0" err="1" smtClean="0">
                <a:solidFill>
                  <a:schemeClr val="tx1"/>
                </a:solidFill>
                <a:latin typeface="Times New Roman" pitchFamily="18" charset="0"/>
                <a:cs typeface="Times New Roman" pitchFamily="18" charset="0"/>
              </a:rPr>
              <a:t>Tatarstan</a:t>
            </a:r>
            <a:r>
              <a:rPr lang="en-US" sz="2600" dirty="0" smtClean="0">
                <a:solidFill>
                  <a:schemeClr val="tx1"/>
                </a:solidFill>
                <a:latin typeface="Times New Roman" pitchFamily="18" charset="0"/>
                <a:cs typeface="Times New Roman" pitchFamily="18" charset="0"/>
              </a:rPr>
              <a:t> is located. Empress Catherine II traveled to Kazan in 1767 and wrote to Voltaire in France : «I am in Asia. In Kazan there are 20 different people who are nothing like each other». This museum posses beautiful collection of folk costumes. The decorated boots, </a:t>
            </a:r>
            <a:r>
              <a:rPr lang="en-US" sz="2600" dirty="0" err="1" smtClean="0">
                <a:solidFill>
                  <a:schemeClr val="tx1"/>
                </a:solidFill>
                <a:latin typeface="Times New Roman" pitchFamily="18" charset="0"/>
                <a:cs typeface="Times New Roman" pitchFamily="18" charset="0"/>
              </a:rPr>
              <a:t>ichigs</a:t>
            </a:r>
            <a:r>
              <a:rPr lang="en-US" sz="2600" dirty="0" smtClean="0">
                <a:solidFill>
                  <a:schemeClr val="tx1"/>
                </a:solidFill>
                <a:latin typeface="Times New Roman" pitchFamily="18" charset="0"/>
                <a:cs typeface="Times New Roman" pitchFamily="18" charset="0"/>
              </a:rPr>
              <a:t>, became part of the Tatar’s national costume. The organized manufacturing of </a:t>
            </a:r>
            <a:r>
              <a:rPr lang="en-US" sz="2600" dirty="0" err="1" smtClean="0">
                <a:solidFill>
                  <a:schemeClr val="tx1"/>
                </a:solidFill>
                <a:latin typeface="Times New Roman" pitchFamily="18" charset="0"/>
                <a:cs typeface="Times New Roman" pitchFamily="18" charset="0"/>
              </a:rPr>
              <a:t>ichigs</a:t>
            </a:r>
            <a:r>
              <a:rPr lang="en-US" sz="2600" dirty="0" smtClean="0">
                <a:solidFill>
                  <a:schemeClr val="tx1"/>
                </a:solidFill>
                <a:latin typeface="Times New Roman" pitchFamily="18" charset="0"/>
                <a:cs typeface="Times New Roman" pitchFamily="18" charset="0"/>
              </a:rPr>
              <a:t> began in the middle of the 19th century, and by the end of  the century 12000 craftsmen were involved in its manufacturing. Their work won gold medals in Chicago, Paris and Copenhagen and was sold not only in Russia and Asia, but also in Western Europe.</a:t>
            </a:r>
            <a:endParaRPr lang="ru-RU" sz="2600" dirty="0"/>
          </a:p>
        </p:txBody>
      </p:sp>
      <p:sp>
        <p:nvSpPr>
          <p:cNvPr id="4" name="Управляющая кнопка: далее 3">
            <a:hlinkClick r:id="" action="ppaction://hlinkshowjump?jump=nextslide" highlightClick="1"/>
          </p:cNvPr>
          <p:cNvSpPr/>
          <p:nvPr/>
        </p:nvSpPr>
        <p:spPr>
          <a:xfrm>
            <a:off x="8572528" y="6357958"/>
            <a:ext cx="357158" cy="285728"/>
          </a:xfrm>
          <a:prstGeom prst="actionButtonForwardNex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ru-RU" dirty="0">
              <a:solidFill>
                <a:schemeClr val="tx1"/>
              </a:solidFill>
            </a:endParaRPr>
          </a:p>
        </p:txBody>
      </p:sp>
      <p:sp>
        <p:nvSpPr>
          <p:cNvPr id="5" name="Управляющая кнопка: назад 4">
            <a:hlinkClick r:id="" action="ppaction://hlinkshowjump?jump=previousslide" highlightClick="1"/>
          </p:cNvPr>
          <p:cNvSpPr/>
          <p:nvPr/>
        </p:nvSpPr>
        <p:spPr>
          <a:xfrm flipV="1">
            <a:off x="8215338" y="6357958"/>
            <a:ext cx="357190" cy="285728"/>
          </a:xfrm>
          <a:prstGeom prst="actionButtonBackPrevious">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071546"/>
          </a:xfrm>
        </p:spPr>
        <p:txBody>
          <a:bodyPr>
            <a:noAutofit/>
          </a:bodyPr>
          <a:lstStyle/>
          <a:p>
            <a:pPr algn="ctr"/>
            <a:r>
              <a:rPr lang="en-US" sz="3200" b="1" dirty="0" err="1" smtClean="0">
                <a:latin typeface="Times New Roman" pitchFamily="18" charset="0"/>
                <a:cs typeface="Times New Roman" pitchFamily="18" charset="0"/>
              </a:rPr>
              <a:t>kREMLIN</a:t>
            </a:r>
            <a:r>
              <a:rPr lang="en-US" sz="3200" b="1" dirty="0" smtClean="0">
                <a:latin typeface="Times New Roman" pitchFamily="18" charset="0"/>
                <a:cs typeface="Times New Roman" pitchFamily="18" charset="0"/>
              </a:rPr>
              <a:t>, Governor mansion complex</a:t>
            </a:r>
            <a:endParaRPr lang="ru-RU" sz="3200" b="1" dirty="0">
              <a:latin typeface="Times New Roman" pitchFamily="18" charset="0"/>
              <a:cs typeface="Times New Roman" pitchFamily="18" charset="0"/>
            </a:endParaRPr>
          </a:p>
        </p:txBody>
      </p:sp>
      <p:sp>
        <p:nvSpPr>
          <p:cNvPr id="3" name="Содержимое 2"/>
          <p:cNvSpPr>
            <a:spLocks noGrp="1"/>
          </p:cNvSpPr>
          <p:nvPr>
            <p:ph idx="1"/>
          </p:nvPr>
        </p:nvSpPr>
        <p:spPr>
          <a:xfrm>
            <a:off x="457200" y="4500570"/>
            <a:ext cx="8229600" cy="2248573"/>
          </a:xfrm>
        </p:spPr>
        <p:txBody>
          <a:bodyPr>
            <a:noAutofit/>
          </a:bodyPr>
          <a:lstStyle/>
          <a:p>
            <a:pPr algn="just"/>
            <a:r>
              <a:rPr lang="en-US" sz="2400" dirty="0" smtClean="0">
                <a:solidFill>
                  <a:schemeClr val="tx1"/>
                </a:solidFill>
                <a:latin typeface="Times New Roman" pitchFamily="18" charset="0"/>
                <a:cs typeface="Times New Roman" pitchFamily="18" charset="0"/>
              </a:rPr>
              <a:t>It was built in 1845-1848. The complex comprises as well: Palace church of 17</a:t>
            </a:r>
            <a:r>
              <a:rPr lang="en-US" sz="2400" baseline="30000" dirty="0" smtClean="0">
                <a:solidFill>
                  <a:schemeClr val="tx1"/>
                </a:solidFill>
                <a:latin typeface="Times New Roman" pitchFamily="18" charset="0"/>
                <a:cs typeface="Times New Roman" pitchFamily="18" charset="0"/>
              </a:rPr>
              <a:t>th</a:t>
            </a:r>
            <a:r>
              <a:rPr lang="en-US" sz="2400" dirty="0" smtClean="0">
                <a:solidFill>
                  <a:schemeClr val="tx1"/>
                </a:solidFill>
                <a:latin typeface="Times New Roman" pitchFamily="18" charset="0"/>
                <a:cs typeface="Times New Roman" pitchFamily="18" charset="0"/>
              </a:rPr>
              <a:t> century. </a:t>
            </a:r>
            <a:r>
              <a:rPr lang="en-US" sz="2400" dirty="0" err="1" smtClean="0">
                <a:solidFill>
                  <a:schemeClr val="tx1"/>
                </a:solidFill>
                <a:latin typeface="Times New Roman" pitchFamily="18" charset="0"/>
                <a:cs typeface="Times New Roman" pitchFamily="18" charset="0"/>
              </a:rPr>
              <a:t>Suyuembike</a:t>
            </a:r>
            <a:r>
              <a:rPr lang="en-US" sz="2400" dirty="0" smtClean="0">
                <a:solidFill>
                  <a:schemeClr val="tx1"/>
                </a:solidFill>
                <a:latin typeface="Times New Roman" pitchFamily="18" charset="0"/>
                <a:cs typeface="Times New Roman" pitchFamily="18" charset="0"/>
              </a:rPr>
              <a:t> Tower was </a:t>
            </a:r>
            <a:r>
              <a:rPr lang="en-US" sz="2400" dirty="0" err="1" smtClean="0">
                <a:solidFill>
                  <a:schemeClr val="tx1"/>
                </a:solidFill>
                <a:latin typeface="Times New Roman" pitchFamily="18" charset="0"/>
                <a:cs typeface="Times New Roman" pitchFamily="18" charset="0"/>
              </a:rPr>
              <a:t>bult</a:t>
            </a:r>
            <a:r>
              <a:rPr lang="en-US" sz="2400" dirty="0" smtClean="0">
                <a:solidFill>
                  <a:schemeClr val="tx1"/>
                </a:solidFill>
                <a:latin typeface="Times New Roman" pitchFamily="18" charset="0"/>
                <a:cs typeface="Times New Roman" pitchFamily="18" charset="0"/>
              </a:rPr>
              <a:t> in 15-17 centuries by the type of so called watch towers and represents seven-leveled construction. Its height is 58 meters. The tower refers to the number of the falling towers. Its bend is 1.8 meters.</a:t>
            </a:r>
            <a:endParaRPr lang="ru-RU" sz="2400" dirty="0">
              <a:solidFill>
                <a:schemeClr val="tx1"/>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cstate="email"/>
          <a:srcRect/>
          <a:stretch>
            <a:fillRect/>
          </a:stretch>
        </p:blipFill>
        <p:spPr bwMode="auto">
          <a:xfrm>
            <a:off x="2571736" y="1142984"/>
            <a:ext cx="6143667" cy="3490702"/>
          </a:xfrm>
          <a:prstGeom prst="rect">
            <a:avLst/>
          </a:prstGeom>
          <a:noFill/>
          <a:ln w="9525">
            <a:noFill/>
            <a:miter lim="800000"/>
            <a:headEnd/>
            <a:tailEnd/>
          </a:ln>
          <a:effectLst/>
        </p:spPr>
      </p:pic>
      <p:sp>
        <p:nvSpPr>
          <p:cNvPr id="5" name="Управляющая кнопка: далее 4">
            <a:hlinkClick r:id="" action="ppaction://hlinkshowjump?jump=nextslide" highlightClick="1"/>
          </p:cNvPr>
          <p:cNvSpPr/>
          <p:nvPr/>
        </p:nvSpPr>
        <p:spPr>
          <a:xfrm>
            <a:off x="8572528" y="6357958"/>
            <a:ext cx="357158" cy="285728"/>
          </a:xfrm>
          <a:prstGeom prst="actionButtonForwardNex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ru-RU" dirty="0">
              <a:solidFill>
                <a:schemeClr val="tx1"/>
              </a:solidFill>
            </a:endParaRPr>
          </a:p>
        </p:txBody>
      </p:sp>
      <p:sp>
        <p:nvSpPr>
          <p:cNvPr id="6" name="Управляющая кнопка: назад 5">
            <a:hlinkClick r:id="" action="ppaction://hlinkshowjump?jump=previousslide" highlightClick="1"/>
          </p:cNvPr>
          <p:cNvSpPr/>
          <p:nvPr/>
        </p:nvSpPr>
        <p:spPr>
          <a:xfrm flipV="1">
            <a:off x="8215338" y="6357958"/>
            <a:ext cx="357190" cy="285728"/>
          </a:xfrm>
          <a:prstGeom prst="actionButtonBackPrevious">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357166"/>
            <a:ext cx="8686800" cy="785818"/>
          </a:xfrm>
        </p:spPr>
        <p:txBody>
          <a:bodyPr anchor="t">
            <a:normAutofit fontScale="90000"/>
          </a:bodyPr>
          <a:lstStyle/>
          <a:p>
            <a:pPr algn="ctr"/>
            <a:r>
              <a:rPr lang="en-US" sz="4000" b="1" dirty="0" smtClean="0">
                <a:solidFill>
                  <a:schemeClr val="tx1"/>
                </a:solidFill>
                <a:latin typeface="Times New Roman" pitchFamily="18" charset="0"/>
                <a:cs typeface="Times New Roman" pitchFamily="18" charset="0"/>
              </a:rPr>
              <a:t>Kremlin. </a:t>
            </a:r>
            <a:r>
              <a:rPr lang="en-US" sz="4000" b="1" dirty="0" err="1" smtClean="0">
                <a:solidFill>
                  <a:schemeClr val="tx1"/>
                </a:solidFill>
                <a:latin typeface="Times New Roman" pitchFamily="18" charset="0"/>
                <a:cs typeface="Times New Roman" pitchFamily="18" charset="0"/>
              </a:rPr>
              <a:t>Kul</a:t>
            </a:r>
            <a:r>
              <a:rPr lang="en-US" sz="4000" b="1" dirty="0" smtClean="0">
                <a:solidFill>
                  <a:schemeClr val="tx1"/>
                </a:solidFill>
                <a:latin typeface="Times New Roman" pitchFamily="18" charset="0"/>
                <a:cs typeface="Times New Roman" pitchFamily="18" charset="0"/>
              </a:rPr>
              <a:t> </a:t>
            </a:r>
            <a:r>
              <a:rPr lang="en-US" sz="4000" b="1" dirty="0" err="1" smtClean="0">
                <a:solidFill>
                  <a:schemeClr val="tx1"/>
                </a:solidFill>
                <a:latin typeface="Times New Roman" pitchFamily="18" charset="0"/>
                <a:cs typeface="Times New Roman" pitchFamily="18" charset="0"/>
              </a:rPr>
              <a:t>Shariff</a:t>
            </a:r>
            <a:r>
              <a:rPr lang="en-US" sz="4000" b="1" dirty="0" smtClean="0">
                <a:solidFill>
                  <a:schemeClr val="tx1"/>
                </a:solidFill>
                <a:latin typeface="Times New Roman" pitchFamily="18" charset="0"/>
                <a:cs typeface="Times New Roman" pitchFamily="18" charset="0"/>
              </a:rPr>
              <a:t> mosque</a:t>
            </a:r>
            <a:r>
              <a:rPr lang="en-US" sz="4000" dirty="0" smtClean="0">
                <a:solidFill>
                  <a:schemeClr val="tx1"/>
                </a:solidFill>
                <a:latin typeface="Times New Roman" pitchFamily="18" charset="0"/>
                <a:cs typeface="Times New Roman" pitchFamily="18" charset="0"/>
              </a:rPr>
              <a:t>.</a:t>
            </a:r>
            <a:endParaRPr lang="ru-RU" sz="4000"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357298"/>
            <a:ext cx="4257676" cy="4768865"/>
          </a:xfrm>
        </p:spPr>
        <p:txBody>
          <a:bodyPr>
            <a:normAutofit/>
          </a:bodyPr>
          <a:lstStyle/>
          <a:p>
            <a:pPr algn="just"/>
            <a:r>
              <a:rPr lang="en-US" sz="2800" dirty="0" smtClean="0">
                <a:solidFill>
                  <a:schemeClr val="tx1"/>
                </a:solidFill>
                <a:latin typeface="Times New Roman" pitchFamily="18" charset="0"/>
                <a:cs typeface="Times New Roman" pitchFamily="18" charset="0"/>
              </a:rPr>
              <a:t>Construction of </a:t>
            </a:r>
            <a:r>
              <a:rPr lang="en-US" sz="2800" dirty="0" err="1" smtClean="0">
                <a:solidFill>
                  <a:schemeClr val="tx1"/>
                </a:solidFill>
                <a:latin typeface="Times New Roman" pitchFamily="18" charset="0"/>
                <a:cs typeface="Times New Roman" pitchFamily="18" charset="0"/>
              </a:rPr>
              <a:t>Kul</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Shariff</a:t>
            </a:r>
            <a:r>
              <a:rPr lang="en-US" sz="2800" dirty="0" smtClean="0">
                <a:solidFill>
                  <a:schemeClr val="tx1"/>
                </a:solidFill>
                <a:latin typeface="Times New Roman" pitchFamily="18" charset="0"/>
                <a:cs typeface="Times New Roman" pitchFamily="18" charset="0"/>
              </a:rPr>
              <a:t> mosque began in 1996 by the project of </a:t>
            </a:r>
            <a:r>
              <a:rPr lang="en-US" sz="2800" dirty="0" err="1" smtClean="0">
                <a:solidFill>
                  <a:schemeClr val="tx1"/>
                </a:solidFill>
                <a:latin typeface="Times New Roman" pitchFamily="18" charset="0"/>
                <a:cs typeface="Times New Roman" pitchFamily="18" charset="0"/>
              </a:rPr>
              <a:t>groop</a:t>
            </a:r>
            <a:r>
              <a:rPr lang="en-US" sz="2800" dirty="0" smtClean="0">
                <a:solidFill>
                  <a:schemeClr val="tx1"/>
                </a:solidFill>
                <a:latin typeface="Times New Roman" pitchFamily="18" charset="0"/>
                <a:cs typeface="Times New Roman" pitchFamily="18" charset="0"/>
              </a:rPr>
              <a:t> of architects of the </a:t>
            </a:r>
            <a:r>
              <a:rPr lang="en-US" sz="2800" dirty="0" err="1" smtClean="0">
                <a:solidFill>
                  <a:schemeClr val="tx1"/>
                </a:solidFill>
                <a:latin typeface="Times New Roman" pitchFamily="18" charset="0"/>
                <a:cs typeface="Times New Roman" pitchFamily="18" charset="0"/>
              </a:rPr>
              <a:t>Tatinvestgrazhdanproect</a:t>
            </a:r>
            <a:r>
              <a:rPr lang="en-US" sz="2800" dirty="0" smtClean="0">
                <a:solidFill>
                  <a:schemeClr val="tx1"/>
                </a:solidFill>
                <a:latin typeface="Times New Roman" pitchFamily="18" charset="0"/>
                <a:cs typeface="Times New Roman" pitchFamily="18" charset="0"/>
              </a:rPr>
              <a:t> company. Named in </a:t>
            </a:r>
            <a:r>
              <a:rPr lang="en-US" sz="2800" dirty="0" err="1" smtClean="0">
                <a:solidFill>
                  <a:schemeClr val="tx1"/>
                </a:solidFill>
                <a:latin typeface="Times New Roman" pitchFamily="18" charset="0"/>
                <a:cs typeface="Times New Roman" pitchFamily="18" charset="0"/>
              </a:rPr>
              <a:t>honour</a:t>
            </a:r>
            <a:r>
              <a:rPr lang="en-US" sz="2800" dirty="0" smtClean="0">
                <a:solidFill>
                  <a:schemeClr val="tx1"/>
                </a:solidFill>
                <a:latin typeface="Times New Roman" pitchFamily="18" charset="0"/>
                <a:cs typeface="Times New Roman" pitchFamily="18" charset="0"/>
              </a:rPr>
              <a:t> of imam </a:t>
            </a:r>
            <a:r>
              <a:rPr lang="en-US" sz="2800" dirty="0" err="1" smtClean="0">
                <a:solidFill>
                  <a:schemeClr val="tx1"/>
                </a:solidFill>
                <a:latin typeface="Times New Roman" pitchFamily="18" charset="0"/>
                <a:cs typeface="Times New Roman" pitchFamily="18" charset="0"/>
              </a:rPr>
              <a:t>Seid</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Kul</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Shariff</a:t>
            </a:r>
            <a:r>
              <a:rPr lang="en-US" sz="2800" dirty="0" smtClean="0">
                <a:solidFill>
                  <a:schemeClr val="tx1"/>
                </a:solidFill>
                <a:latin typeface="Times New Roman" pitchFamily="18" charset="0"/>
                <a:cs typeface="Times New Roman" pitchFamily="18" charset="0"/>
              </a:rPr>
              <a:t> (XVI century).</a:t>
            </a:r>
            <a:endParaRPr lang="ru-RU" sz="2800" dirty="0">
              <a:solidFill>
                <a:schemeClr val="tx1"/>
              </a:solidFill>
              <a:latin typeface="Times New Roman" pitchFamily="18" charset="0"/>
              <a:cs typeface="Times New Roman" pitchFamily="18" charset="0"/>
            </a:endParaRPr>
          </a:p>
        </p:txBody>
      </p:sp>
      <p:pic>
        <p:nvPicPr>
          <p:cNvPr id="14338" name="Picture 2"/>
          <p:cNvPicPr>
            <a:picLocks noChangeAspect="1" noChangeArrowheads="1"/>
          </p:cNvPicPr>
          <p:nvPr/>
        </p:nvPicPr>
        <p:blipFill>
          <a:blip r:embed="rId2" cstate="email"/>
          <a:srcRect/>
          <a:stretch>
            <a:fillRect/>
          </a:stretch>
        </p:blipFill>
        <p:spPr bwMode="auto">
          <a:xfrm>
            <a:off x="5000628" y="1357298"/>
            <a:ext cx="4021163" cy="4572032"/>
          </a:xfrm>
          <a:prstGeom prst="rect">
            <a:avLst/>
          </a:prstGeom>
          <a:noFill/>
          <a:ln w="9525">
            <a:noFill/>
            <a:miter lim="800000"/>
            <a:headEnd/>
            <a:tailEnd/>
          </a:ln>
          <a:effectLst/>
        </p:spPr>
      </p:pic>
      <p:sp>
        <p:nvSpPr>
          <p:cNvPr id="6" name="Управляющая кнопка: далее 5">
            <a:hlinkClick r:id="" action="ppaction://hlinkshowjump?jump=nextslide" highlightClick="1"/>
          </p:cNvPr>
          <p:cNvSpPr/>
          <p:nvPr/>
        </p:nvSpPr>
        <p:spPr>
          <a:xfrm>
            <a:off x="8572528" y="6357958"/>
            <a:ext cx="357158" cy="285728"/>
          </a:xfrm>
          <a:prstGeom prst="actionButtonForwardNex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ru-RU" dirty="0">
              <a:solidFill>
                <a:schemeClr val="tx1"/>
              </a:solidFill>
            </a:endParaRPr>
          </a:p>
        </p:txBody>
      </p:sp>
      <p:sp>
        <p:nvSpPr>
          <p:cNvPr id="7" name="Управляющая кнопка: назад 6">
            <a:hlinkClick r:id="" action="ppaction://hlinkshowjump?jump=previousslide" highlightClick="1"/>
          </p:cNvPr>
          <p:cNvSpPr/>
          <p:nvPr/>
        </p:nvSpPr>
        <p:spPr>
          <a:xfrm flipV="1">
            <a:off x="8215338" y="6357958"/>
            <a:ext cx="357190" cy="285728"/>
          </a:xfrm>
          <a:prstGeom prst="actionButtonBackPrevious">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214290"/>
            <a:ext cx="8686800" cy="928694"/>
          </a:xfrm>
        </p:spPr>
        <p:txBody>
          <a:bodyPr anchor="t">
            <a:normAutofit/>
          </a:bodyPr>
          <a:lstStyle/>
          <a:p>
            <a:pPr algn="ctr"/>
            <a:r>
              <a:rPr lang="en-US" sz="3200" b="1" dirty="0" err="1" smtClean="0">
                <a:solidFill>
                  <a:schemeClr val="tx1"/>
                </a:solidFill>
                <a:latin typeface="Times New Roman" pitchFamily="18" charset="0"/>
                <a:cs typeface="Times New Roman" pitchFamily="18" charset="0"/>
              </a:rPr>
              <a:t>G.Kamal</a:t>
            </a:r>
            <a:r>
              <a:rPr lang="en-US" sz="3200" b="1" dirty="0" smtClean="0">
                <a:solidFill>
                  <a:schemeClr val="tx1"/>
                </a:solidFill>
                <a:latin typeface="Times New Roman" pitchFamily="18" charset="0"/>
                <a:cs typeface="Times New Roman" pitchFamily="18" charset="0"/>
              </a:rPr>
              <a:t> state academic theatre</a:t>
            </a:r>
            <a:endParaRPr lang="ru-RU" sz="3200" b="1"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4857760"/>
            <a:ext cx="8229600" cy="1643074"/>
          </a:xfrm>
        </p:spPr>
        <p:txBody>
          <a:bodyPr>
            <a:normAutofit/>
          </a:bodyPr>
          <a:lstStyle/>
          <a:p>
            <a:pPr algn="just"/>
            <a:r>
              <a:rPr lang="en-US" sz="2400" dirty="0" err="1" smtClean="0">
                <a:solidFill>
                  <a:schemeClr val="tx1"/>
                </a:solidFill>
                <a:latin typeface="Times New Roman" pitchFamily="18" charset="0"/>
                <a:cs typeface="Times New Roman" pitchFamily="18" charset="0"/>
              </a:rPr>
              <a:t>G.Kamal</a:t>
            </a:r>
            <a:r>
              <a:rPr lang="en-US" sz="2400" dirty="0" smtClean="0">
                <a:solidFill>
                  <a:schemeClr val="tx1"/>
                </a:solidFill>
                <a:latin typeface="Times New Roman" pitchFamily="18" charset="0"/>
                <a:cs typeface="Times New Roman" pitchFamily="18" charset="0"/>
              </a:rPr>
              <a:t> theatre is established in 1906. Present day building is constructed in 1986 by architects </a:t>
            </a:r>
            <a:r>
              <a:rPr lang="en-US" sz="2400" dirty="0" err="1" smtClean="0">
                <a:solidFill>
                  <a:schemeClr val="tx1"/>
                </a:solidFill>
                <a:latin typeface="Times New Roman" pitchFamily="18" charset="0"/>
                <a:cs typeface="Times New Roman" pitchFamily="18" charset="0"/>
              </a:rPr>
              <a:t>Gorlishkov</a:t>
            </a:r>
            <a:r>
              <a:rPr lang="en-US" sz="2400" dirty="0" smtClean="0">
                <a:solidFill>
                  <a:schemeClr val="tx1"/>
                </a:solidFill>
                <a:latin typeface="Times New Roman" pitchFamily="18" charset="0"/>
                <a:cs typeface="Times New Roman" pitchFamily="18" charset="0"/>
              </a:rPr>
              <a:t> and </a:t>
            </a:r>
            <a:r>
              <a:rPr lang="en-US" sz="2400" dirty="0" err="1" smtClean="0">
                <a:solidFill>
                  <a:schemeClr val="tx1"/>
                </a:solidFill>
                <a:latin typeface="Times New Roman" pitchFamily="18" charset="0"/>
                <a:cs typeface="Times New Roman" pitchFamily="18" charset="0"/>
              </a:rPr>
              <a:t>Agishev</a:t>
            </a:r>
            <a:r>
              <a:rPr lang="en-US" sz="2400" dirty="0" smtClean="0">
                <a:solidFill>
                  <a:schemeClr val="tx1"/>
                </a:solidFill>
                <a:latin typeface="Times New Roman" pitchFamily="18" charset="0"/>
                <a:cs typeface="Times New Roman" pitchFamily="18" charset="0"/>
              </a:rPr>
              <a:t> in the style of </a:t>
            </a:r>
            <a:r>
              <a:rPr lang="en-US" sz="2400" dirty="0" err="1" smtClean="0">
                <a:solidFill>
                  <a:schemeClr val="tx1"/>
                </a:solidFill>
                <a:latin typeface="Times New Roman" pitchFamily="18" charset="0"/>
                <a:cs typeface="Times New Roman" pitchFamily="18" charset="0"/>
              </a:rPr>
              <a:t>neoconstructionism</a:t>
            </a:r>
            <a:r>
              <a:rPr lang="en-US" sz="2400" dirty="0" smtClean="0">
                <a:solidFill>
                  <a:schemeClr val="tx1"/>
                </a:solidFill>
                <a:latin typeface="Times New Roman" pitchFamily="18" charset="0"/>
                <a:cs typeface="Times New Roman" pitchFamily="18" charset="0"/>
              </a:rPr>
              <a:t> with elements of </a:t>
            </a:r>
            <a:r>
              <a:rPr lang="en-US" sz="2400" dirty="0" err="1" smtClean="0">
                <a:solidFill>
                  <a:schemeClr val="tx1"/>
                </a:solidFill>
                <a:latin typeface="Times New Roman" pitchFamily="18" charset="0"/>
                <a:cs typeface="Times New Roman" pitchFamily="18" charset="0"/>
              </a:rPr>
              <a:t>tatar</a:t>
            </a:r>
            <a:r>
              <a:rPr lang="en-US" sz="2400" dirty="0" smtClean="0">
                <a:solidFill>
                  <a:schemeClr val="tx1"/>
                </a:solidFill>
                <a:latin typeface="Times New Roman" pitchFamily="18" charset="0"/>
                <a:cs typeface="Times New Roman" pitchFamily="18" charset="0"/>
              </a:rPr>
              <a:t> decorative art. </a:t>
            </a:r>
            <a:endParaRPr lang="ru-RU" sz="2400" dirty="0">
              <a:solidFill>
                <a:schemeClr val="tx1"/>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cstate="email"/>
          <a:srcRect/>
          <a:stretch>
            <a:fillRect/>
          </a:stretch>
        </p:blipFill>
        <p:spPr bwMode="auto">
          <a:xfrm>
            <a:off x="1785918" y="1142985"/>
            <a:ext cx="5882974" cy="3500462"/>
          </a:xfrm>
          <a:prstGeom prst="rect">
            <a:avLst/>
          </a:prstGeom>
          <a:noFill/>
          <a:ln w="9525">
            <a:noFill/>
            <a:miter lim="800000"/>
            <a:headEnd/>
            <a:tailEnd/>
          </a:ln>
          <a:effectLst/>
        </p:spPr>
      </p:pic>
      <p:sp>
        <p:nvSpPr>
          <p:cNvPr id="5" name="Управляющая кнопка: далее 4">
            <a:hlinkClick r:id="" action="ppaction://hlinkshowjump?jump=nextslide" highlightClick="1"/>
          </p:cNvPr>
          <p:cNvSpPr/>
          <p:nvPr/>
        </p:nvSpPr>
        <p:spPr>
          <a:xfrm>
            <a:off x="8501090" y="6357958"/>
            <a:ext cx="357158" cy="285728"/>
          </a:xfrm>
          <a:prstGeom prst="actionButtonForwardNex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ru-RU" dirty="0">
              <a:solidFill>
                <a:schemeClr val="tx1"/>
              </a:solidFill>
            </a:endParaRPr>
          </a:p>
        </p:txBody>
      </p:sp>
      <p:sp>
        <p:nvSpPr>
          <p:cNvPr id="6" name="Управляющая кнопка: назад 5">
            <a:hlinkClick r:id="" action="ppaction://hlinkshowjump?jump=previousslide" highlightClick="1"/>
          </p:cNvPr>
          <p:cNvSpPr/>
          <p:nvPr/>
        </p:nvSpPr>
        <p:spPr>
          <a:xfrm flipV="1">
            <a:off x="8143900" y="6357958"/>
            <a:ext cx="357190" cy="285728"/>
          </a:xfrm>
          <a:prstGeom prst="actionButtonBackPrevious">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486</TotalTime>
  <Words>925</Words>
  <Application>Microsoft Office PowerPoint</Application>
  <PresentationFormat>Экран (4:3)</PresentationFormat>
  <Paragraphs>35</Paragraphs>
  <Slides>18</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Трек</vt:lpstr>
      <vt:lpstr>Kazan is the pride of Tatarstan</vt:lpstr>
      <vt:lpstr>Слайд 2</vt:lpstr>
      <vt:lpstr>Слайд 3</vt:lpstr>
      <vt:lpstr>The Kazan Kremlin</vt:lpstr>
      <vt:lpstr>Слайд 5</vt:lpstr>
      <vt:lpstr>Слайд 6</vt:lpstr>
      <vt:lpstr>kREMLIN, Governor mansion complex</vt:lpstr>
      <vt:lpstr>Kremlin. Kul Shariff mosque.</vt:lpstr>
      <vt:lpstr>G.Kamal state academic theatre</vt:lpstr>
      <vt:lpstr>The mansion of Commander-in-chief of the Kazan Military district</vt:lpstr>
      <vt:lpstr>Pyramid-cultural-intertainment complex</vt:lpstr>
      <vt:lpstr>V.I.Ulyanov-Lenin state university</vt:lpstr>
      <vt:lpstr>Azimov mosque</vt:lpstr>
      <vt:lpstr>Burnayev mosque</vt:lpstr>
      <vt:lpstr>Zakabannaya mosque</vt:lpstr>
      <vt:lpstr>Bogoyavlensky cathedral</vt:lpstr>
      <vt:lpstr>Cathedral of supreme Apostoles Peter and Paul</vt:lpstr>
      <vt:lpstr>House of Shamil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Kazan is the pride of Tatarstan</dc:title>
  <dc:creator>Гагарина</dc:creator>
  <cp:lastModifiedBy>Admin</cp:lastModifiedBy>
  <cp:revision>88</cp:revision>
  <dcterms:created xsi:type="dcterms:W3CDTF">2011-01-15T19:47:40Z</dcterms:created>
  <dcterms:modified xsi:type="dcterms:W3CDTF">2011-05-30T18:31:40Z</dcterms:modified>
</cp:coreProperties>
</file>